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2" r:id="rId3"/>
    <p:sldId id="264" r:id="rId4"/>
    <p:sldId id="265" r:id="rId5"/>
    <p:sldId id="270" r:id="rId6"/>
    <p:sldId id="269" r:id="rId7"/>
    <p:sldId id="261" r:id="rId8"/>
    <p:sldId id="263" r:id="rId9"/>
    <p:sldId id="267" r:id="rId10"/>
    <p:sldId id="272" r:id="rId11"/>
    <p:sldId id="282" r:id="rId12"/>
    <p:sldId id="283" r:id="rId13"/>
    <p:sldId id="284" r:id="rId14"/>
    <p:sldId id="273" r:id="rId15"/>
    <p:sldId id="274" r:id="rId16"/>
    <p:sldId id="275" r:id="rId17"/>
    <p:sldId id="276" r:id="rId18"/>
    <p:sldId id="280" r:id="rId19"/>
    <p:sldId id="271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EB2EC-AC31-43A4-872D-B1C85BB00CB5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88B70-F3E4-4B6B-B6C5-9093CB129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446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3816-3BA0-4791-AD56-34F2005F0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C11381-06A5-498B-9CA0-D5C2E8731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1291B-1D3A-40D7-975A-E1491BBB0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31A0F-A85E-48AE-9805-96DB9479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98ADA-ED19-4B6E-9975-0E62B857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89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E8A2-0F00-4973-AAF2-F88DA63E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2C20-A224-4943-AB25-71C422DD8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6C14B-1DA0-4074-8DA9-4FE692521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19A6A-0787-427B-8764-9CEADF26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E06BE-9DAD-44D0-A65F-E4CBF5EF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888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5A54-CE21-4716-9A01-1AD1BDCF8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C2DFC-19A0-4E02-A5DF-750A2E457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0CA18-03BE-4378-B31E-B354D2F32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7C95E-1B99-4642-86AF-710EE692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485AE-1507-433F-97AE-C56C62B21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74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F0B1-AB09-4AAC-A7BC-C176E760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846ED-0769-446F-9849-FC3D84A0E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CC183-9D14-4BDC-832D-849D90C7C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02F10-3456-4585-8567-3ECD4C7F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895CC-6381-49C6-AFA7-E73B1A0F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5EBBD-B715-4DBC-BF24-8AD7C253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72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20C85-65E5-4FAA-8042-5A414FBB1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27DF1-2BC8-4168-AA95-6CF6BA54D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C5B3C3-ACB1-49F7-B55E-A8168623C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56396F-2DE1-4C7D-93C8-98C7FEEA92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E91B3-42F1-4D1C-8A2C-6E9F3A9F8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5778EE-5BBA-4191-A6E3-B2887C4F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02FDD6-63BF-4E1E-860B-91047A37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4FED1-D1A1-4B01-B675-00092463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36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8290-26AB-4CA6-A39E-FD5AABB9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7AF6E-E3E3-4434-9CF6-58C0525F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EC16E-C00C-4EF2-BABB-AE28EF5D5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9471E-A7E0-4F8C-9287-EE3132D1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02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D4D730-4D80-4D9C-979B-8CDB4CFE3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2D79C9-6D48-4297-9ED9-29EECAAD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069ED-4AB6-4B68-87B3-A5BE0710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27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57704-075E-4AF5-84C5-50FE0129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548EC-B33F-497B-9F0C-865E7DAF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B8DB5-68A9-4557-A866-BCDCC7C8B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E2D23-F780-4154-B8EC-EAECCE9F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BB57E-23BA-44D7-9577-E85FD6253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8180B-47F5-4E00-A1BE-F056C0A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45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0A87-A196-4EB7-9FE5-3497EA80B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362735-FC99-4EB7-8C8C-1F0FC645E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63F32-335B-4143-8658-38D1512D16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DA53B-3E04-47E1-9ADA-D3C1A9768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9E0DD-13FC-4D40-A0B3-17B70C913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01544-7690-40E1-AD86-EBCE5CF5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99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5C56-3370-4C1E-80C4-A26468DC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B45AF-11D8-4BB1-AB9B-AFCF9E1FE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7CABF-55F9-4979-82A5-62F7AFE6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7460E-9300-4F7C-BF8C-2797B49C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EC22F-304D-4367-B7B7-7F3AF6F6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DAAE66-0380-428C-B83E-62DFE18E8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53B5A8-7450-4EC9-AB3C-CFE8E0E26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8650B-CFEB-4B97-8B68-7B0D01B6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F0E9F-6A54-4D4F-A9B8-37417A08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A6272-FE84-4799-9D9B-4CB64ED6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17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FBA548-701F-4A4C-AD21-3D83B7A1E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61E6F-6F81-4433-B737-22A4CD5EF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DCC8C-FBE9-4647-AC12-C36EBD4B0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4DDF5-25E6-44DE-BA5C-9334A2F520E6}" type="datetimeFigureOut">
              <a:rPr lang="en-GB" smtClean="0"/>
              <a:t>13/03/2022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162F4-D6B4-40FB-8F52-D3BBABD0E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B5D62-90C5-4827-A546-2440652FF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AD103-507D-4550-BBD8-EEEB0D7D8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67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n31@st-Andrews.ac.uk" TargetMode="External"/><Relationship Id="rId2" Type="http://schemas.openxmlformats.org/officeDocument/2006/relationships/hyperlink" Target="mailto:cr30@st-andrews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-andrews.ac.uk/~cr30/Mercian/Fontes" TargetMode="External"/><Relationship Id="rId2" Type="http://schemas.openxmlformats.org/officeDocument/2006/relationships/hyperlink" Target="https://arts.st-andrews.ac.uk/fontes/searc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65F0B-C685-481F-9A9E-52CDD36ED3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sz="3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Fontes Anglo-</a:t>
            </a:r>
            <a:r>
              <a:rPr lang="en-GB" sz="3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Saxonici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The Challenges of Producing, Maintaining and Using Electronic Databases in the Twenty-First Century'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2AA7A-966C-48D5-B051-38A6CD8CBD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Christine Rauer and Mark-Jan </a:t>
            </a:r>
            <a:r>
              <a:rPr lang="en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Nederhof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>
                <a:hlinkClick r:id="rId2"/>
              </a:rPr>
              <a:t>cr30@st-andrews.ac.uk</a:t>
            </a:r>
            <a:r>
              <a:rPr lang="en-GB" sz="2000" dirty="0"/>
              <a:t>, </a:t>
            </a:r>
            <a:r>
              <a:rPr lang="en-GB" sz="2000" dirty="0">
                <a:hlinkClick r:id="rId3"/>
              </a:rPr>
              <a:t>mn31@st-andrews.ac.uk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7334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DB0DE-77A0-4C5E-99FD-63D00F15F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9280"/>
            <a:ext cx="10515600" cy="4650676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pPr algn="just"/>
            <a:r>
              <a:rPr lang="en-GB" sz="2000" dirty="0"/>
              <a:t>Structure of this talk: 1) What is </a:t>
            </a:r>
            <a:r>
              <a:rPr lang="en-GB" sz="2000" i="1" dirty="0"/>
              <a:t>Fontes Anglo</a:t>
            </a:r>
            <a:r>
              <a:rPr lang="en-GB" sz="2000" dirty="0"/>
              <a:t>-</a:t>
            </a:r>
            <a:r>
              <a:rPr lang="en-GB" sz="2000" i="1" dirty="0" err="1"/>
              <a:t>Saxonici</a:t>
            </a:r>
            <a:r>
              <a:rPr lang="en-GB" sz="2000" dirty="0"/>
              <a:t>, its history; 2) latest developments and improvements, 3) the future of </a:t>
            </a:r>
            <a:r>
              <a:rPr lang="en-GB" sz="2000" i="1" dirty="0"/>
              <a:t>Fontes</a:t>
            </a:r>
            <a:r>
              <a:rPr lang="en-GB" sz="2000" dirty="0"/>
              <a:t>; remaining challenges; strategic planning.</a:t>
            </a:r>
          </a:p>
          <a:p>
            <a:pPr algn="just"/>
            <a:r>
              <a:rPr lang="en-GB" sz="2000" dirty="0"/>
              <a:t>Database of</a:t>
            </a:r>
            <a:r>
              <a:rPr lang="en-GB" sz="2000" dirty="0">
                <a:effectLst/>
              </a:rPr>
              <a:t> ‘written sources which were incorporated, quoted, translated or adapted anywhere in Old English or Latin texts which were written, or are likely to have been written, in Anglo-Saxon England, including those by foreign authors’</a:t>
            </a:r>
          </a:p>
          <a:p>
            <a:pPr algn="just"/>
            <a:r>
              <a:rPr lang="en-GB" sz="2000" dirty="0"/>
              <a:t>Collaborative research project, 1984-2007; senior / junior researchers; various UK universities</a:t>
            </a:r>
            <a:endParaRPr lang="en-GB" sz="2000" dirty="0">
              <a:effectLst/>
            </a:endParaRPr>
          </a:p>
          <a:p>
            <a:pPr algn="just"/>
            <a:r>
              <a:rPr lang="en-GB" sz="2000" dirty="0"/>
              <a:t>Scope: 1</a:t>
            </a:r>
            <a:r>
              <a:rPr lang="en-GB" sz="2000" dirty="0">
                <a:effectLst/>
              </a:rPr>
              <a:t>150 Anglo-Saxon texts sourced, over 500 in Old English and over 600 in Latin. These texts can be linked to nearly 1000 source texts, from </a:t>
            </a:r>
            <a:r>
              <a:rPr lang="en-GB" sz="2000" dirty="0" err="1">
                <a:effectLst/>
              </a:rPr>
              <a:t>Abbo</a:t>
            </a:r>
            <a:r>
              <a:rPr lang="en-GB" sz="2000" dirty="0">
                <a:effectLst/>
              </a:rPr>
              <a:t> to </a:t>
            </a:r>
            <a:r>
              <a:rPr lang="en-GB" sz="2000" dirty="0" err="1">
                <a:effectLst/>
              </a:rPr>
              <a:t>Wulfstan</a:t>
            </a:r>
            <a:r>
              <a:rPr lang="en-GB" sz="2000" dirty="0">
                <a:effectLst/>
              </a:rPr>
              <a:t>.</a:t>
            </a:r>
          </a:p>
          <a:p>
            <a:pPr algn="just"/>
            <a:r>
              <a:rPr lang="en-GB" sz="2000" dirty="0">
                <a:effectLst/>
              </a:rPr>
              <a:t>Older sourcing projects, e.g. J. D. A. Ogilvy, </a:t>
            </a:r>
            <a:r>
              <a:rPr lang="en-GB" sz="2000" i="1" dirty="0">
                <a:effectLst/>
              </a:rPr>
              <a:t>Books known to the English</a:t>
            </a:r>
            <a:r>
              <a:rPr lang="en-GB" sz="2000" dirty="0">
                <a:effectLst/>
              </a:rPr>
              <a:t>, 597-1066 (1967); A. S. Cook, </a:t>
            </a:r>
            <a:r>
              <a:rPr lang="en-GB" sz="2000" i="1" dirty="0">
                <a:effectLst/>
              </a:rPr>
              <a:t>Biblical Quotations in Old English Prose Writers</a:t>
            </a:r>
            <a:r>
              <a:rPr lang="en-GB" sz="2000" dirty="0">
                <a:effectLst/>
              </a:rPr>
              <a:t>, 2</a:t>
            </a:r>
            <a:r>
              <a:rPr lang="en-GB" sz="2000" baseline="30000" dirty="0">
                <a:effectLst/>
              </a:rPr>
              <a:t>nd</a:t>
            </a:r>
            <a:r>
              <a:rPr lang="en-GB" sz="2000" dirty="0">
                <a:effectLst/>
              </a:rPr>
              <a:t> </a:t>
            </a:r>
            <a:r>
              <a:rPr lang="en-GB" sz="2000" dirty="0" err="1">
                <a:effectLst/>
              </a:rPr>
              <a:t>edn</a:t>
            </a:r>
            <a:r>
              <a:rPr lang="en-GB" sz="2000" dirty="0">
                <a:effectLst/>
              </a:rPr>
              <a:t>  (1903)</a:t>
            </a:r>
          </a:p>
          <a:p>
            <a:pPr algn="just"/>
            <a:r>
              <a:rPr lang="en-GB" sz="2000" i="1" dirty="0">
                <a:solidFill>
                  <a:srgbClr val="000000"/>
                </a:solidFill>
                <a:latin typeface="Calibri" panose="020F0502020204030204" pitchFamily="34" charset="0"/>
              </a:rPr>
              <a:t>Sources of Anglo-Saxon Literary Culture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(SASLC, </a:t>
            </a:r>
            <a:r>
              <a:rPr lang="en-GB" sz="2000" dirty="0"/>
              <a:t>recently renamed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SOEALLC); more book-based,  US-based</a:t>
            </a:r>
          </a:p>
          <a:p>
            <a:pPr algn="just"/>
            <a:endParaRPr lang="en-GB" sz="20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71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CD2B9-06C2-4D41-92B3-C2B5535C4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000" b="1" dirty="0"/>
              <a:t>Part 1) What is </a:t>
            </a:r>
            <a:r>
              <a:rPr lang="en-GB" sz="2000" b="1" i="1" dirty="0"/>
              <a:t>Fontes Anglo</a:t>
            </a:r>
            <a:r>
              <a:rPr lang="en-GB" sz="2000" b="1" dirty="0"/>
              <a:t>-</a:t>
            </a:r>
            <a:r>
              <a:rPr lang="en-GB" sz="2000" b="1" i="1" dirty="0" err="1"/>
              <a:t>Saxonici</a:t>
            </a:r>
            <a:r>
              <a:rPr lang="en-GB" sz="2000" b="1" dirty="0"/>
              <a:t>?</a:t>
            </a:r>
          </a:p>
          <a:p>
            <a:pPr algn="just"/>
            <a:r>
              <a:rPr lang="en-GB" sz="2000" dirty="0"/>
              <a:t>1999 web version of Fontes database first published (open access), Univ. of Oxford server</a:t>
            </a:r>
          </a:p>
          <a:p>
            <a:pPr algn="just"/>
            <a:r>
              <a:rPr lang="en-GB" sz="2000" dirty="0"/>
              <a:t>2002 CD-ROM version first published (for offline searches)</a:t>
            </a:r>
          </a:p>
          <a:p>
            <a:pPr algn="just"/>
            <a:r>
              <a:rPr lang="en-GB" sz="2000" dirty="0"/>
              <a:t>2018 web version suddenly taken offline by Oxford IT staff, for technical reasons: Microsoft Access no longer supported; database a security risk; research and AHRC /BA funding wasted?</a:t>
            </a:r>
          </a:p>
          <a:p>
            <a:pPr algn="just"/>
            <a:r>
              <a:rPr lang="en-GB" sz="2000" dirty="0"/>
              <a:t>CD-ROM problematic for Apple Mac users; few copies in circulation</a:t>
            </a:r>
          </a:p>
          <a:p>
            <a:pPr algn="just"/>
            <a:r>
              <a:rPr lang="en-GB" sz="2000" dirty="0"/>
              <a:t>Web version files obtained from Oxford in January 2020, for possible republication </a:t>
            </a:r>
          </a:p>
          <a:p>
            <a:pPr algn="just"/>
            <a:r>
              <a:rPr lang="en-GB" sz="2000" dirty="0"/>
              <a:t>Project floated to MSc student dissertation project supervisors in School of Computer Science</a:t>
            </a:r>
          </a:p>
          <a:p>
            <a:pPr algn="just"/>
            <a:r>
              <a:rPr lang="en-GB" sz="2000" dirty="0"/>
              <a:t>Mark-Jan </a:t>
            </a:r>
            <a:r>
              <a:rPr lang="en-GB" sz="2000" dirty="0" err="1"/>
              <a:t>Nederhof</a:t>
            </a:r>
            <a:r>
              <a:rPr lang="en-GB" sz="2000" dirty="0"/>
              <a:t> (supervisor) started work with MSc student Bryan </a:t>
            </a:r>
            <a:r>
              <a:rPr lang="en-GB" sz="2000" dirty="0" err="1"/>
              <a:t>Yick</a:t>
            </a:r>
            <a:r>
              <a:rPr lang="en-GB" sz="2000" dirty="0"/>
              <a:t> in April 2020</a:t>
            </a:r>
          </a:p>
        </p:txBody>
      </p:sp>
    </p:spTree>
    <p:extLst>
      <p:ext uri="{BB962C8B-B14F-4D97-AF65-F5344CB8AC3E}">
        <p14:creationId xmlns:p14="http://schemas.microsoft.com/office/powerpoint/2010/main" val="3747565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en-GB" sz="2000" dirty="0"/>
              <a:t>MSc Human Computer Interaction; modules include Information Visualisation, Digital Heritage and Preservation, User-Centred Interaction Design, Dissertation project</a:t>
            </a:r>
          </a:p>
          <a:p>
            <a:pPr algn="just"/>
            <a:r>
              <a:rPr lang="en-GB" sz="2000" dirty="0"/>
              <a:t>Multidisciplinary teams: communication, intuition, patience</a:t>
            </a:r>
          </a:p>
          <a:p>
            <a:pPr algn="just"/>
            <a:r>
              <a:rPr lang="en-GB" sz="2000" dirty="0"/>
              <a:t>Pandemic and other disruptions</a:t>
            </a:r>
          </a:p>
          <a:p>
            <a:pPr algn="just"/>
            <a:r>
              <a:rPr lang="en-GB" sz="2000" dirty="0"/>
              <a:t>Design: St Andrews brand? Oxford Blue…</a:t>
            </a:r>
          </a:p>
          <a:p>
            <a:pPr algn="just"/>
            <a:r>
              <a:rPr lang="en-GB" sz="2000" dirty="0"/>
              <a:t>2021 database innovations: predictive text; greater user-friendliness; less clutter; multiple types of devices; accessibility measures for disabled users; pinned entries </a:t>
            </a:r>
          </a:p>
          <a:p>
            <a:pPr algn="just"/>
            <a:endParaRPr lang="en-GB" sz="2000" dirty="0"/>
          </a:p>
          <a:p>
            <a:pPr algn="just"/>
            <a:endParaRPr lang="en-GB" sz="2000" dirty="0"/>
          </a:p>
          <a:p>
            <a:r>
              <a:rPr lang="en-GB" sz="2000" dirty="0"/>
              <a:t>New Home of the Database: </a:t>
            </a:r>
            <a:r>
              <a:rPr lang="en-GB" sz="2000" dirty="0">
                <a:solidFill>
                  <a:srgbClr val="FF0000"/>
                </a:solidFill>
                <a:hlinkClick r:id="rId2"/>
              </a:rPr>
              <a:t>https://arts.st-andrews.ac.uk/fontes/search</a:t>
            </a:r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/>
              <a:t>Support website: </a:t>
            </a:r>
            <a:r>
              <a:rPr lang="en-GB" sz="2000" dirty="0">
                <a:solidFill>
                  <a:srgbClr val="FF0000"/>
                </a:solidFill>
                <a:hlinkClick r:id="rId3"/>
              </a:rPr>
              <a:t>https://www.st-andrews.ac.uk/~cr30/Mercian/Fontes</a:t>
            </a:r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73745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F38E2-32CC-447E-9F2F-7C06F6205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109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can </a:t>
            </a:r>
            <a:r>
              <a:rPr lang="en-GB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Fontes Anglo-</a:t>
            </a:r>
            <a:r>
              <a:rPr lang="en-GB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Saxonici</a:t>
            </a:r>
            <a:r>
              <a:rPr lang="en-GB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do?</a:t>
            </a:r>
          </a:p>
          <a:p>
            <a:pPr marL="0" indent="0" algn="just">
              <a:buNone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Database searchable in two directions: </a:t>
            </a:r>
          </a:p>
          <a:p>
            <a:pPr marL="0" indent="0" algn="just">
              <a:buNone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1) Starting point: target text (Anglo-Saxon text in Old English, Latin)  →  please find me its sources</a:t>
            </a:r>
          </a:p>
          <a:p>
            <a:pPr algn="just"/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 Starting point: source  →  please find me the (Anglo-Saxon) target texts that use this source</a:t>
            </a:r>
            <a:endParaRPr lang="en-GB" sz="2000" dirty="0"/>
          </a:p>
          <a:p>
            <a:pPr marL="0" indent="0" algn="just">
              <a:buNone/>
            </a:pPr>
            <a:endParaRPr lang="en-GB" sz="2000" dirty="0"/>
          </a:p>
          <a:p>
            <a:pPr marL="0" indent="0" algn="just">
              <a:buNone/>
            </a:pPr>
            <a:r>
              <a:rPr lang="en-GB" sz="2000" dirty="0"/>
              <a:t>‘Anglo-Saxon’: here, Old English PLUS Anglo-Latin</a:t>
            </a:r>
          </a:p>
          <a:p>
            <a:pPr marL="0" indent="0" algn="just">
              <a:buNone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90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0F14A2-BB08-4FAA-B822-2F0ACBB67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275" y="684213"/>
            <a:ext cx="10515600" cy="4351337"/>
          </a:xfrm>
        </p:spPr>
        <p:txBody>
          <a:bodyPr>
            <a:normAutofit fontScale="97500"/>
          </a:bodyPr>
          <a:lstStyle/>
          <a:p>
            <a:pPr marL="0" indent="0" algn="just">
              <a:buNone/>
            </a:pPr>
            <a:endParaRPr lang="en-GB" sz="1800" dirty="0">
              <a:effectLst/>
            </a:endParaRPr>
          </a:p>
          <a:p>
            <a:pPr algn="just"/>
            <a:r>
              <a:rPr lang="en-GB" sz="1800" dirty="0">
                <a:effectLst/>
              </a:rPr>
              <a:t>You can select an Anglo-Saxon text (whether Old English or Latin) and get a report of all the sources used for it, passage by passage, sometimes phrase by phrase, matched to  precise locations in the texts</a:t>
            </a:r>
          </a:p>
          <a:p>
            <a:pPr algn="just"/>
            <a:endParaRPr lang="en-GB" sz="1800" dirty="0"/>
          </a:p>
          <a:p>
            <a:pPr marL="0" indent="0" algn="just">
              <a:buNone/>
            </a:pPr>
            <a:r>
              <a:rPr lang="en-GB" sz="1800" dirty="0">
                <a:effectLst/>
              </a:rPr>
              <a:t>Which sources were used for the composition of </a:t>
            </a:r>
            <a:r>
              <a:rPr lang="en-GB" sz="1800" dirty="0" err="1">
                <a:effectLst/>
              </a:rPr>
              <a:t>Aldhelm’s</a:t>
            </a:r>
            <a:r>
              <a:rPr lang="en-GB" sz="1800" dirty="0">
                <a:effectLst/>
              </a:rPr>
              <a:t> </a:t>
            </a:r>
            <a:r>
              <a:rPr lang="en-GB" sz="1800" i="1" dirty="0">
                <a:effectLst/>
              </a:rPr>
              <a:t>Carmen </a:t>
            </a:r>
            <a:r>
              <a:rPr lang="en-GB" sz="1800" i="1" dirty="0" err="1"/>
              <a:t>ecclesiasticum</a:t>
            </a:r>
            <a:r>
              <a:rPr lang="en-GB" sz="1800" i="1" dirty="0"/>
              <a:t> </a:t>
            </a:r>
            <a:r>
              <a:rPr lang="en-GB" sz="1800" dirty="0"/>
              <a:t>3</a:t>
            </a:r>
            <a:r>
              <a:rPr lang="en-GB" sz="1800" dirty="0">
                <a:effectLst/>
              </a:rPr>
              <a:t>?</a:t>
            </a:r>
          </a:p>
          <a:p>
            <a:pPr marL="0" indent="0" algn="just">
              <a:buNone/>
            </a:pPr>
            <a:r>
              <a:rPr lang="en-GB" sz="1800" dirty="0"/>
              <a:t>Which sources were used for the composition of </a:t>
            </a:r>
            <a:r>
              <a:rPr lang="en-GB" sz="1800" dirty="0" err="1"/>
              <a:t>Blickling</a:t>
            </a:r>
            <a:r>
              <a:rPr lang="en-GB" sz="1800" dirty="0"/>
              <a:t> Homily 14?</a:t>
            </a:r>
            <a:endParaRPr lang="en-GB" sz="1800" dirty="0">
              <a:effectLst/>
            </a:endParaRPr>
          </a:p>
          <a:p>
            <a:pPr marL="0" indent="0" algn="just">
              <a:buNone/>
            </a:pPr>
            <a:endParaRPr lang="en-GB" sz="1800" dirty="0">
              <a:effectLst/>
            </a:endParaRPr>
          </a:p>
          <a:p>
            <a:pPr algn="just"/>
            <a:r>
              <a:rPr lang="en-GB" sz="1800" dirty="0">
                <a:effectLst/>
              </a:rPr>
              <a:t>You can pick a text used as a source, and ask for a list of all the Anglo-Saxon texts that used that source, and follow up the examples you’re interested in. </a:t>
            </a:r>
          </a:p>
          <a:p>
            <a:pPr algn="just"/>
            <a:endParaRPr lang="en-GB" sz="1800" dirty="0">
              <a:effectLst/>
            </a:endParaRPr>
          </a:p>
          <a:p>
            <a:pPr marL="0" indent="0" algn="just">
              <a:buNone/>
            </a:pPr>
            <a:r>
              <a:rPr lang="en-GB" sz="1800" dirty="0"/>
              <a:t>Which Anglo-Saxon authors (whether writing in Old English or Latin) used the biblical book of Job?</a:t>
            </a:r>
          </a:p>
          <a:p>
            <a:pPr marL="0" indent="0" algn="just">
              <a:buNone/>
            </a:pPr>
            <a:r>
              <a:rPr lang="en-GB" sz="1800" dirty="0"/>
              <a:t>Which Anglo-Saxon authors (whether writing in Old English or Latin) used Gregory the Great’s </a:t>
            </a:r>
            <a:r>
              <a:rPr lang="en-GB" sz="1800" i="1" dirty="0" err="1"/>
              <a:t>Moralia</a:t>
            </a:r>
            <a:r>
              <a:rPr lang="en-GB" sz="1800" i="1" dirty="0"/>
              <a:t> in </a:t>
            </a:r>
            <a:r>
              <a:rPr lang="en-GB" sz="1800" i="1" dirty="0" err="1"/>
              <a:t>Iob</a:t>
            </a:r>
            <a:r>
              <a:rPr lang="en-GB" sz="1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0422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3F51C-8940-42CE-9FD4-79DBC257F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282"/>
            <a:ext cx="10515600" cy="4351338"/>
          </a:xfrm>
        </p:spPr>
        <p:txBody>
          <a:bodyPr>
            <a:normAutofit/>
          </a:bodyPr>
          <a:lstStyle/>
          <a:p>
            <a:endParaRPr lang="en-GB" sz="2000" i="1" dirty="0"/>
          </a:p>
          <a:p>
            <a:r>
              <a:rPr lang="en-GB" sz="2000" dirty="0"/>
              <a:t>Skewed towards </a:t>
            </a:r>
            <a:r>
              <a:rPr lang="en-GB" sz="2000" dirty="0" err="1"/>
              <a:t>sourceable</a:t>
            </a:r>
            <a:r>
              <a:rPr lang="en-GB" sz="2000" dirty="0"/>
              <a:t> texts: usually texts with Latin sources</a:t>
            </a:r>
          </a:p>
          <a:p>
            <a:r>
              <a:rPr lang="en-GB" sz="2000" dirty="0"/>
              <a:t>Texts of an explicitly religious nature</a:t>
            </a:r>
          </a:p>
          <a:p>
            <a:r>
              <a:rPr lang="en-GB" sz="2000" dirty="0"/>
              <a:t>For Old English: prose-heavy?</a:t>
            </a:r>
          </a:p>
          <a:p>
            <a:r>
              <a:rPr lang="en-GB" sz="2000" dirty="0"/>
              <a:t>Entirely focused on surviving written materials</a:t>
            </a:r>
          </a:p>
          <a:p>
            <a:r>
              <a:rPr lang="en-GB" sz="2000" dirty="0"/>
              <a:t>Currently focused on pre-Conquest target texts</a:t>
            </a:r>
          </a:p>
        </p:txBody>
      </p:sp>
    </p:spTree>
    <p:extLst>
      <p:ext uri="{BB962C8B-B14F-4D97-AF65-F5344CB8AC3E}">
        <p14:creationId xmlns:p14="http://schemas.microsoft.com/office/powerpoint/2010/main" val="668462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3372-944E-4695-8C63-97D99F100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000" dirty="0"/>
              <a:t>Criticism directed at source study: e.g. </a:t>
            </a:r>
            <a:r>
              <a:rPr lang="en-GB" sz="2000" dirty="0" err="1"/>
              <a:t>Frantzen</a:t>
            </a:r>
            <a:r>
              <a:rPr lang="en-GB" sz="2000" dirty="0"/>
              <a:t>, </a:t>
            </a:r>
            <a:r>
              <a:rPr lang="en-GB" sz="2000" i="1" dirty="0"/>
              <a:t>Desire for Origins</a:t>
            </a:r>
          </a:p>
          <a:p>
            <a:pPr algn="just"/>
            <a:r>
              <a:rPr lang="en-GB" sz="2000" dirty="0"/>
              <a:t>Excessive focus on the origins of a text, vs the </a:t>
            </a:r>
            <a:r>
              <a:rPr lang="en-GB" sz="2000" i="1" dirty="0"/>
              <a:t>‘</a:t>
            </a:r>
            <a:r>
              <a:rPr lang="en-GB" sz="2000" dirty="0"/>
              <a:t>derivative’ text?</a:t>
            </a:r>
          </a:p>
          <a:p>
            <a:pPr algn="just"/>
            <a:r>
              <a:rPr lang="en-GB" sz="2000" dirty="0"/>
              <a:t>Excessive focus on Latinate, religious, written material?</a:t>
            </a:r>
          </a:p>
          <a:p>
            <a:pPr algn="just"/>
            <a:r>
              <a:rPr lang="en-GB" sz="2000" dirty="0"/>
              <a:t>But: little biographical information on pre-Conquest authors: insights into their reading habits / literary environment crucial?</a:t>
            </a:r>
          </a:p>
          <a:p>
            <a:pPr algn="just"/>
            <a:r>
              <a:rPr lang="en-GB" sz="2000" dirty="0"/>
              <a:t>Consensus: knowing the sources of a text, not the whole story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1275440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762C3-4F95-402C-815D-77B6E716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87" y="1053838"/>
            <a:ext cx="10515600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000" dirty="0"/>
              <a:t>Source identification dependent on identifying verbal parallels</a:t>
            </a:r>
          </a:p>
          <a:p>
            <a:pPr marL="0" indent="0">
              <a:buNone/>
            </a:pPr>
            <a:r>
              <a:rPr lang="en-GB" sz="2000" dirty="0"/>
              <a:t>		se </a:t>
            </a:r>
            <a:r>
              <a:rPr lang="en-GB" sz="2000" dirty="0" err="1"/>
              <a:t>w</a:t>
            </a:r>
            <a:r>
              <a:rPr lang="en-GB" sz="1800" dirty="0" err="1"/>
              <a:t>æ</a:t>
            </a:r>
            <a:r>
              <a:rPr lang="en-GB" sz="2000" dirty="0" err="1"/>
              <a:t>stm</a:t>
            </a:r>
            <a:r>
              <a:rPr lang="en-GB" sz="2000" dirty="0"/>
              <a:t> </a:t>
            </a:r>
            <a:r>
              <a:rPr lang="en-GB" sz="2000" dirty="0" err="1"/>
              <a:t>þines</a:t>
            </a:r>
            <a:r>
              <a:rPr lang="en-GB" sz="2000" dirty="0"/>
              <a:t> </a:t>
            </a:r>
            <a:r>
              <a:rPr lang="en-GB" sz="2000" dirty="0" err="1"/>
              <a:t>innoþes</a:t>
            </a:r>
            <a:r>
              <a:rPr lang="en-GB" sz="2000" dirty="0"/>
              <a:t> is </a:t>
            </a:r>
            <a:r>
              <a:rPr lang="en-GB" sz="2000" dirty="0" err="1"/>
              <a:t>gebletsad</a:t>
            </a:r>
            <a:r>
              <a:rPr lang="en-GB" sz="2000" dirty="0"/>
              <a:t> (</a:t>
            </a:r>
            <a:r>
              <a:rPr lang="en-GB" sz="2000" dirty="0" err="1"/>
              <a:t>Blickling</a:t>
            </a:r>
            <a:r>
              <a:rPr lang="en-GB" sz="2000" dirty="0"/>
              <a:t> Homily 1) </a:t>
            </a:r>
          </a:p>
          <a:p>
            <a:pPr marL="0" indent="0">
              <a:buNone/>
            </a:pPr>
            <a:r>
              <a:rPr lang="en-GB" sz="2000" dirty="0"/>
              <a:t>		</a:t>
            </a:r>
            <a:r>
              <a:rPr lang="en-GB" sz="2000" dirty="0" err="1"/>
              <a:t>benedictus</a:t>
            </a:r>
            <a:r>
              <a:rPr lang="en-GB" sz="2000" dirty="0"/>
              <a:t> fructus </a:t>
            </a:r>
            <a:r>
              <a:rPr lang="en-GB" sz="2000" dirty="0" err="1"/>
              <a:t>ventris</a:t>
            </a:r>
            <a:r>
              <a:rPr lang="en-GB" sz="2000" dirty="0"/>
              <a:t> tui (Luke 1:42)</a:t>
            </a:r>
          </a:p>
          <a:p>
            <a:r>
              <a:rPr lang="en-GB" sz="2000" dirty="0"/>
              <a:t>Easier within one language; much improved by electronic searching</a:t>
            </a:r>
          </a:p>
          <a:p>
            <a:pPr algn="just"/>
            <a:r>
              <a:rPr lang="en-GB" sz="2000" dirty="0"/>
              <a:t>Classification of source relationships, gradation</a:t>
            </a:r>
          </a:p>
          <a:p>
            <a:pPr algn="just"/>
            <a:r>
              <a:rPr lang="en-GB" sz="2000" dirty="0"/>
              <a:t>Use of sigla: S = single source </a:t>
            </a:r>
          </a:p>
          <a:p>
            <a:pPr algn="just"/>
            <a:r>
              <a:rPr lang="en-GB" sz="2000" dirty="0"/>
              <a:t>Certain=1 / probable=2 / possible=3 source: S1, S2, S3</a:t>
            </a:r>
          </a:p>
          <a:p>
            <a:pPr algn="just"/>
            <a:r>
              <a:rPr lang="en-GB" sz="2000" dirty="0"/>
              <a:t>Multiple sources (and / or): M1o, M1a, M2o, M3ao</a:t>
            </a:r>
          </a:p>
          <a:p>
            <a:pPr algn="just"/>
            <a:r>
              <a:rPr lang="en-GB" sz="2000" dirty="0"/>
              <a:t>Antecedent source, SA (e.g. Pliny, </a:t>
            </a:r>
            <a:r>
              <a:rPr lang="en-GB" sz="2000" i="1" dirty="0"/>
              <a:t>Historia </a:t>
            </a:r>
            <a:r>
              <a:rPr lang="en-GB" sz="2000" i="1" dirty="0" err="1"/>
              <a:t>naturalis</a:t>
            </a:r>
            <a:r>
              <a:rPr lang="en-GB" sz="2000" dirty="0"/>
              <a:t>; some biblical passages)</a:t>
            </a:r>
          </a:p>
          <a:p>
            <a:pPr algn="just"/>
            <a:r>
              <a:rPr lang="en-GB" sz="2000" dirty="0"/>
              <a:t>Analogue, SX</a:t>
            </a:r>
          </a:p>
          <a:p>
            <a:pPr algn="just"/>
            <a:r>
              <a:rPr lang="en-GB" sz="2000" dirty="0"/>
              <a:t>Sigla often overlooked by users in first version of database; more prominent in redesign</a:t>
            </a:r>
          </a:p>
        </p:txBody>
      </p:sp>
    </p:spTree>
    <p:extLst>
      <p:ext uri="{BB962C8B-B14F-4D97-AF65-F5344CB8AC3E}">
        <p14:creationId xmlns:p14="http://schemas.microsoft.com/office/powerpoint/2010/main" val="2153376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000" b="1" dirty="0"/>
              <a:t>Part 2) Latest Developments and Improvements</a:t>
            </a:r>
          </a:p>
          <a:p>
            <a:pPr algn="just"/>
            <a:r>
              <a:rPr lang="en-GB" sz="2000" dirty="0"/>
              <a:t>The new database went live March 2021</a:t>
            </a:r>
          </a:p>
          <a:p>
            <a:pPr algn="just"/>
            <a:r>
              <a:rPr lang="en-GB" sz="2000" dirty="0"/>
              <a:t>MSc student Bryan </a:t>
            </a:r>
            <a:r>
              <a:rPr lang="en-GB" sz="2000" dirty="0" err="1"/>
              <a:t>Yick</a:t>
            </a:r>
            <a:r>
              <a:rPr lang="en-GB" sz="2000" dirty="0"/>
              <a:t> nominated for a national prize for Masters students</a:t>
            </a:r>
          </a:p>
          <a:p>
            <a:pPr algn="just"/>
            <a:r>
              <a:rPr lang="en-GB" sz="2000" dirty="0"/>
              <a:t>Press release, publicity, talks</a:t>
            </a:r>
          </a:p>
          <a:p>
            <a:pPr algn="just"/>
            <a:r>
              <a:rPr lang="en-GB" sz="2000" dirty="0"/>
              <a:t>Developments 2021-2: additional project staff, international advisory board</a:t>
            </a:r>
          </a:p>
          <a:p>
            <a:pPr algn="just"/>
            <a:r>
              <a:rPr lang="en-GB" sz="2000" dirty="0"/>
              <a:t>Future-proofing the database; new generation </a:t>
            </a:r>
          </a:p>
          <a:p>
            <a:pPr algn="just"/>
            <a:r>
              <a:rPr lang="en-GB" sz="2000" dirty="0"/>
              <a:t>Google analytics user statistics: most users UK-based; US 2</a:t>
            </a:r>
            <a:r>
              <a:rPr lang="en-GB" sz="2000" baseline="30000" dirty="0"/>
              <a:t>nd</a:t>
            </a:r>
            <a:r>
              <a:rPr lang="en-GB" sz="2000" dirty="0"/>
              <a:t>; Germany, Italy, Spain</a:t>
            </a:r>
          </a:p>
          <a:p>
            <a:pPr algn="just"/>
            <a:r>
              <a:rPr lang="en-GB" sz="2000" dirty="0"/>
              <a:t>Primary aim achieved: database online; secondary aim: fix snags, improve functionality</a:t>
            </a:r>
          </a:p>
          <a:p>
            <a:pPr algn="just"/>
            <a:r>
              <a:rPr lang="en-GB" sz="2000" dirty="0"/>
              <a:t>6 March: Mark-Jan’s latest set of works completed </a:t>
            </a:r>
          </a:p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42663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200" b="1" dirty="0"/>
              <a:t>Redundancies and Inconsistencies</a:t>
            </a:r>
          </a:p>
          <a:p>
            <a:pPr algn="just"/>
            <a:r>
              <a:rPr lang="en-GB" sz="2200" dirty="0"/>
              <a:t>Some texts represented twice, once as source and once as target</a:t>
            </a:r>
          </a:p>
          <a:p>
            <a:pPr algn="just"/>
            <a:r>
              <a:rPr lang="en-GB" sz="2200" dirty="0"/>
              <a:t>Different but overlapping information</a:t>
            </a:r>
          </a:p>
          <a:p>
            <a:pPr algn="just"/>
            <a:r>
              <a:rPr lang="en-GB" sz="2200" dirty="0"/>
              <a:t>Inconsistent spelling</a:t>
            </a:r>
          </a:p>
          <a:p>
            <a:pPr algn="just"/>
            <a:r>
              <a:rPr lang="en-GB" sz="2200" dirty="0"/>
              <a:t>Alfred the Great vs Alfred </a:t>
            </a:r>
          </a:p>
          <a:p>
            <a:pPr algn="just"/>
            <a:r>
              <a:rPr lang="en-GB" sz="2200" dirty="0"/>
              <a:t>Gregory’s </a:t>
            </a:r>
            <a:r>
              <a:rPr lang="en-GB" sz="2200" i="1" dirty="0"/>
              <a:t>Regula </a:t>
            </a:r>
            <a:r>
              <a:rPr lang="en-GB" sz="2200" i="1" dirty="0" err="1"/>
              <a:t>Pastoralis</a:t>
            </a:r>
            <a:r>
              <a:rPr lang="en-GB" sz="2200" i="1" dirty="0"/>
              <a:t> </a:t>
            </a:r>
            <a:r>
              <a:rPr lang="en-GB" sz="2200" dirty="0"/>
              <a:t>(OE) vs Gregory the Great, </a:t>
            </a:r>
            <a:r>
              <a:rPr lang="en-GB" sz="2200" i="1" dirty="0"/>
              <a:t>The Pastoral Care</a:t>
            </a:r>
          </a:p>
          <a:p>
            <a:pPr algn="just"/>
            <a:r>
              <a:rPr lang="en-GB" sz="2200" dirty="0"/>
              <a:t>Solution: one table contains both source and target texts, in uniform representation</a:t>
            </a:r>
            <a:endParaRPr lang="en-GB" sz="3200" dirty="0">
              <a:solidFill>
                <a:srgbClr val="FF0000"/>
              </a:solidFill>
            </a:endParaRPr>
          </a:p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4249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200" b="1" dirty="0"/>
              <a:t>Data Integrity and Linkage</a:t>
            </a:r>
          </a:p>
          <a:p>
            <a:pPr algn="just"/>
            <a:r>
              <a:rPr lang="en-GB" sz="2200" dirty="0"/>
              <a:t>Bibliographies as flat text:</a:t>
            </a:r>
          </a:p>
          <a:p>
            <a:pPr algn="just"/>
            <a:r>
              <a:rPr lang="en-GB" sz="2200" dirty="0" err="1"/>
              <a:t>Chaplais</a:t>
            </a:r>
            <a:r>
              <a:rPr lang="en-GB" sz="2200" dirty="0"/>
              <a:t> 1966a, 21-2; Keynes 1994b, 52c </a:t>
            </a:r>
          </a:p>
          <a:p>
            <a:pPr algn="just"/>
            <a:r>
              <a:rPr lang="en-GB" sz="2200" dirty="0"/>
              <a:t>Inconsistent labels with respect to list of references</a:t>
            </a:r>
          </a:p>
          <a:p>
            <a:pPr algn="just"/>
            <a:r>
              <a:rPr lang="en-GB" sz="2200" dirty="0"/>
              <a:t>Solution: </a:t>
            </a:r>
          </a:p>
          <a:p>
            <a:pPr algn="just"/>
            <a:r>
              <a:rPr lang="en-GB" sz="2200" dirty="0"/>
              <a:t>Structured representation:</a:t>
            </a:r>
          </a:p>
          <a:p>
            <a:pPr algn="just"/>
            <a:r>
              <a:rPr lang="en-GB" sz="2200" dirty="0"/>
              <a:t>{label: “</a:t>
            </a:r>
            <a:r>
              <a:rPr lang="en-GB" sz="2200" dirty="0" err="1"/>
              <a:t>Chaplais</a:t>
            </a:r>
            <a:r>
              <a:rPr lang="en-GB" sz="2200" dirty="0"/>
              <a:t> 1966a”, pages: “21-2”} and {label: “Keynes 1994b”, pages: “52c”}</a:t>
            </a:r>
          </a:p>
          <a:p>
            <a:pPr algn="just"/>
            <a:r>
              <a:rPr lang="en-GB" sz="2200" dirty="0"/>
              <a:t>Hyperlinks</a:t>
            </a:r>
            <a:endParaRPr lang="en-GB" sz="4400" dirty="0"/>
          </a:p>
          <a:p>
            <a:pPr algn="just"/>
            <a:endParaRPr lang="en-GB" sz="3200" dirty="0">
              <a:solidFill>
                <a:srgbClr val="FF0000"/>
              </a:solidFill>
            </a:endParaRPr>
          </a:p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17403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sz="2200" b="1" dirty="0"/>
              <a:t>Adding More Data</a:t>
            </a:r>
          </a:p>
          <a:p>
            <a:pPr algn="just"/>
            <a:r>
              <a:rPr lang="en-GB" sz="2200" dirty="0"/>
              <a:t>Database frozen since 2007</a:t>
            </a:r>
          </a:p>
          <a:p>
            <a:pPr algn="just"/>
            <a:r>
              <a:rPr lang="en-GB" sz="2200" dirty="0"/>
              <a:t>Adding data involves manually checking integrity and adding IDs for sorting </a:t>
            </a:r>
          </a:p>
          <a:p>
            <a:pPr algn="just"/>
            <a:r>
              <a:rPr lang="en-GB" sz="2200" dirty="0"/>
              <a:t>Inconsistent labels with respect to list of references</a:t>
            </a:r>
          </a:p>
          <a:p>
            <a:pPr algn="just"/>
            <a:r>
              <a:rPr lang="en-GB" sz="2200" dirty="0"/>
              <a:t>Solution: </a:t>
            </a:r>
          </a:p>
          <a:p>
            <a:pPr algn="just"/>
            <a:r>
              <a:rPr lang="en-GB" sz="2200" dirty="0"/>
              <a:t>Web-based interface, for contributors and editor</a:t>
            </a:r>
          </a:p>
          <a:p>
            <a:pPr algn="just"/>
            <a:r>
              <a:rPr lang="en-GB" sz="2200" dirty="0"/>
              <a:t>Guarantees integrity</a:t>
            </a:r>
          </a:p>
          <a:p>
            <a:pPr algn="just"/>
            <a:r>
              <a:rPr lang="en-GB" sz="2200" dirty="0"/>
              <a:t>Automatic sorting</a:t>
            </a:r>
          </a:p>
          <a:p>
            <a:pPr marL="0" indent="0" algn="just">
              <a:buNone/>
            </a:pPr>
            <a:endParaRPr lang="en-GB" sz="4400" dirty="0"/>
          </a:p>
          <a:p>
            <a:pPr algn="just"/>
            <a:endParaRPr lang="en-GB" sz="3200" dirty="0">
              <a:solidFill>
                <a:srgbClr val="FF0000"/>
              </a:solidFill>
            </a:endParaRPr>
          </a:p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2018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97FE26-E1B3-4DAB-A918-12995742C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08" y="0"/>
            <a:ext cx="7989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64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447D4C-00C7-4295-859D-73FE07097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19" y="71857"/>
            <a:ext cx="9104762" cy="6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04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1BC2F-2ACD-469E-9C8D-13352A3F8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15" y="0"/>
            <a:ext cx="7946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25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2F8B6-DD57-4D02-B670-602B25C3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3504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endParaRPr lang="en-GB" sz="2000" dirty="0">
              <a:solidFill>
                <a:srgbClr val="FF0000"/>
              </a:solidFill>
            </a:endParaRPr>
          </a:p>
          <a:p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DA32E-8F1D-4642-8880-600799296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" y="252809"/>
            <a:ext cx="12000000" cy="63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18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4F3B8-B468-4D0A-9E94-07625BF3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64" y="844113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pPr marL="0" indent="0" algn="just">
              <a:buNone/>
            </a:pPr>
            <a:r>
              <a:rPr lang="en-GB" sz="2000" b="1" dirty="0"/>
              <a:t>Part 3) The Future of the Database</a:t>
            </a:r>
          </a:p>
          <a:p>
            <a:pPr algn="just"/>
            <a:r>
              <a:rPr lang="en-GB" sz="2000" dirty="0"/>
              <a:t>Funding bodies not interested in re-publication; interested in growth, new data</a:t>
            </a:r>
          </a:p>
          <a:p>
            <a:pPr algn="just"/>
            <a:r>
              <a:rPr lang="en-GB" sz="2000" dirty="0"/>
              <a:t>Funding applications for growth: new data / new insights from old data / new functionality</a:t>
            </a:r>
          </a:p>
          <a:p>
            <a:pPr algn="just"/>
            <a:r>
              <a:rPr lang="en-GB" sz="2000" dirty="0"/>
              <a:t>New from 2022 onwards: enabling database for updating; queue of entries for upload</a:t>
            </a:r>
          </a:p>
          <a:p>
            <a:pPr algn="just"/>
            <a:r>
              <a:rPr lang="en-GB" sz="2000" dirty="0"/>
              <a:t>Slow but low-cost! Open call for contributors in 2022</a:t>
            </a:r>
          </a:p>
          <a:p>
            <a:pPr algn="just"/>
            <a:r>
              <a:rPr lang="en-GB" sz="2000" dirty="0"/>
              <a:t>What would it take to </a:t>
            </a:r>
            <a:r>
              <a:rPr lang="en-GB" sz="2000" i="1" dirty="0"/>
              <a:t>complete</a:t>
            </a:r>
            <a:r>
              <a:rPr lang="en-GB" sz="2000" dirty="0"/>
              <a:t> the database? Funding. Fast but high-cost.</a:t>
            </a:r>
          </a:p>
          <a:p>
            <a:pPr algn="just"/>
            <a:r>
              <a:rPr lang="en-GB" sz="2000" dirty="0"/>
              <a:t>What kind of texts still missing? What kind of genres incomplete: Homilies; poetry; </a:t>
            </a:r>
            <a:r>
              <a:rPr lang="en-GB" sz="2000" dirty="0" err="1"/>
              <a:t>penitentials</a:t>
            </a:r>
            <a:r>
              <a:rPr lang="en-GB" sz="2000" dirty="0"/>
              <a:t>; grammatical texts; medical texts; analogues; charters</a:t>
            </a:r>
          </a:p>
          <a:p>
            <a:pPr algn="just"/>
            <a:r>
              <a:rPr lang="en-GB" sz="2000" dirty="0"/>
              <a:t>= growing the database in terms of adding new data</a:t>
            </a:r>
          </a:p>
        </p:txBody>
      </p:sp>
    </p:spTree>
    <p:extLst>
      <p:ext uri="{BB962C8B-B14F-4D97-AF65-F5344CB8AC3E}">
        <p14:creationId xmlns:p14="http://schemas.microsoft.com/office/powerpoint/2010/main" val="3446789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4F3B8-B468-4D0A-9E94-07625BF3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64" y="844113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pPr algn="just"/>
            <a:r>
              <a:rPr lang="en-GB" sz="2000" dirty="0"/>
              <a:t>Globality in medieval studies: </a:t>
            </a:r>
            <a:r>
              <a:rPr lang="en-GB" sz="2000" i="1" dirty="0"/>
              <a:t>Fontes</a:t>
            </a:r>
            <a:r>
              <a:rPr lang="en-GB" sz="2000" dirty="0"/>
              <a:t> charts a vast literary network; visualisation</a:t>
            </a:r>
          </a:p>
          <a:p>
            <a:pPr algn="just"/>
            <a:r>
              <a:rPr lang="en-GB" sz="2000" dirty="0"/>
              <a:t>Insular vs non-insular authors? Transnational literature</a:t>
            </a:r>
          </a:p>
          <a:p>
            <a:pPr algn="just"/>
            <a:r>
              <a:rPr lang="en-GB" sz="2000" dirty="0"/>
              <a:t>Levels of duplication and intertextuality, textual overlap </a:t>
            </a:r>
          </a:p>
          <a:p>
            <a:pPr algn="just"/>
            <a:r>
              <a:rPr lang="en-GB" sz="2000" dirty="0"/>
              <a:t>Source Statistics: S1 (17530), SA1 (2332), S2 (2083), M1a (2101)</a:t>
            </a:r>
          </a:p>
          <a:p>
            <a:pPr algn="just"/>
            <a:r>
              <a:rPr lang="en-GB" sz="2000" dirty="0"/>
              <a:t>Parallels with modern intertextuality: ‘plagiarism’; copyright; competitive assessment, commerce</a:t>
            </a:r>
          </a:p>
          <a:p>
            <a:pPr algn="just"/>
            <a:r>
              <a:rPr lang="en-GB" sz="2000" dirty="0"/>
              <a:t>The internet: unacknowledged borrowing and copying</a:t>
            </a:r>
          </a:p>
          <a:p>
            <a:pPr algn="just"/>
            <a:r>
              <a:rPr lang="en-GB" sz="2000" dirty="0"/>
              <a:t>Intent to deceive?</a:t>
            </a:r>
          </a:p>
          <a:p>
            <a:pPr algn="just"/>
            <a:r>
              <a:rPr lang="en-GB" sz="2000" dirty="0"/>
              <a:t>Pseudepigraphy (falsely attributed works); contract cheating</a:t>
            </a:r>
          </a:p>
          <a:p>
            <a:pPr algn="just"/>
            <a:r>
              <a:rPr lang="en-GB" sz="2000" dirty="0"/>
              <a:t>= growing the database in terms of adding new results and insight from old data</a:t>
            </a:r>
          </a:p>
          <a:p>
            <a:pPr algn="just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14625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4F3B8-B468-4D0A-9E94-07625BF3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64" y="844113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n-GB" sz="2000" dirty="0"/>
          </a:p>
          <a:p>
            <a:pPr marL="0" indent="0" algn="just">
              <a:buNone/>
            </a:pPr>
            <a:r>
              <a:rPr lang="en-GB" sz="2000" b="1" dirty="0"/>
              <a:t>Role played by the younger generation</a:t>
            </a:r>
          </a:p>
          <a:p>
            <a:pPr algn="just"/>
            <a:r>
              <a:rPr lang="en-GB" sz="2000" dirty="0"/>
              <a:t>requirements: </a:t>
            </a:r>
          </a:p>
          <a:p>
            <a:pPr algn="just"/>
            <a:r>
              <a:rPr lang="en-GB" sz="2000" dirty="0"/>
              <a:t>interest in text analysis</a:t>
            </a:r>
          </a:p>
          <a:p>
            <a:pPr algn="just"/>
            <a:r>
              <a:rPr lang="en-GB" sz="2000" dirty="0"/>
              <a:t>language learning (Latin and Old English)</a:t>
            </a:r>
          </a:p>
          <a:p>
            <a:pPr algn="just"/>
            <a:r>
              <a:rPr lang="en-GB" sz="2000" dirty="0"/>
              <a:t>awareness that an interest in the global Middle Ages was central to </a:t>
            </a:r>
            <a:r>
              <a:rPr lang="en-GB" sz="2000" i="1" dirty="0"/>
              <a:t>Fontes Anglo-</a:t>
            </a:r>
            <a:r>
              <a:rPr lang="en-GB" sz="2000" i="1" dirty="0" err="1"/>
              <a:t>Saxonici</a:t>
            </a:r>
            <a:r>
              <a:rPr lang="en-GB" sz="2000" i="1" dirty="0"/>
              <a:t> </a:t>
            </a:r>
            <a:r>
              <a:rPr lang="en-GB" sz="2000" dirty="0"/>
              <a:t>right from the start</a:t>
            </a:r>
          </a:p>
          <a:p>
            <a:pPr algn="just"/>
            <a:r>
              <a:rPr lang="en-GB" sz="2000" dirty="0"/>
              <a:t>Ability to use textual detail to form new insights in intellectual  history (text production, location and movement of authors and texts, networks)</a:t>
            </a:r>
          </a:p>
          <a:p>
            <a:pPr algn="just"/>
            <a:r>
              <a:rPr lang="en-GB" sz="2000" dirty="0"/>
              <a:t>Timeless data; will be relevant in many more scholarly contexts over the next few decades</a:t>
            </a:r>
          </a:p>
        </p:txBody>
      </p:sp>
    </p:spTree>
    <p:extLst>
      <p:ext uri="{BB962C8B-B14F-4D97-AF65-F5344CB8AC3E}">
        <p14:creationId xmlns:p14="http://schemas.microsoft.com/office/powerpoint/2010/main" val="48703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1413</Words>
  <Application>Microsoft Office PowerPoint</Application>
  <PresentationFormat>Widescreen</PresentationFormat>
  <Paragraphs>140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‘Fontes Anglo-Saxonici: The Challenges of Producing, Maintaining and Using Electronic Databases in the Twenty-First Century'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‘Fontes Anglo-Saxonici: Source Study in the Twenty-First Century'</dc:title>
  <dc:creator>Christine Rauer</dc:creator>
  <cp:lastModifiedBy>Christine Rauer</cp:lastModifiedBy>
  <cp:revision>147</cp:revision>
  <dcterms:created xsi:type="dcterms:W3CDTF">2021-02-27T07:50:50Z</dcterms:created>
  <dcterms:modified xsi:type="dcterms:W3CDTF">2022-03-13T13:49:10Z</dcterms:modified>
</cp:coreProperties>
</file>