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3DBDC-28B1-4156-BAEE-9AC386A3DDC1}" type="datetimeFigureOut">
              <a:rPr lang="en-GB" smtClean="0"/>
              <a:t>26/01/2011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5C709-DA0F-405B-AA49-7FB06172F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743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3DBDC-28B1-4156-BAEE-9AC386A3DDC1}" type="datetimeFigureOut">
              <a:rPr lang="en-GB" smtClean="0"/>
              <a:t>26/01/2011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5C709-DA0F-405B-AA49-7FB06172F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73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3DBDC-28B1-4156-BAEE-9AC386A3DDC1}" type="datetimeFigureOut">
              <a:rPr lang="en-GB" smtClean="0"/>
              <a:t>26/01/2011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5C709-DA0F-405B-AA49-7FB06172F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485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3DBDC-28B1-4156-BAEE-9AC386A3DDC1}" type="datetimeFigureOut">
              <a:rPr lang="en-GB" smtClean="0"/>
              <a:t>26/01/2011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5C709-DA0F-405B-AA49-7FB06172F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898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3DBDC-28B1-4156-BAEE-9AC386A3DDC1}" type="datetimeFigureOut">
              <a:rPr lang="en-GB" smtClean="0"/>
              <a:t>26/01/2011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5C709-DA0F-405B-AA49-7FB06172F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551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3DBDC-28B1-4156-BAEE-9AC386A3DDC1}" type="datetimeFigureOut">
              <a:rPr lang="en-GB" smtClean="0"/>
              <a:t>26/01/2011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5C709-DA0F-405B-AA49-7FB06172F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281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3DBDC-28B1-4156-BAEE-9AC386A3DDC1}" type="datetimeFigureOut">
              <a:rPr lang="en-GB" smtClean="0"/>
              <a:t>26/01/2011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5C709-DA0F-405B-AA49-7FB06172F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127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3DBDC-28B1-4156-BAEE-9AC386A3DDC1}" type="datetimeFigureOut">
              <a:rPr lang="en-GB" smtClean="0"/>
              <a:t>26/01/2011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5C709-DA0F-405B-AA49-7FB06172F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946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3DBDC-28B1-4156-BAEE-9AC386A3DDC1}" type="datetimeFigureOut">
              <a:rPr lang="en-GB" smtClean="0"/>
              <a:t>26/01/2011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5C709-DA0F-405B-AA49-7FB06172F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294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3DBDC-28B1-4156-BAEE-9AC386A3DDC1}" type="datetimeFigureOut">
              <a:rPr lang="en-GB" smtClean="0"/>
              <a:t>26/01/2011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5C709-DA0F-405B-AA49-7FB06172F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678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3DBDC-28B1-4156-BAEE-9AC386A3DDC1}" type="datetimeFigureOut">
              <a:rPr lang="en-GB" smtClean="0"/>
              <a:t>26/01/2011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5C709-DA0F-405B-AA49-7FB06172F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064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3DBDC-28B1-4156-BAEE-9AC386A3DDC1}" type="datetimeFigureOut">
              <a:rPr lang="en-GB" smtClean="0"/>
              <a:t>26/01/2011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5C709-DA0F-405B-AA49-7FB06172F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232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BA039A8-6B4E-4369-8A29-40AF08A13AEE}" type="slidenum">
              <a:rPr lang="en-GB"/>
              <a:pPr eaLnBrk="1" hangingPunct="1"/>
              <a:t>1</a:t>
            </a:fld>
            <a:endParaRPr lang="en-GB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sz="4000" smtClean="0"/>
              <a:t>The passive</a:t>
            </a:r>
            <a:br>
              <a:rPr lang="en-GB" sz="4000" smtClean="0"/>
            </a:br>
            <a:r>
              <a:rPr lang="en-GB" sz="4000" smtClean="0"/>
              <a:t>Summary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phonological form/shape of the passive in English (the data):</a:t>
            </a:r>
          </a:p>
          <a:p>
            <a:pPr eaLnBrk="1" hangingPunct="1"/>
            <a:r>
              <a:rPr lang="en-GB" i="1" smtClean="0"/>
              <a:t>be</a:t>
            </a:r>
            <a:r>
              <a:rPr lang="en-GB" smtClean="0"/>
              <a:t> + V-</a:t>
            </a:r>
            <a:r>
              <a:rPr lang="en-GB" i="1" smtClean="0"/>
              <a:t>ed</a:t>
            </a:r>
            <a:br>
              <a:rPr lang="en-GB" i="1" smtClean="0"/>
            </a:br>
            <a:endParaRPr lang="en-GB" i="1" smtClean="0"/>
          </a:p>
          <a:p>
            <a:pPr eaLnBrk="1" hangingPunct="1"/>
            <a:r>
              <a:rPr lang="en-GB" i="1" smtClean="0"/>
              <a:t>The guest was murdered by the chef</a:t>
            </a:r>
            <a:br>
              <a:rPr lang="en-GB" i="1" smtClean="0"/>
            </a:br>
            <a:endParaRPr lang="en-GB" i="1" smtClean="0"/>
          </a:p>
          <a:p>
            <a:pPr eaLnBrk="1" hangingPunct="1"/>
            <a:r>
              <a:rPr lang="en-GB" smtClean="0"/>
              <a:t>problem: subject is patient</a:t>
            </a:r>
          </a:p>
        </p:txBody>
      </p:sp>
    </p:spTree>
    <p:extLst>
      <p:ext uri="{BB962C8B-B14F-4D97-AF65-F5344CB8AC3E}">
        <p14:creationId xmlns:p14="http://schemas.microsoft.com/office/powerpoint/2010/main" val="119798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FAD59DF-61BC-4BD5-83AC-16414C6A13BC}" type="slidenum">
              <a:rPr lang="en-GB"/>
              <a:pPr eaLnBrk="1" hangingPunct="1"/>
              <a:t>10</a:t>
            </a:fld>
            <a:endParaRPr lang="en-GB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Arguments in support of aspect analysis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1847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04321C7-80DE-43E8-8A77-C5A10851CDEC}" type="slidenum">
              <a:rPr lang="en-GB"/>
              <a:pPr eaLnBrk="1" hangingPunct="1"/>
              <a:t>11</a:t>
            </a:fld>
            <a:endParaRPr lang="en-GB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81075"/>
          </a:xfrm>
        </p:spPr>
        <p:txBody>
          <a:bodyPr/>
          <a:lstStyle/>
          <a:p>
            <a:pPr eaLnBrk="1" hangingPunct="1"/>
            <a:r>
              <a:rPr lang="en-GB" sz="4000" smtClean="0"/>
              <a:t>Transitive non-passivizable verbs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9144000" cy="6021387"/>
          </a:xfrm>
        </p:spPr>
        <p:txBody>
          <a:bodyPr/>
          <a:lstStyle/>
          <a:p>
            <a:pPr eaLnBrk="1" hangingPunct="1"/>
            <a:r>
              <a:rPr lang="en-GB" sz="2400" smtClean="0"/>
              <a:t>if passive is Auxiliary + Participle aspect we can expect restrictions vis-à-vis lexical (and compositional) aspect</a:t>
            </a:r>
          </a:p>
          <a:p>
            <a:pPr eaLnBrk="1" hangingPunct="1"/>
            <a:r>
              <a:rPr lang="en-GB" sz="2400" smtClean="0"/>
              <a:t>the c sentences in 7-9 below cannot be interpreted as resultative perfects:</a:t>
            </a:r>
          </a:p>
          <a:p>
            <a:pPr eaLnBrk="1" hangingPunct="1">
              <a:buFontTx/>
              <a:buNone/>
            </a:pPr>
            <a:r>
              <a:rPr lang="en-GB" sz="2400" smtClean="0"/>
              <a:t>(7) a.  They have a nice house.</a:t>
            </a:r>
          </a:p>
          <a:p>
            <a:pPr eaLnBrk="1" hangingPunct="1">
              <a:buFontTx/>
              <a:buNone/>
            </a:pPr>
            <a:r>
              <a:rPr lang="en-GB" sz="2400" smtClean="0"/>
              <a:t>		b.  *A nice house is had by them.</a:t>
            </a:r>
          </a:p>
          <a:p>
            <a:pPr eaLnBrk="1" hangingPunct="1">
              <a:buFontTx/>
              <a:buNone/>
            </a:pPr>
            <a:r>
              <a:rPr lang="en-GB" sz="2400" smtClean="0"/>
              <a:t>		c.  They have had a nice house.</a:t>
            </a:r>
          </a:p>
          <a:p>
            <a:pPr eaLnBrk="1" hangingPunct="1">
              <a:buFontTx/>
              <a:buNone/>
            </a:pPr>
            <a:r>
              <a:rPr lang="en-GB" sz="2400" smtClean="0"/>
              <a:t>(8) a.  He lacks confidence.</a:t>
            </a:r>
          </a:p>
          <a:p>
            <a:pPr eaLnBrk="1" hangingPunct="1">
              <a:buFontTx/>
              <a:buNone/>
            </a:pPr>
            <a:r>
              <a:rPr lang="en-GB" sz="2400" smtClean="0"/>
              <a:t>		b.  *Confidence is lacked by him.</a:t>
            </a:r>
          </a:p>
          <a:p>
            <a:pPr eaLnBrk="1" hangingPunct="1">
              <a:buFontTx/>
              <a:buNone/>
            </a:pPr>
            <a:r>
              <a:rPr lang="en-GB" sz="2400" smtClean="0"/>
              <a:t>		c.  He has lacked confidence.</a:t>
            </a:r>
          </a:p>
          <a:p>
            <a:pPr eaLnBrk="1" hangingPunct="1">
              <a:buFontTx/>
              <a:buNone/>
            </a:pPr>
            <a:r>
              <a:rPr lang="en-GB" sz="2400" smtClean="0"/>
              <a:t>(9) a.  The auditorium holds 5000 people.</a:t>
            </a:r>
          </a:p>
          <a:p>
            <a:pPr eaLnBrk="1" hangingPunct="1">
              <a:buFontTx/>
              <a:buNone/>
            </a:pPr>
            <a:r>
              <a:rPr lang="en-GB" sz="2400" smtClean="0"/>
              <a:t>		b.  *5000 people are held by the auditorium.</a:t>
            </a:r>
          </a:p>
          <a:p>
            <a:pPr eaLnBrk="1" hangingPunct="1">
              <a:buFontTx/>
              <a:buNone/>
            </a:pPr>
            <a:r>
              <a:rPr lang="en-GB" sz="2400" smtClean="0"/>
              <a:t>		c.  The auditorium has held 5000 people.</a:t>
            </a:r>
          </a:p>
          <a:p>
            <a:pPr eaLnBrk="1" hangingPunct="1">
              <a:buFontTx/>
              <a:buNone/>
            </a:pPr>
            <a:endParaRPr lang="en-GB" sz="2800" smtClean="0"/>
          </a:p>
        </p:txBody>
      </p:sp>
    </p:spTree>
    <p:extLst>
      <p:ext uri="{BB962C8B-B14F-4D97-AF65-F5344CB8AC3E}">
        <p14:creationId xmlns:p14="http://schemas.microsoft.com/office/powerpoint/2010/main" val="188291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10CF2FC-DF7E-46D4-B9CB-AE615D749BD6}" type="slidenum">
              <a:rPr lang="en-GB"/>
              <a:pPr eaLnBrk="1" hangingPunct="1"/>
              <a:t>12</a:t>
            </a:fld>
            <a:endParaRPr lang="en-GB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457200" y="188913"/>
            <a:ext cx="8229600" cy="85725"/>
          </a:xfrm>
        </p:spPr>
        <p:txBody>
          <a:bodyPr/>
          <a:lstStyle/>
          <a:p>
            <a:pPr eaLnBrk="1" hangingPunct="1"/>
            <a:endParaRPr lang="en-US" sz="4000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33375"/>
            <a:ext cx="9144000" cy="65246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why the correlation?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because the passive and the perfect are very close in meaning:</a:t>
            </a:r>
            <a:br>
              <a:rPr lang="en-GB" smtClean="0"/>
            </a:br>
            <a:r>
              <a:rPr lang="en-GB" smtClean="0"/>
              <a:t>	(actional) passive:  action + state</a:t>
            </a:r>
            <a:br>
              <a:rPr lang="en-GB" smtClean="0"/>
            </a:br>
            <a:r>
              <a:rPr lang="en-GB" smtClean="0"/>
              <a:t>	resultative perfect:  action + result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passive is behaving syntactically like the perfect, i.e. like an aspect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atelic (as for resultative perfect)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must be end-point potentially present to become the end-state of ‘action + state’</a:t>
            </a:r>
          </a:p>
        </p:txBody>
      </p:sp>
    </p:spTree>
    <p:extLst>
      <p:ext uri="{BB962C8B-B14F-4D97-AF65-F5344CB8AC3E}">
        <p14:creationId xmlns:p14="http://schemas.microsoft.com/office/powerpoint/2010/main" val="420112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3ED406F-5BB0-44D1-A6E6-14DCA26C8B08}" type="slidenum">
              <a:rPr lang="en-GB"/>
              <a:pPr eaLnBrk="1" hangingPunct="1"/>
              <a:t>13</a:t>
            </a:fld>
            <a:endParaRPr lang="en-GB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457200" y="0"/>
            <a:ext cx="8229600" cy="274638"/>
          </a:xfrm>
        </p:spPr>
        <p:txBody>
          <a:bodyPr/>
          <a:lstStyle/>
          <a:p>
            <a:pPr eaLnBrk="1" hangingPunct="1"/>
            <a:endParaRPr lang="en-US" sz="4000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5937250"/>
          </a:xfrm>
        </p:spPr>
        <p:txBody>
          <a:bodyPr/>
          <a:lstStyle/>
          <a:p>
            <a:pPr eaLnBrk="1" hangingPunct="1"/>
            <a:r>
              <a:rPr lang="en-GB" smtClean="0"/>
              <a:t>2/3 correlation</a:t>
            </a:r>
          </a:p>
          <a:p>
            <a:pPr lvl="1" eaLnBrk="1" hangingPunct="1"/>
            <a:r>
              <a:rPr lang="en-GB" smtClean="0"/>
              <a:t>counterexamples explained by individual lexical semantics (see Beedham 1981, 1982)</a:t>
            </a:r>
          </a:p>
          <a:p>
            <a:pPr eaLnBrk="1" hangingPunct="1"/>
            <a:r>
              <a:rPr lang="en-GB" smtClean="0"/>
              <a:t>the perfect-passive correlation is      formal-syntactic proof that the passive is an aspect</a:t>
            </a:r>
          </a:p>
          <a:p>
            <a:pPr eaLnBrk="1" hangingPunct="1"/>
            <a:r>
              <a:rPr lang="en-GB" smtClean="0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245498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4B467F6-6134-4165-9CA9-DC2B753EF6DC}" type="slidenum">
              <a:rPr lang="en-GB"/>
              <a:pPr eaLnBrk="1" hangingPunct="1"/>
              <a:t>2</a:t>
            </a:fld>
            <a:endParaRPr lang="en-GB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207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mtClean="0"/>
              <a:t>Voice analysis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5175"/>
            <a:ext cx="9144000" cy="6092825"/>
          </a:xfrm>
        </p:spPr>
        <p:txBody>
          <a:bodyPr/>
          <a:lstStyle/>
          <a:p>
            <a:pPr marL="609600" indent="-609600" eaLnBrk="1" hangingPunct="1">
              <a:buFontTx/>
              <a:buAutoNum type="arabicParenBoth"/>
            </a:pPr>
            <a:r>
              <a:rPr lang="en-GB" smtClean="0"/>
              <a:t>a.  The chef murdered the guest.</a:t>
            </a:r>
          </a:p>
          <a:p>
            <a:pPr marL="609600" indent="-609600" eaLnBrk="1" hangingPunct="1">
              <a:buFontTx/>
              <a:buNone/>
            </a:pPr>
            <a:r>
              <a:rPr lang="en-GB" smtClean="0"/>
              <a:t>	b.  The guest was murdered by the chef.</a:t>
            </a:r>
          </a:p>
          <a:p>
            <a:pPr marL="609600" indent="-609600" eaLnBrk="1" hangingPunct="1"/>
            <a:r>
              <a:rPr lang="en-GB" smtClean="0"/>
              <a:t>the passive ‘derives from’ an ‘underlying’ ‘active’</a:t>
            </a:r>
          </a:p>
          <a:p>
            <a:pPr marL="609600" indent="-609600" eaLnBrk="1" hangingPunct="1"/>
            <a:r>
              <a:rPr lang="en-GB" smtClean="0"/>
              <a:t>active and passive are synonymous (except for theme/rheme)</a:t>
            </a:r>
          </a:p>
          <a:p>
            <a:pPr marL="609600" indent="-609600" eaLnBrk="1" hangingPunct="1"/>
            <a:r>
              <a:rPr lang="en-GB" smtClean="0"/>
              <a:t>explains why subject is patient – started out as object</a:t>
            </a:r>
          </a:p>
          <a:p>
            <a:pPr marL="609600" indent="-609600" eaLnBrk="1" hangingPunct="1"/>
            <a:r>
              <a:rPr lang="en-GB" smtClean="0"/>
              <a:t>all and only transitive verbs form a passive</a:t>
            </a:r>
          </a:p>
          <a:p>
            <a:pPr marL="609600" indent="-609600" eaLnBrk="1" hangingPunct="1"/>
            <a:r>
              <a:rPr lang="en-GB" smtClean="0"/>
              <a:t>but:</a:t>
            </a:r>
          </a:p>
        </p:txBody>
      </p:sp>
    </p:spTree>
    <p:extLst>
      <p:ext uri="{BB962C8B-B14F-4D97-AF65-F5344CB8AC3E}">
        <p14:creationId xmlns:p14="http://schemas.microsoft.com/office/powerpoint/2010/main" val="132884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97C73D7-3A45-45DF-B65C-29A5CD47B1A4}" type="slidenum">
              <a:rPr lang="en-GB"/>
              <a:pPr eaLnBrk="1" hangingPunct="1"/>
              <a:t>3</a:t>
            </a:fld>
            <a:endParaRPr lang="en-GB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Non-passivizable transitive verbs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Quirk et al. 1985:162:</a:t>
            </a:r>
          </a:p>
          <a:p>
            <a:pPr eaLnBrk="1" hangingPunct="1">
              <a:buFontTx/>
              <a:buNone/>
            </a:pPr>
            <a:r>
              <a:rPr lang="en-GB" smtClean="0"/>
              <a:t>(3) They have a nice house.</a:t>
            </a:r>
          </a:p>
          <a:p>
            <a:pPr eaLnBrk="1" hangingPunct="1">
              <a:buFontTx/>
              <a:buNone/>
            </a:pPr>
            <a:r>
              <a:rPr lang="en-GB" smtClean="0"/>
              <a:t>(4) He lacks confidence.</a:t>
            </a:r>
          </a:p>
          <a:p>
            <a:pPr eaLnBrk="1" hangingPunct="1">
              <a:buFontTx/>
              <a:buNone/>
            </a:pPr>
            <a:r>
              <a:rPr lang="en-GB" smtClean="0"/>
              <a:t>(5) The auditorium holds 5000 people.</a:t>
            </a:r>
          </a:p>
          <a:p>
            <a:pPr eaLnBrk="1" hangingPunct="1"/>
            <a:r>
              <a:rPr lang="en-GB" smtClean="0"/>
              <a:t>Sometimes called ‘middle’ verbs</a:t>
            </a:r>
          </a:p>
        </p:txBody>
      </p:sp>
    </p:spTree>
    <p:extLst>
      <p:ext uri="{BB962C8B-B14F-4D97-AF65-F5344CB8AC3E}">
        <p14:creationId xmlns:p14="http://schemas.microsoft.com/office/powerpoint/2010/main" val="390943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768CFFD-DF9B-4CFF-BB16-1E2DBB7DBA84}" type="slidenum">
              <a:rPr lang="en-GB"/>
              <a:pPr eaLnBrk="1" hangingPunct="1"/>
              <a:t>4</a:t>
            </a:fld>
            <a:endParaRPr lang="en-GB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Aims of analysis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GB" smtClean="0"/>
              <a:t>meaning of </a:t>
            </a:r>
            <a:r>
              <a:rPr lang="en-GB" i="1" smtClean="0"/>
              <a:t>be</a:t>
            </a:r>
            <a:r>
              <a:rPr lang="en-GB" smtClean="0"/>
              <a:t> + V-</a:t>
            </a:r>
            <a:r>
              <a:rPr lang="en-GB" i="1" smtClean="0"/>
              <a:t>ed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GB" smtClean="0"/>
              <a:t>syntax:  combinable with which verbs or sentences?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GB" smtClean="0"/>
              <a:t>form:  what grammatical construction does it represent?  (How is it to be parsed?)</a:t>
            </a:r>
          </a:p>
          <a:p>
            <a:pPr marL="609600" indent="-609600"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59887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0B5B78F-CE49-4E98-A681-49170D5628B1}" type="slidenum">
              <a:rPr lang="en-GB"/>
              <a:pPr eaLnBrk="1" hangingPunct="1"/>
              <a:t>5</a:t>
            </a:fld>
            <a:endParaRPr lang="en-GB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Voice analysis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/>
            <a:r>
              <a:rPr lang="en-GB" smtClean="0"/>
              <a:t>Form:  passive derived from active</a:t>
            </a:r>
            <a:br>
              <a:rPr lang="en-GB" smtClean="0"/>
            </a:br>
            <a:r>
              <a:rPr lang="en-GB" smtClean="0"/>
              <a:t>active and passive are ‘voices’ of the verb</a:t>
            </a:r>
          </a:p>
          <a:p>
            <a:pPr eaLnBrk="1" hangingPunct="1"/>
            <a:r>
              <a:rPr lang="en-GB" smtClean="0"/>
              <a:t>Meaning:  passive is cognitively synonymous with active</a:t>
            </a:r>
            <a:br>
              <a:rPr lang="en-GB" smtClean="0"/>
            </a:br>
            <a:r>
              <a:rPr lang="en-GB" smtClean="0"/>
              <a:t>Halliday:  motivation for passive is to make the patient unmarked theme</a:t>
            </a:r>
          </a:p>
          <a:p>
            <a:pPr eaLnBrk="1" hangingPunct="1"/>
            <a:r>
              <a:rPr lang="en-GB" smtClean="0"/>
              <a:t>Syntax:  all and only transitive verbs are passivizable</a:t>
            </a:r>
            <a:br>
              <a:rPr lang="en-GB" smtClean="0"/>
            </a:br>
            <a:r>
              <a:rPr lang="en-GB" smtClean="0"/>
              <a:t>(exceptions are listed individually)</a:t>
            </a:r>
          </a:p>
        </p:txBody>
      </p:sp>
    </p:spTree>
    <p:extLst>
      <p:ext uri="{BB962C8B-B14F-4D97-AF65-F5344CB8AC3E}">
        <p14:creationId xmlns:p14="http://schemas.microsoft.com/office/powerpoint/2010/main" val="92105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DAC98CD-75F0-48AD-BFDC-310B9A263FE4}" type="slidenum">
              <a:rPr lang="en-GB"/>
              <a:pPr eaLnBrk="1" hangingPunct="1"/>
              <a:t>6</a:t>
            </a:fld>
            <a:endParaRPr lang="en-GB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sz="4000" smtClean="0"/>
              <a:t>Criticism of voice analysis:  contradictions, anomalies,flaws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smtClean="0"/>
              <a:t>meaning of </a:t>
            </a:r>
            <a:r>
              <a:rPr lang="en-GB" sz="2800" i="1" smtClean="0"/>
              <a:t>be</a:t>
            </a:r>
            <a:r>
              <a:rPr lang="en-GB" sz="2800" smtClean="0"/>
              <a:t> + V-</a:t>
            </a:r>
            <a:r>
              <a:rPr lang="en-GB" sz="2800" i="1" smtClean="0"/>
              <a:t>ed</a:t>
            </a:r>
            <a:r>
              <a:rPr lang="en-GB" sz="2800" smtClean="0"/>
              <a:t>?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five formal differences – synonymous?!?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agentive </a:t>
            </a:r>
            <a:r>
              <a:rPr lang="en-GB" sz="2800" i="1" smtClean="0"/>
              <a:t>by</a:t>
            </a:r>
            <a:r>
              <a:rPr lang="en-GB" sz="2800" smtClean="0"/>
              <a:t>-phrase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smtClean="0"/>
              <a:t>4/5 without agent – contradicts derivation from active, where agent/subject is obligatory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statal passive: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i="1" smtClean="0"/>
              <a:t>The door was closed</a:t>
            </a:r>
            <a:r>
              <a:rPr lang="en-GB" sz="2400" smtClean="0"/>
              <a:t/>
            </a:r>
            <a:br>
              <a:rPr lang="en-GB" sz="2400" smtClean="0"/>
            </a:br>
            <a:r>
              <a:rPr lang="en-GB" sz="2400" smtClean="0"/>
              <a:t>actional passive (action, no state)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i="1" smtClean="0"/>
              <a:t>The door was closed</a:t>
            </a:r>
            <a:r>
              <a:rPr lang="en-GB" sz="2400" smtClean="0"/>
              <a:t/>
            </a:r>
            <a:br>
              <a:rPr lang="en-GB" sz="2400" smtClean="0"/>
            </a:br>
            <a:r>
              <a:rPr lang="en-GB" sz="2400" smtClean="0"/>
              <a:t>statal passive (state, no action)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smtClean="0"/>
              <a:t>how can this be?</a:t>
            </a:r>
          </a:p>
        </p:txBody>
      </p:sp>
    </p:spTree>
    <p:extLst>
      <p:ext uri="{BB962C8B-B14F-4D97-AF65-F5344CB8AC3E}">
        <p14:creationId xmlns:p14="http://schemas.microsoft.com/office/powerpoint/2010/main" val="339416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D115E1C-90B6-458B-B889-DBA17B02F756}" type="slidenum">
              <a:rPr lang="en-GB"/>
              <a:pPr eaLnBrk="1" hangingPunct="1"/>
              <a:t>7</a:t>
            </a:fld>
            <a:endParaRPr lang="en-GB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457200" y="188913"/>
            <a:ext cx="8229600" cy="85725"/>
          </a:xfrm>
        </p:spPr>
        <p:txBody>
          <a:bodyPr>
            <a:normAutofit fontScale="90000"/>
          </a:bodyPr>
          <a:lstStyle/>
          <a:p>
            <a:pPr eaLnBrk="1" hangingPunct="1"/>
            <a:endParaRPr lang="en-US" sz="4000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eaLnBrk="1" hangingPunct="1"/>
            <a:r>
              <a:rPr lang="en-GB" smtClean="0"/>
              <a:t>adjectival properties – why?</a:t>
            </a:r>
          </a:p>
          <a:p>
            <a:pPr eaLnBrk="1" hangingPunct="1"/>
            <a:r>
              <a:rPr lang="en-GB" smtClean="0"/>
              <a:t>odd passives, and passivizability a property of sentences, not verbs</a:t>
            </a:r>
          </a:p>
          <a:p>
            <a:pPr eaLnBrk="1" hangingPunct="1"/>
            <a:r>
              <a:rPr lang="en-GB" smtClean="0"/>
              <a:t>passive participle also in perfect</a:t>
            </a:r>
          </a:p>
          <a:p>
            <a:pPr eaLnBrk="1" hangingPunct="1"/>
            <a:r>
              <a:rPr lang="en-GB" smtClean="0"/>
              <a:t>non-passivizable transitive verbs</a:t>
            </a:r>
          </a:p>
        </p:txBody>
      </p:sp>
    </p:spTree>
    <p:extLst>
      <p:ext uri="{BB962C8B-B14F-4D97-AF65-F5344CB8AC3E}">
        <p14:creationId xmlns:p14="http://schemas.microsoft.com/office/powerpoint/2010/main" val="82403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33D0654-A026-4D1C-B9E1-70CEA307851E}" type="slidenum">
              <a:rPr lang="en-GB"/>
              <a:pPr eaLnBrk="1" hangingPunct="1"/>
              <a:t>8</a:t>
            </a:fld>
            <a:endParaRPr lang="en-GB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Aspect analysis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41438"/>
            <a:ext cx="9144000" cy="55165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sz="2800" i="1" smtClean="0"/>
              <a:t>be</a:t>
            </a:r>
            <a:r>
              <a:rPr lang="en-GB" sz="2800" smtClean="0"/>
              <a:t> + V-</a:t>
            </a:r>
            <a:r>
              <a:rPr lang="en-GB" sz="2800" i="1" smtClean="0"/>
              <a:t>ed</a:t>
            </a:r>
          </a:p>
          <a:p>
            <a:pPr eaLnBrk="1" hangingPunct="1"/>
            <a:r>
              <a:rPr lang="en-GB" sz="2800" smtClean="0"/>
              <a:t>(Grammatical) Form:  aspect of type Auxiliary + Participle, like the perfect and the progressive</a:t>
            </a:r>
          </a:p>
          <a:p>
            <a:pPr eaLnBrk="1" hangingPunct="1"/>
            <a:r>
              <a:rPr lang="en-GB" sz="2800" smtClean="0"/>
              <a:t>Meaning:  new state (on subject) as result of </a:t>
            </a:r>
            <a:br>
              <a:rPr lang="en-GB" sz="2800" smtClean="0"/>
            </a:br>
            <a:r>
              <a:rPr lang="en-GB" sz="2800" smtClean="0"/>
              <a:t>                                                            preceding action</a:t>
            </a:r>
            <a:br>
              <a:rPr lang="en-GB" sz="2800" smtClean="0"/>
            </a:br>
            <a:r>
              <a:rPr lang="en-GB" sz="2800" smtClean="0"/>
              <a:t>change of state</a:t>
            </a:r>
            <a:br>
              <a:rPr lang="en-GB" sz="2800" smtClean="0"/>
            </a:br>
            <a:r>
              <a:rPr lang="en-GB" sz="2800" smtClean="0"/>
              <a:t>(hence subject is patient)</a:t>
            </a:r>
          </a:p>
          <a:p>
            <a:pPr eaLnBrk="1" hangingPunct="1"/>
            <a:r>
              <a:rPr lang="en-GB" sz="2800" smtClean="0"/>
              <a:t>Syntax:  determined by lexical aspect of verb and compositional aspect of sentence (as with perfect and progressive in English):  atelic verbs and sentences are not passivizable (because they are inherently unable to express a resultant state)</a:t>
            </a:r>
          </a:p>
        </p:txBody>
      </p:sp>
    </p:spTree>
    <p:extLst>
      <p:ext uri="{BB962C8B-B14F-4D97-AF65-F5344CB8AC3E}">
        <p14:creationId xmlns:p14="http://schemas.microsoft.com/office/powerpoint/2010/main" val="308473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D8F29C9-A4D9-43AA-9134-CA4464DCB23B}" type="slidenum">
              <a:rPr lang="en-GB"/>
              <a:pPr eaLnBrk="1" hangingPunct="1"/>
              <a:t>9</a:t>
            </a:fld>
            <a:endParaRPr lang="en-GB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457200" y="0"/>
            <a:ext cx="8229600" cy="274638"/>
          </a:xfrm>
        </p:spPr>
        <p:txBody>
          <a:bodyPr>
            <a:normAutofit fontScale="90000"/>
          </a:bodyPr>
          <a:lstStyle/>
          <a:p>
            <a:pPr eaLnBrk="1" hangingPunct="1"/>
            <a:endParaRPr lang="en-US" sz="40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9144000" cy="6597650"/>
          </a:xfrm>
        </p:spPr>
        <p:txBody>
          <a:bodyPr/>
          <a:lstStyle/>
          <a:p>
            <a:pPr eaLnBrk="1" hangingPunct="1">
              <a:defRPr/>
            </a:pPr>
            <a:r>
              <a:rPr lang="en-GB" sz="2800" i="1" dirty="0" smtClean="0"/>
              <a:t>The guest was murdered by the chef</a:t>
            </a:r>
            <a:r>
              <a:rPr lang="en-GB" sz="2800" dirty="0" smtClean="0"/>
              <a:t>.</a:t>
            </a:r>
          </a:p>
          <a:p>
            <a:pPr marL="0" indent="0" eaLnBrk="1" hangingPunct="1">
              <a:buFontTx/>
              <a:buNone/>
              <a:defRPr/>
            </a:pPr>
            <a:r>
              <a:rPr lang="en-GB" sz="2800" dirty="0" smtClean="0"/>
              <a:t>    analysed as an aspect:</a:t>
            </a:r>
          </a:p>
          <a:p>
            <a:pPr eaLnBrk="1" hangingPunct="1">
              <a:defRPr/>
            </a:pPr>
            <a:r>
              <a:rPr lang="en-GB" sz="2800" i="1" dirty="0" smtClean="0"/>
              <a:t>the guest</a:t>
            </a:r>
            <a:r>
              <a:rPr lang="en-GB" sz="2800" dirty="0" smtClean="0"/>
              <a:t>:  subject taken from lexicon, as with perfect and progressive in English</a:t>
            </a:r>
          </a:p>
          <a:p>
            <a:pPr eaLnBrk="1" hangingPunct="1">
              <a:defRPr/>
            </a:pPr>
            <a:r>
              <a:rPr lang="en-GB" sz="2800" i="1" dirty="0" smtClean="0"/>
              <a:t>was</a:t>
            </a:r>
            <a:r>
              <a:rPr lang="en-GB" sz="2800" dirty="0" smtClean="0"/>
              <a:t>:  aspectual auxiliary, like </a:t>
            </a:r>
            <a:r>
              <a:rPr lang="en-GB" sz="2800" i="1" dirty="0" smtClean="0"/>
              <a:t>have</a:t>
            </a:r>
            <a:r>
              <a:rPr lang="en-GB" sz="2800" dirty="0" smtClean="0"/>
              <a:t> in perfect and </a:t>
            </a:r>
            <a:r>
              <a:rPr lang="en-GB" sz="2800" i="1" dirty="0" smtClean="0"/>
              <a:t>be</a:t>
            </a:r>
            <a:r>
              <a:rPr lang="en-GB" sz="2800" dirty="0" smtClean="0"/>
              <a:t> in progressive</a:t>
            </a:r>
          </a:p>
          <a:p>
            <a:pPr eaLnBrk="1" hangingPunct="1">
              <a:defRPr/>
            </a:pPr>
            <a:r>
              <a:rPr lang="en-GB" sz="2800" i="1" dirty="0" smtClean="0"/>
              <a:t>murdered</a:t>
            </a:r>
            <a:r>
              <a:rPr lang="en-GB" sz="2800" dirty="0" smtClean="0"/>
              <a:t>:  aspectual participle, like the homonymous perfect participle and like the present participle</a:t>
            </a:r>
          </a:p>
          <a:p>
            <a:pPr eaLnBrk="1" hangingPunct="1">
              <a:defRPr/>
            </a:pPr>
            <a:r>
              <a:rPr lang="en-GB" sz="2800" i="1" dirty="0" smtClean="0"/>
              <a:t>by the chef</a:t>
            </a:r>
            <a:r>
              <a:rPr lang="en-GB" sz="2800" dirty="0" smtClean="0"/>
              <a:t>:  ordinary prepositional phrase (PP);  </a:t>
            </a:r>
            <a:r>
              <a:rPr lang="en-GB" sz="2800" i="1" dirty="0" smtClean="0"/>
              <a:t>by</a:t>
            </a:r>
            <a:r>
              <a:rPr lang="en-GB" sz="2800" dirty="0" smtClean="0"/>
              <a:t> means ‘agent’;  optional, like many PPs</a:t>
            </a:r>
          </a:p>
          <a:p>
            <a:pPr eaLnBrk="1" hangingPunct="1">
              <a:defRPr/>
            </a:pPr>
            <a:r>
              <a:rPr lang="en-GB" sz="2800" i="1" dirty="0" smtClean="0"/>
              <a:t>was murdered</a:t>
            </a:r>
            <a:r>
              <a:rPr lang="en-GB" sz="2800" dirty="0" smtClean="0"/>
              <a:t> means ‘action + state’ (hence subject is patient)</a:t>
            </a:r>
          </a:p>
        </p:txBody>
      </p:sp>
    </p:spTree>
    <p:extLst>
      <p:ext uri="{BB962C8B-B14F-4D97-AF65-F5344CB8AC3E}">
        <p14:creationId xmlns:p14="http://schemas.microsoft.com/office/powerpoint/2010/main" val="314742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410</Words>
  <Application>Microsoft Office PowerPoint</Application>
  <PresentationFormat>On-screen Show (4:3)</PresentationFormat>
  <Paragraphs>87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The passive Summary</vt:lpstr>
      <vt:lpstr>Voice analysis</vt:lpstr>
      <vt:lpstr>Non-passivizable transitive verbs</vt:lpstr>
      <vt:lpstr>Aims of analysis</vt:lpstr>
      <vt:lpstr>Voice analysis</vt:lpstr>
      <vt:lpstr>Criticism of voice analysis:  contradictions, anomalies,flaws</vt:lpstr>
      <vt:lpstr>PowerPoint Presentation</vt:lpstr>
      <vt:lpstr>Aspect analysis</vt:lpstr>
      <vt:lpstr>PowerPoint Presentation</vt:lpstr>
      <vt:lpstr>Arguments in support of aspect analysis</vt:lpstr>
      <vt:lpstr>Transitive non-passivizable verbs</vt:lpstr>
      <vt:lpstr>PowerPoint Presentation</vt:lpstr>
      <vt:lpstr>PowerPoint Presentation</vt:lpstr>
    </vt:vector>
  </TitlesOfParts>
  <Company>University of St Andrews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passive Summary</dc:title>
  <dc:creator>Chris Beedham</dc:creator>
  <cp:lastModifiedBy>Chris Beedham</cp:lastModifiedBy>
  <cp:revision>1</cp:revision>
  <dcterms:created xsi:type="dcterms:W3CDTF">2011-01-26T15:44:29Z</dcterms:created>
  <dcterms:modified xsi:type="dcterms:W3CDTF">2011-01-26T15:45:06Z</dcterms:modified>
</cp:coreProperties>
</file>