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9F00"/>
    <a:srgbClr val="B80000"/>
    <a:srgbClr val="006600"/>
    <a:srgbClr val="0066CC"/>
    <a:srgbClr val="004242"/>
    <a:srgbClr val="640064"/>
    <a:srgbClr val="00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736" y="-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2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86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82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2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74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77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38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43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30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66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9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B5121-420F-43E1-AA01-4EF6A9DBF3E6}" type="datetimeFigureOut">
              <a:rPr lang="en-GB" smtClean="0"/>
              <a:t>27/08/2014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94F95-061C-439D-8D85-1A1D67925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40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0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0690" y="0"/>
                <a:ext cx="11126046" cy="110051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 graph shows you the probability density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GB" sz="3200" i="1">
                                <a:latin typeface="Cambria Math"/>
                                <a:ea typeface="Cambria Math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ψ</m:t>
                            </m:r>
                            <m:d>
                              <m:dPr>
                                <m:ctrlPr>
                                  <a:rPr lang="en-GB" sz="3200" i="1">
                                    <a:latin typeface="Cambria Math"/>
                                    <a:ea typeface="Cambria Math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GB" sz="3200" i="0">
                                    <a:latin typeface="Cambria Math" pitchFamily="18" charset="0"/>
                                    <a:ea typeface="Cambria Math" pitchFamily="18" charset="0"/>
                                  </a:rPr>
                                  <m:t>r</m:t>
                                </m:r>
                                <m:r>
                                  <a:rPr lang="en-GB" sz="3200" i="0">
                                    <a:latin typeface="Cambria Math" pitchFamily="18" charset="0"/>
                                    <a:ea typeface="Cambria Math" pitchFamily="18" charset="0"/>
                                  </a:rPr>
                                  <m:t>,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3200" i="0">
                                    <a:latin typeface="Cambria Math" pitchFamily="18" charset="0"/>
                                    <a:ea typeface="Cambria Math" pitchFamily="18" charset="0"/>
                                  </a:rPr>
                                  <m:t>θ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 for a particle of mass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μ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confined to a circular area in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xy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plane by infinitely high potential energy walls at radius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R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r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is 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radial </a:t>
                </a: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distance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θ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the azimuth angle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).</a:t>
                </a:r>
                <a:endParaRPr lang="en-GB" sz="3200" dirty="0"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 particle has both definite energy and angular momentum. The energy depends on two quantum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 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 </a:t>
                </a: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angular momentum about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z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-axis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L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z</m:t>
                        </m:r>
                      </m:sub>
                    </m:sSub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ℏ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is fully determined by the azimuth quantum number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 functions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ψ</m:t>
                    </m:r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r</m:t>
                    </m:r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θ</m:t>
                    </m:r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)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are given by the product of a Bessel function and the </a:t>
                </a:r>
                <a:r>
                  <a:rPr lang="en-GB" sz="3200" dirty="0" err="1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eigenfunction</a:t>
                </a: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of angular momentum </a:t>
                </a:r>
                <a14:m>
                  <m:oMath xmlns:m="http://schemas.openxmlformats.org/officeDocument/2006/math"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1/</m:t>
                    </m:r>
                    <m:rad>
                      <m:radPr>
                        <m:degHide m:val="on"/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radPr>
                      <m:deg/>
                      <m:e>
                        <m: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π</m:t>
                        </m:r>
                      </m:e>
                    </m:rad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  </m:t>
                    </m:r>
                    <m:sSup>
                      <m:sSupPr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e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imϕ</m:t>
                        </m:r>
                      </m:sup>
                    </m:sSup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 The graphs of probability density depicted here show the linear combination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3200" i="1">
                                <a:latin typeface="Cambria Math"/>
                                <a:ea typeface="Cambria Math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mϕ</m:t>
                            </m:r>
                          </m:e>
                        </m:d>
                      </m:e>
                    </m:func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=1/2 </m:t>
                    </m:r>
                    <m:d>
                      <m:dPr>
                        <m:ctrlPr>
                          <a:rPr lang="en-GB" sz="3200" i="1">
                            <a:latin typeface="Cambria Math"/>
                            <a:ea typeface="Cambria Math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sz="3200" i="1">
                                <a:latin typeface="Cambria Math"/>
                                <a:ea typeface="Cambria Math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e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imϕ</m:t>
                            </m:r>
                          </m:sup>
                        </m:sSup>
                        <m:r>
                          <a:rPr lang="en-GB" sz="3200" i="0">
                            <a:latin typeface="Cambria Math" pitchFamily="18" charset="0"/>
                            <a:ea typeface="Cambria Math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3200" i="1">
                                <a:latin typeface="Cambria Math"/>
                                <a:ea typeface="Cambria Math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e</m:t>
                            </m:r>
                          </m:e>
                          <m:sup>
                            <m: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GB" sz="3200" i="0">
                                <a:latin typeface="Cambria Math" pitchFamily="18" charset="0"/>
                                <a:ea typeface="Cambria Math" pitchFamily="18" charset="0"/>
                              </a:rPr>
                              <m:t>imϕ</m:t>
                            </m:r>
                          </m:sup>
                        </m:sSup>
                      </m:e>
                    </m:d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which corresponds to standing wave solutions. This is possible as solutions with </a:t>
                </a:r>
                <a14:m>
                  <m:oMath xmlns:m="http://schemas.openxmlformats.org/officeDocument/2006/math"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GB" sz="3200" i="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have the same energy.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3200" b="1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Press the Controls button to change the state of the particle by changing the quantum numbers </a:t>
                </a:r>
                <a:r>
                  <a:rPr lang="en-GB" sz="3200" b="1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or </a:t>
                </a:r>
                <a:r>
                  <a:rPr lang="en-GB" sz="3200" b="1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by selecting the energy levels. </a:t>
                </a:r>
                <a:r>
                  <a:rPr lang="en-GB" sz="3200" b="1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Can you determine the quantum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b="1" i="1">
                            <a:latin typeface="Cambria Math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a:rPr lang="en-GB" sz="3200" b="1" i="0">
                            <a:latin typeface="Cambria Math" pitchFamily="18" charset="0"/>
                            <a:ea typeface="Cambria Math" pitchFamily="18" charset="0"/>
                          </a:rPr>
                          <m:t>𝐧</m:t>
                        </m:r>
                      </m:e>
                      <m:sub>
                        <m:r>
                          <a:rPr lang="en-GB" sz="3200" b="1" i="0">
                            <a:latin typeface="Cambria Math" pitchFamily="18" charset="0"/>
                            <a:ea typeface="Cambria Math" pitchFamily="18" charset="0"/>
                          </a:rPr>
                          <m:t>𝐫</m:t>
                        </m:r>
                      </m:sub>
                    </m:sSub>
                  </m:oMath>
                </a14:m>
                <a:r>
                  <a:rPr lang="en-GB" sz="3200" b="1" dirty="0">
                    <a:latin typeface="Cambria Math" pitchFamily="18" charset="0"/>
                    <a:ea typeface="Cambria Math" pitchFamily="18" charset="0"/>
                    <a:cs typeface="Arial" pitchFamily="34" charset="0"/>
                  </a:rPr>
                  <a:t> </a:t>
                </a:r>
                <a:r>
                  <a:rPr lang="en-GB" sz="3200" b="1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3200" b="1" i="0">
                        <a:latin typeface="Cambria Math" pitchFamily="18" charset="0"/>
                        <a:ea typeface="Cambria Math" pitchFamily="18" charset="0"/>
                      </a:rPr>
                      <m:t>𝐦</m:t>
                    </m:r>
                    <m:r>
                      <a:rPr lang="en-GB" sz="3200" b="1" i="0">
                        <a:latin typeface="Cambria Math" pitchFamily="18" charset="0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en-GB" sz="3200" b="1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and the particle’s angular momentum from the probability density graph? 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Then try some of the </a:t>
                </a: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challenges in the Challenges 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tab!</a:t>
                </a:r>
                <a:endParaRPr lang="en-GB" sz="3200" dirty="0"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90" y="0"/>
                <a:ext cx="11126046" cy="11005129"/>
              </a:xfrm>
              <a:prstGeom prst="rect">
                <a:avLst/>
              </a:prstGeom>
              <a:blipFill rotWithShape="1">
                <a:blip r:embed="rId2"/>
                <a:stretch>
                  <a:fillRect l="-1425" t="-720" r="-1151" b="-8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760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28784" y="1405950"/>
                <a:ext cx="198272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GB" sz="32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latin typeface="Cambria Math"/>
                                </a:rPr>
                                <m:t>ψ</m:t>
                              </m:r>
                              <m:d>
                                <m:dPr>
                                  <m:ctrlPr>
                                    <a:rPr lang="en-GB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latin typeface="Cambria Math"/>
                                    </a:rPr>
                                    <m:t>x</m:t>
                                  </m:r>
                                  <m:r>
                                    <a:rPr lang="en-GB" sz="3200" b="0" i="0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latin typeface="Cambria Math"/>
                                    </a:rPr>
                                    <m:t>y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sz="3200" b="0" i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784" y="1405950"/>
                <a:ext cx="1982722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63688" y="188640"/>
                <a:ext cx="62927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i="0" smtClean="0">
                          <a:solidFill>
                            <a:srgbClr val="006600"/>
                          </a:solidFill>
                          <a:latin typeface="Cambria Math"/>
                        </a:rPr>
                        <m:t>m</m:t>
                      </m:r>
                    </m:oMath>
                  </m:oMathPara>
                </a14:m>
                <a:endParaRPr lang="en-GB" sz="3200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188640"/>
                <a:ext cx="629275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39168" y="-1657115"/>
                <a:ext cx="1543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1" i="0" smtClean="0">
                          <a:solidFill>
                            <a:srgbClr val="000066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GB" sz="3200" b="1" i="1" smtClean="0">
                              <a:solidFill>
                                <a:srgbClr val="000066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sz="3200" b="1" i="0" smtClean="0">
                              <a:solidFill>
                                <a:srgbClr val="000066"/>
                              </a:solidFill>
                              <a:latin typeface="Cambria Math"/>
                            </a:rPr>
                            <m:t>𝐧</m:t>
                          </m:r>
                        </m:e>
                        <m:sub>
                          <m:r>
                            <a:rPr lang="en-GB" sz="3200" b="1" i="0" smtClean="0">
                              <a:solidFill>
                                <a:srgbClr val="000066"/>
                              </a:solidFill>
                              <a:latin typeface="Cambria Math"/>
                            </a:rPr>
                            <m:t>𝐫</m:t>
                          </m:r>
                        </m:sub>
                      </m:sSub>
                      <m:r>
                        <a:rPr lang="en-GB" sz="3200" b="1" i="0" smtClean="0">
                          <a:solidFill>
                            <a:srgbClr val="000066"/>
                          </a:solidFill>
                          <a:latin typeface="Cambria Math"/>
                        </a:rPr>
                        <m:t>,</m:t>
                      </m:r>
                      <m:r>
                        <a:rPr lang="en-GB" sz="3200" b="1" i="0" smtClean="0">
                          <a:solidFill>
                            <a:srgbClr val="000066"/>
                          </a:solidFill>
                          <a:latin typeface="Cambria Math"/>
                        </a:rPr>
                        <m:t>𝐦</m:t>
                      </m:r>
                      <m:r>
                        <a:rPr lang="en-GB" sz="3200" b="1" i="0" smtClean="0">
                          <a:solidFill>
                            <a:srgbClr val="000066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3200" b="1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168" y="-1657115"/>
                <a:ext cx="1543371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212407" y="3612797"/>
                <a:ext cx="355699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x</m:t>
                          </m:r>
                        </m:sub>
                      </m:sSub>
                      <m:r>
                        <a:rPr lang="en-GB" sz="3200" b="0" i="0" smtClean="0">
                          <a:solidFill>
                            <a:srgbClr val="0066CC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3200" b="0" i="1" smtClean="0">
                                  <a:solidFill>
                                    <a:srgbClr val="0066CC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solidFill>
                                    <a:srgbClr val="0066CC"/>
                                  </a:solidFill>
                                  <a:latin typeface="Cambria Math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solidFill>
                                    <a:srgbClr val="0066CC"/>
                                  </a:solidFill>
                                  <a:latin typeface="Cambria Math"/>
                                </a:rPr>
                                <m:t>x</m:t>
                              </m:r>
                            </m:sub>
                          </m:sSub>
                          <m: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+0.5</m:t>
                          </m:r>
                        </m:e>
                      </m:d>
                      <m:r>
                        <a:rPr lang="en-GB" sz="3200">
                          <a:solidFill>
                            <a:srgbClr val="0066CC"/>
                          </a:solidFill>
                          <a:latin typeface="Cambria Math"/>
                        </a:rPr>
                        <m:t>ℏ</m:t>
                      </m:r>
                      <m:r>
                        <m:rPr>
                          <m:sty m:val="p"/>
                        </m:rPr>
                        <a:rPr lang="en-GB" sz="3200">
                          <a:solidFill>
                            <a:srgbClr val="0066CC"/>
                          </a:solidFill>
                          <a:latin typeface="Cambria Math"/>
                        </a:rPr>
                        <m:t>ω</m:t>
                      </m:r>
                    </m:oMath>
                  </m:oMathPara>
                </a14:m>
                <a:endParaRPr lang="en-GB" sz="32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2407" y="3612797"/>
                <a:ext cx="3556999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165086" y="4195687"/>
                <a:ext cx="3604320" cy="665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y</m:t>
                          </m:r>
                        </m:sub>
                      </m:sSub>
                      <m:r>
                        <a:rPr lang="en-GB" sz="3200" b="0" i="0" smtClean="0">
                          <a:solidFill>
                            <a:srgbClr val="0066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32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y</m:t>
                              </m:r>
                            </m:sub>
                          </m:sSub>
                          <m: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GB" sz="32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0.5</m:t>
                          </m:r>
                        </m:e>
                      </m:d>
                      <m:r>
                        <a:rPr lang="en-GB" sz="3200">
                          <a:solidFill>
                            <a:srgbClr val="006600"/>
                          </a:solidFill>
                          <a:latin typeface="Cambria Math"/>
                        </a:rPr>
                        <m:t>ℏ</m:t>
                      </m:r>
                      <m:r>
                        <m:rPr>
                          <m:sty m:val="p"/>
                        </m:rPr>
                        <a:rPr lang="en-GB" sz="3200">
                          <a:solidFill>
                            <a:srgbClr val="006600"/>
                          </a:solidFill>
                          <a:latin typeface="Cambria Math"/>
                        </a:rPr>
                        <m:t>ω</m:t>
                      </m:r>
                    </m:oMath>
                  </m:oMathPara>
                </a14:m>
                <a:endParaRPr lang="en-GB" sz="3200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5086" y="4195687"/>
                <a:ext cx="3604320" cy="6653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165086" y="5347815"/>
                <a:ext cx="3488519" cy="630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total</m:t>
                          </m:r>
                        </m:sub>
                      </m:sSub>
                      <m:r>
                        <a:rPr lang="en-GB" sz="3200" b="0" i="0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GB" sz="3200" b="0" i="1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x</m:t>
                          </m:r>
                        </m:sub>
                      </m:sSub>
                      <m:r>
                        <a:rPr lang="en-GB" sz="3200" b="0" i="0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GB" sz="32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y</m:t>
                          </m:r>
                        </m:sub>
                      </m:sSub>
                      <m:r>
                        <a:rPr lang="en-GB" sz="32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5086" y="5347815"/>
                <a:ext cx="3488519" cy="63004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84506" y="934120"/>
                <a:ext cx="97033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/>
                        </a:rPr>
                        <m:t>E</m:t>
                      </m:r>
                      <m:r>
                        <a:rPr lang="en-GB" sz="32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506" y="934120"/>
                <a:ext cx="97033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60078" y="2564925"/>
                <a:ext cx="1174745" cy="1157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0" smtClean="0">
                                  <a:latin typeface="Cambria Math"/>
                                </a:rPr>
                                <m:t>ℏ</m:t>
                              </m:r>
                            </m:e>
                            <m:sup>
                              <m:r>
                                <a:rPr lang="en-GB" sz="3200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3200" b="0" i="0" smtClean="0">
                              <a:latin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μ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latin typeface="Cambria Math"/>
                                </a:rPr>
                                <m:t>R</m:t>
                              </m:r>
                            </m:e>
                            <m:sup>
                              <m:r>
                                <a:rPr lang="en-GB" sz="3200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078" y="2564925"/>
                <a:ext cx="1174745" cy="115762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320081" y="2692915"/>
                <a:ext cx="1399357" cy="10422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latin typeface="Cambria Math"/>
                                    </a:rPr>
                                    <m:t>T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latin typeface="Cambria Math"/>
                                    </a:rPr>
                                    <m:t>θ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E</m:t>
                          </m:r>
                        </m:den>
                      </m:f>
                      <m:r>
                        <a:rPr lang="en-GB" sz="3200" b="0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081" y="2692915"/>
                <a:ext cx="1399357" cy="104220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2420596" y="2564925"/>
                <a:ext cx="70346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a:rPr lang="en-GB" sz="3200" b="0" i="0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0596" y="2564925"/>
                <a:ext cx="703461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471686" y="2564924"/>
                <a:ext cx="70346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a:rPr lang="en-GB" sz="3200" b="0" i="0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1686" y="2564924"/>
                <a:ext cx="703461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4293080" y="2556193"/>
                <a:ext cx="70346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a:rPr lang="en-GB" sz="3200" b="0" i="0" smtClean="0">
                              <a:latin typeface="Cambria Math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3080" y="2556193"/>
                <a:ext cx="703461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5693666" y="2583975"/>
                <a:ext cx="703462" cy="630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i="1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y</m:t>
                          </m:r>
                        </m:sub>
                      </m:sSub>
                    </m:oMath>
                  </m:oMathPara>
                </a14:m>
                <a:endParaRPr lang="en-GB" sz="3200" dirty="0">
                  <a:solidFill>
                    <a:srgbClr val="0066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3666" y="2583975"/>
                <a:ext cx="703462" cy="63004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4983890" y="2556192"/>
                <a:ext cx="69397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i="1">
                              <a:solidFill>
                                <a:srgbClr val="0066CC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x</m:t>
                          </m:r>
                        </m:sub>
                      </m:sSub>
                    </m:oMath>
                  </m:oMathPara>
                </a14:m>
                <a:endParaRPr lang="en-GB" sz="3200" dirty="0">
                  <a:solidFill>
                    <a:srgbClr val="0066CC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83890" y="2556192"/>
                <a:ext cx="693972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127146" y="6419224"/>
                <a:ext cx="249542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CC"/>
                              </a:solidFill>
                              <a:latin typeface="Cambria Math"/>
                            </a:rPr>
                            <m:t>x</m:t>
                          </m:r>
                        </m:sub>
                      </m:sSub>
                      <m:r>
                        <a:rPr lang="en-GB" sz="3200" smtClean="0">
                          <a:solidFill>
                            <a:srgbClr val="0066CC"/>
                          </a:solidFill>
                          <a:latin typeface="Cambria Math"/>
                        </a:rPr>
                        <m:t>= </m:t>
                      </m:r>
                      <m:r>
                        <a:rPr lang="en-GB" sz="3200" i="1" smtClean="0">
                          <a:solidFill>
                            <a:srgbClr val="0066CC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3200" b="0" i="1" smtClean="0">
                          <a:solidFill>
                            <a:srgbClr val="0066CC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n-GB" sz="3200" i="1">
                          <a:solidFill>
                            <a:srgbClr val="0066CC"/>
                          </a:solidFill>
                          <a:latin typeface="Cambria Math"/>
                        </a:rPr>
                        <m:t>ℏ</m:t>
                      </m:r>
                      <m:r>
                        <a:rPr lang="en-GB" sz="3200" i="1">
                          <a:solidFill>
                            <a:srgbClr val="0066CC"/>
                          </a:solidFill>
                          <a:latin typeface="Cambria Math"/>
                        </a:rPr>
                        <m:t>𝜔</m:t>
                      </m:r>
                    </m:oMath>
                  </m:oMathPara>
                </a14:m>
                <a:endParaRPr lang="en-GB" sz="32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7146" y="6419224"/>
                <a:ext cx="2495427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165086" y="7364039"/>
                <a:ext cx="2505045" cy="630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y</m:t>
                          </m:r>
                        </m:sub>
                      </m:sSub>
                      <m:r>
                        <a:rPr lang="en-GB" sz="3200" b="0" i="0" smtClean="0">
                          <a:solidFill>
                            <a:srgbClr val="006600"/>
                          </a:solidFill>
                          <a:latin typeface="Cambria Math"/>
                        </a:rPr>
                        <m:t>=      </m:t>
                      </m:r>
                      <m:r>
                        <a:rPr lang="en-GB" sz="32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  </m:t>
                      </m:r>
                      <m:r>
                        <a:rPr lang="en-GB" sz="3200" i="1">
                          <a:solidFill>
                            <a:srgbClr val="006600"/>
                          </a:solidFill>
                          <a:latin typeface="Cambria Math"/>
                        </a:rPr>
                        <m:t>ℏ</m:t>
                      </m:r>
                      <m:r>
                        <a:rPr lang="en-GB" sz="3200" i="1">
                          <a:solidFill>
                            <a:srgbClr val="006600"/>
                          </a:solidFill>
                          <a:latin typeface="Cambria Math"/>
                        </a:rPr>
                        <m:t>𝜔</m:t>
                      </m:r>
                    </m:oMath>
                  </m:oMathPara>
                </a14:m>
                <a:endParaRPr lang="en-GB" sz="3200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5086" y="7364039"/>
                <a:ext cx="2505045" cy="63004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16016" y="792843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itchFamily="18" charset="0"/>
                          <a:ea typeface="Cambria Math" pitchFamily="18" charset="0"/>
                        </a:rPr>
                        <m:t>μ</m:t>
                      </m:r>
                    </m:oMath>
                  </m:oMathPara>
                </a14:m>
                <a:endParaRPr lang="en-GB" sz="3200" dirty="0"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792843"/>
                <a:ext cx="522900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868416" y="1698337"/>
                <a:ext cx="55335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itchFamily="18" charset="0"/>
                          <a:ea typeface="Cambria Math" pitchFamily="18" charset="0"/>
                        </a:rPr>
                        <m:t>R</m:t>
                      </m:r>
                    </m:oMath>
                  </m:oMathPara>
                </a14:m>
                <a:endParaRPr lang="en-GB" sz="3200" dirty="0"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416" y="1698337"/>
                <a:ext cx="553357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19313" y="3989733"/>
                <a:ext cx="41044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sz="32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3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3200">
                                  <a:latin typeface="Cambria Math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>
                                  <a:latin typeface="Cambria Math"/>
                                </a:rPr>
                                <m:t>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313" y="3989733"/>
                <a:ext cx="4104456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703" y="5305591"/>
                <a:ext cx="4810161" cy="1344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3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GB" sz="3200" i="0">
                                  <a:latin typeface="Cambria Math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 i="0">
                                  <a:latin typeface="Cambria Math"/>
                                </a:rPr>
                                <m:t>θ</m:t>
                              </m:r>
                            </m:sub>
                          </m:sSub>
                        </m:e>
                      </m:d>
                      <m:r>
                        <a:rPr lang="en-GB" sz="3200" b="0" i="0" smtClean="0">
                          <a:latin typeface="Cambria Math"/>
                        </a:rPr>
                        <m:t> =</m:t>
                      </m:r>
                      <m:d>
                        <m:dPr>
                          <m:begChr m:val="⟨"/>
                          <m:endChr m:val="⟩"/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32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sSubSup>
                                    <m:sSubSupPr>
                                      <m:ctrlPr>
                                        <a:rPr lang="en-GB" sz="3200" b="0" i="1" smtClean="0">
                                          <a:latin typeface="Cambria Math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sz="3200" b="0" i="0" smtClean="0">
                                          <a:latin typeface="Cambria Math"/>
                                        </a:rPr>
                                        <m:t>L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GB" sz="3200" b="0" i="0" smtClean="0">
                                          <a:latin typeface="Cambria Math"/>
                                        </a:rPr>
                                        <m:t>z</m:t>
                                      </m:r>
                                    </m:sub>
                                    <m:sup/>
                                  </m:sSubSup>
                                </m:e>
                                <m:sup>
                                  <m:r>
                                    <a:rPr lang="en-GB" sz="3200" b="0" i="0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3200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latin typeface="Cambria Math"/>
                                </a:rPr>
                                <m:t>μ</m:t>
                              </m:r>
                              <m:sSup>
                                <m:sSupPr>
                                  <m:ctrlPr>
                                    <a:rPr lang="en-GB" sz="32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latin typeface="Cambria Math"/>
                                    </a:rPr>
                                    <m:t>r</m:t>
                                  </m:r>
                                </m:e>
                                <m:sup>
                                  <m:r>
                                    <a:rPr lang="en-GB" sz="3200" b="0" i="0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3200" b="0" i="0" smtClean="0">
                          <a:latin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GB" sz="32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3200" i="1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3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i="0">
                                      <a:latin typeface="Cambria Math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3200" i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sz="3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3200" i="0">
                                      <a:latin typeface="Cambria Math"/>
                                    </a:rPr>
                                    <m:t>ℏ</m:t>
                                  </m:r>
                                </m:e>
                                <m:sup>
                                  <m:r>
                                    <a:rPr lang="en-GB" sz="3200" i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3200" i="0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GB" sz="3200" i="0">
                                  <a:latin typeface="Cambria Math"/>
                                </a:rPr>
                                <m:t>μ</m:t>
                              </m:r>
                              <m:sSup>
                                <m:sSupPr>
                                  <m:ctrlPr>
                                    <a:rPr lang="en-GB" sz="3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i="0">
                                      <a:latin typeface="Cambria Math"/>
                                    </a:rPr>
                                    <m:t>r</m:t>
                                  </m:r>
                                </m:e>
                                <m:sup>
                                  <m:r>
                                    <a:rPr lang="en-GB" sz="3200" i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GB" sz="3200" b="0" dirty="0" smtClean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3" y="5305591"/>
                <a:ext cx="4810161" cy="134453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-5959299" y="10485784"/>
            <a:ext cx="102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en-GB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5935503" y="-3421993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-5935503" y="-2240030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5937162" y="-2798650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5860064" y="-1655255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5937163" y="-1070480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-5937164" y="-485705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-5937165" y="94199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-5942101" y="678974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-5960250" y="1263749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-5960251" y="1849011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-5960252" y="2434273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-5960253" y="3019048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-5965189" y="3582979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8" name="Rectangle 47"/>
          <p:cNvSpPr/>
          <p:nvPr/>
        </p:nvSpPr>
        <p:spPr>
          <a:xfrm>
            <a:off x="-5989175" y="4120708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-5989176" y="4705483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-6001037" y="5302671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-5942102" y="5887446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-6001038" y="6494178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5" name="Rectangle 54"/>
          <p:cNvSpPr/>
          <p:nvPr/>
        </p:nvSpPr>
        <p:spPr>
          <a:xfrm>
            <a:off x="-5960254" y="7110416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6" name="Rectangle 55"/>
          <p:cNvSpPr/>
          <p:nvPr/>
        </p:nvSpPr>
        <p:spPr>
          <a:xfrm>
            <a:off x="-6001039" y="7726654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-6005975" y="8298829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-6010911" y="8883604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-6001037" y="9468379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1" name="Rectangle 60"/>
          <p:cNvSpPr/>
          <p:nvPr/>
        </p:nvSpPr>
        <p:spPr>
          <a:xfrm>
            <a:off x="-5982080" y="10053154"/>
            <a:ext cx="1026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112066" y="3136613"/>
                <a:ext cx="66499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r</m:t>
                          </m:r>
                        </m:sub>
                      </m:sSub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066" y="3136613"/>
                <a:ext cx="664990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-94145" y="7321815"/>
                <a:ext cx="481016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200">
                              <a:solidFill>
                                <a:srgbClr val="006600"/>
                              </a:solidFill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006600"/>
                              </a:solidFill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m:t>L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006600"/>
                              </a:solidFill>
                              <a:latin typeface="Cambria Math" pitchFamily="18" charset="0"/>
                              <a:ea typeface="Cambria Math" pitchFamily="18" charset="0"/>
                              <a:cs typeface="Arial" pitchFamily="34" charset="0"/>
                            </a:rPr>
                            <m:t>z</m:t>
                          </m:r>
                        </m:sub>
                      </m:sSub>
                      <m:r>
                        <a:rPr lang="en-GB" sz="3200">
                          <a:solidFill>
                            <a:srgbClr val="006600"/>
                          </a:solidFill>
                          <a:latin typeface="Cambria Math" pitchFamily="18" charset="0"/>
                          <a:ea typeface="Cambria Math" pitchFamily="18" charset="0"/>
                          <a:cs typeface="Arial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sz="3200">
                          <a:solidFill>
                            <a:srgbClr val="006600"/>
                          </a:solidFill>
                          <a:latin typeface="Cambria Math" pitchFamily="18" charset="0"/>
                          <a:ea typeface="Cambria Math" pitchFamily="18" charset="0"/>
                          <a:cs typeface="Arial" pitchFamily="34" charset="0"/>
                        </a:rPr>
                        <m:t>m</m:t>
                      </m:r>
                      <m:r>
                        <a:rPr lang="en-GB" sz="3200">
                          <a:solidFill>
                            <a:srgbClr val="006600"/>
                          </a:solidFill>
                          <a:latin typeface="Cambria Math" pitchFamily="18" charset="0"/>
                          <a:ea typeface="Cambria Math" pitchFamily="18" charset="0"/>
                          <a:cs typeface="Arial" pitchFamily="34" charset="0"/>
                        </a:rPr>
                        <m:t>ℏ</m:t>
                      </m:r>
                    </m:oMath>
                  </m:oMathPara>
                </a14:m>
                <a:endParaRPr lang="en-GB" sz="3200" dirty="0">
                  <a:solidFill>
                    <a:srgbClr val="006600"/>
                  </a:solidFill>
                  <a:latin typeface="Cambria Math" pitchFamily="18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4145" y="7321815"/>
                <a:ext cx="4810161" cy="58477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320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58975" y="1062108"/>
                <a:ext cx="5720998" cy="72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What is the radial quantum number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effectLst/>
                            <a:latin typeface="Cambria Math"/>
                            <a:ea typeface="Cambria Math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>
                            <a:effectLst/>
                            <a:latin typeface="Cambria Math" pitchFamily="18" charset="0"/>
                            <a:ea typeface="Cambria Math" pitchFamily="18" charset="0"/>
                            <a:cs typeface="Times New Roman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>
                            <a:effectLst/>
                            <a:latin typeface="Cambria Math" pitchFamily="18" charset="0"/>
                            <a:ea typeface="Cambria Math" pitchFamily="18" charset="0"/>
                            <a:cs typeface="Times New Roman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</a:t>
                </a:r>
                <a:b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</a:br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corresponding </a:t>
                </a:r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to the probability density shown?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975" y="1062108"/>
                <a:ext cx="5720998" cy="729430"/>
              </a:xfrm>
              <a:prstGeom prst="rect">
                <a:avLst/>
              </a:prstGeom>
              <a:blipFill rotWithShape="1">
                <a:blip r:embed="rId2"/>
                <a:stretch>
                  <a:fillRect t="-1667" b="-91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362274" y="1772815"/>
            <a:ext cx="5459683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latin typeface="Arial"/>
                <a:ea typeface="Calibri"/>
                <a:cs typeface="Times New Roman"/>
              </a:rPr>
              <a:t>What is the azimuth quantum number m corresponding to the probability density shown?</a:t>
            </a:r>
            <a:endParaRPr lang="en-GB" dirty="0">
              <a:ea typeface="Calibri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533593" y="2512125"/>
                <a:ext cx="5461238" cy="10479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By selecting the quantum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  <a:ea typeface="Cambria Math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itchFamily="18" charset="0"/>
                            <a:ea typeface="Cambria Math" pitchFamily="18" charset="0"/>
                            <a:cs typeface="Times New Roman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itchFamily="18" charset="0"/>
                            <a:ea typeface="Cambria Math" pitchFamily="18" charset="0"/>
                            <a:cs typeface="Times New Roman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m, </a:t>
                </a:r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/>
                </a:r>
                <a:b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</a:br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find </a:t>
                </a:r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 combination of quantum numbers that gives maximal energy but zero angular momentum.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593" y="2512125"/>
                <a:ext cx="5461238" cy="1047979"/>
              </a:xfrm>
              <a:prstGeom prst="rect">
                <a:avLst/>
              </a:prstGeom>
              <a:blipFill rotWithShape="1">
                <a:blip r:embed="rId3"/>
                <a:stretch>
                  <a:fillRect t="-1163" r="-112" b="-58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362274" y="3717032"/>
                <a:ext cx="5946029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By selecting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</a:t>
                </a:r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and m, find a state that has the </a:t>
                </a:r>
                <a:endParaRPr lang="en-GB" dirty="0" smtClean="0"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  <a:p>
                <a:pPr algn="ctr"/>
                <a:r>
                  <a:rPr lang="en-GB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same </a:t>
                </a:r>
                <a:r>
                  <a:rPr lang="en-GB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angular momentum as the one shown, but a different average fraction of energy in rotation.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274" y="3717032"/>
                <a:ext cx="5946029" cy="923330"/>
              </a:xfrm>
              <a:prstGeom prst="rect">
                <a:avLst/>
              </a:prstGeom>
              <a:blipFill rotWithShape="1">
                <a:blip r:embed="rId4"/>
                <a:stretch>
                  <a:fillRect t="-3311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813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0" y="10816"/>
                <a:ext cx="9253536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Congratulations! The probability density has   	 </a:t>
                </a:r>
              </a:p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   radial nodes lying in between zero and infinity. </a:t>
                </a:r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Thus,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dirty="0" smtClean="0">
                            <a:solidFill>
                              <a:srgbClr val="009F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 dirty="0" smtClean="0">
                            <a:solidFill>
                              <a:srgbClr val="009F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 dirty="0" smtClean="0">
                            <a:solidFill>
                              <a:srgbClr val="009F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  <m:r>
                      <a:rPr lang="en-GB" sz="3200" b="0" i="0" dirty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   . </a:t>
                </a:r>
                <a:endParaRPr lang="en-GB" sz="3200" dirty="0">
                  <a:solidFill>
                    <a:srgbClr val="009F00"/>
                  </a:solidFill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0816"/>
                <a:ext cx="9253536" cy="1569660"/>
              </a:xfrm>
              <a:prstGeom prst="rect">
                <a:avLst/>
              </a:prstGeom>
              <a:blipFill rotWithShape="1">
                <a:blip r:embed="rId2"/>
                <a:stretch>
                  <a:fillRect t="-5058" r="-922" b="-120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0" y="1166962"/>
                <a:ext cx="9253536" cy="18172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Congratulations! The probability density has 	</a:t>
                </a:r>
              </a:p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nodes </a:t>
                </a:r>
                <a:r>
                  <a:rPr lang="en-GB" sz="3200" dirty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along the azimuth direction. </a:t>
                </a:r>
                <a:endParaRPr lang="en-GB" sz="3200" dirty="0" smtClean="0">
                  <a:solidFill>
                    <a:srgbClr val="009F00"/>
                  </a:solidFill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Thus</a:t>
                </a:r>
                <a:r>
                  <a:rPr lang="en-GB" sz="3200" dirty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m</m:t>
                    </m:r>
                    <m:r>
                      <a:rPr lang="en-GB" sz="3200" b="0" i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GB" sz="3200" b="0" i="1" smtClean="0">
                            <a:solidFill>
                              <a:srgbClr val="009F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fPr>
                      <m:num/>
                      <m:den>
                        <m:r>
                          <a:rPr lang="en-GB" sz="3200" b="0" i="0" smtClean="0">
                            <a:solidFill>
                              <a:srgbClr val="009F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GB" sz="3200" b="0" i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   .</a:t>
                </a:r>
                <a:endParaRPr lang="en-GB" sz="3200" dirty="0">
                  <a:solidFill>
                    <a:srgbClr val="009F00"/>
                  </a:solidFill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66962"/>
                <a:ext cx="9253536" cy="1817229"/>
              </a:xfrm>
              <a:prstGeom prst="rect">
                <a:avLst/>
              </a:prstGeom>
              <a:blipFill rotWithShape="1">
                <a:blip r:embed="rId3"/>
                <a:stretch>
                  <a:fillRect t="-4348" b="-36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0" y="2981115"/>
                <a:ext cx="9253536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This is not correct. Consider that the angular momentum of the particle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b="0" i="1" smtClean="0">
                            <a:solidFill>
                              <a:srgbClr val="B800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b="0" i="0" smtClean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L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b="0" i="0" smtClean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z</m:t>
                        </m:r>
                      </m:sub>
                    </m:sSub>
                    <m:r>
                      <a:rPr lang="en-GB" sz="3200" b="0" i="0" smtClean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3200" b="0" i="0" smtClean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m</m:t>
                    </m:r>
                    <m:r>
                      <a:rPr lang="en-GB" sz="3200" b="0" i="0" smtClean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ℏ</m:t>
                    </m:r>
                  </m:oMath>
                </a14:m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</a:t>
                </a:r>
                <a:r>
                  <a:rPr lang="en-GB" sz="3200" dirty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and that the particle’s energy depends on 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dirty="0" smtClean="0">
                            <a:solidFill>
                              <a:srgbClr val="B800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 dirty="0" smtClean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 dirty="0" smtClean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</a:t>
                </a:r>
                <a:r>
                  <a:rPr lang="en-GB" sz="3200" dirty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and m. Please try again.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981115"/>
                <a:ext cx="9253536" cy="2062103"/>
              </a:xfrm>
              <a:prstGeom prst="rect">
                <a:avLst/>
              </a:prstGeom>
              <a:blipFill rotWithShape="1">
                <a:blip r:embed="rId4"/>
                <a:stretch>
                  <a:fillRect l="-461" t="-3846" r="-1647" b="-88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0" y="4987816"/>
                <a:ext cx="9253536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Congratulations! The quantum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dirty="0" smtClean="0">
                            <a:solidFill>
                              <a:srgbClr val="009F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 dirty="0" smtClean="0">
                            <a:solidFill>
                              <a:srgbClr val="009F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 dirty="0" smtClean="0">
                            <a:solidFill>
                              <a:srgbClr val="009F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  <m:r>
                      <a:rPr lang="en-GB" sz="3200" b="0" i="0" dirty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=4</m:t>
                    </m:r>
                  </m:oMath>
                </a14:m>
                <a:r>
                  <a:rPr lang="en-GB" sz="3200" dirty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 dirty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m</m:t>
                    </m:r>
                    <m:r>
                      <a:rPr lang="en-GB" sz="3200" i="0" dirty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=0</m:t>
                    </m:r>
                  </m:oMath>
                </a14:m>
                <a:r>
                  <a:rPr lang="en-GB" sz="3200" dirty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give the greatest total energy </a:t>
                </a:r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but</a:t>
                </a:r>
              </a:p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zero </a:t>
                </a:r>
                <a:r>
                  <a:rPr lang="en-GB" sz="3200" dirty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angular momentum.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87816"/>
                <a:ext cx="9253536" cy="1569660"/>
              </a:xfrm>
              <a:prstGeom prst="rect">
                <a:avLst/>
              </a:prstGeom>
              <a:blipFill rotWithShape="1">
                <a:blip r:embed="rId5"/>
                <a:stretch>
                  <a:fillRect t="-5039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0" y="6858000"/>
                <a:ext cx="9396536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Congratulations! The quantum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b="0" i="1" smtClean="0">
                            <a:solidFill>
                              <a:srgbClr val="009F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b="0" i="0" smtClean="0">
                            <a:solidFill>
                              <a:srgbClr val="009F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b="0" i="0" smtClean="0">
                            <a:solidFill>
                              <a:srgbClr val="009F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  <m:r>
                      <a:rPr lang="en-GB" sz="3200" b="0" i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  	</a:t>
                </a:r>
              </a:p>
              <a:p>
                <a:pPr algn="ctr"/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 dirty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m</m:t>
                    </m:r>
                    <m:r>
                      <a:rPr lang="en-GB" sz="3200" i="0" dirty="0" smtClean="0">
                        <a:solidFill>
                          <a:srgbClr val="009F00"/>
                        </a:solidFill>
                        <a:latin typeface="Cambria Math"/>
                        <a:ea typeface="Cambria Math" pitchFamily="18" charset="0"/>
                        <a:cs typeface="Arial" pitchFamily="34" charset="0"/>
                      </a:rPr>
                      <m:t>=     </m:t>
                    </m:r>
                  </m:oMath>
                </a14:m>
                <a:r>
                  <a:rPr lang="en-GB" sz="3200" dirty="0" smtClean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</a:t>
                </a:r>
                <a:r>
                  <a:rPr lang="en-GB" sz="3200" dirty="0">
                    <a:solidFill>
                      <a:srgbClr val="009F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shown in the graph and your chosen quantum numbers give the same angular momentum (same m) but a different average fraction of energy in rotation. 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858000"/>
                <a:ext cx="9396536" cy="2554545"/>
              </a:xfrm>
              <a:prstGeom prst="rect">
                <a:avLst/>
              </a:prstGeom>
              <a:blipFill rotWithShape="1">
                <a:blip r:embed="rId6"/>
                <a:stretch>
                  <a:fillRect l="-1298" t="-3103" b="-69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-24036" y="-2588998"/>
                <a:ext cx="9253536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This is not correct. Consider that the angular momentum of the </a:t>
                </a:r>
                <a:r>
                  <a:rPr lang="en-GB" sz="3200" dirty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particle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solidFill>
                              <a:srgbClr val="B800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L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z</m:t>
                        </m:r>
                      </m:sub>
                    </m:sSub>
                    <m:r>
                      <a:rPr lang="en-GB" sz="3200" i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3200" i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m</m:t>
                    </m:r>
                    <m:r>
                      <a:rPr lang="en-GB" sz="3200" i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ℏ</m:t>
                    </m:r>
                  </m:oMath>
                </a14:m>
                <a:r>
                  <a:rPr lang="en-GB" sz="3200" dirty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that for fixed m energy increases with increasing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dirty="0">
                            <a:solidFill>
                              <a:srgbClr val="B800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i="0" dirty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i="0" dirty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 Please try again.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036" y="-2588998"/>
                <a:ext cx="9253536" cy="2062103"/>
              </a:xfrm>
              <a:prstGeom prst="rect">
                <a:avLst/>
              </a:prstGeom>
              <a:blipFill rotWithShape="1">
                <a:blip r:embed="rId7"/>
                <a:stretch>
                  <a:fillRect t="-3835" r="-1186" b="-85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-26690" y="9412545"/>
                <a:ext cx="925353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Please choose values for 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b="0" i="1" smtClean="0">
                            <a:solidFill>
                              <a:srgbClr val="B80000"/>
                            </a:solidFill>
                            <a:latin typeface="Cambria Math"/>
                            <a:ea typeface="Cambria Math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b="0" i="0" smtClean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b="0" i="0" smtClean="0">
                            <a:solidFill>
                              <a:srgbClr val="B80000"/>
                            </a:solidFill>
                            <a:latin typeface="Cambria Math" pitchFamily="18" charset="0"/>
                            <a:ea typeface="Cambria Math" pitchFamily="18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i="0" dirty="0" smtClean="0">
                        <a:solidFill>
                          <a:srgbClr val="B80000"/>
                        </a:solidFill>
                        <a:latin typeface="Cambria Math" pitchFamily="18" charset="0"/>
                        <a:ea typeface="Cambria Math" pitchFamily="18" charset="0"/>
                        <a:cs typeface="Arial" pitchFamily="34" charset="0"/>
                      </a:rPr>
                      <m:t>m</m:t>
                    </m:r>
                  </m:oMath>
                </a14:m>
                <a:r>
                  <a:rPr lang="en-GB" sz="3200" dirty="0" smtClean="0">
                    <a:solidFill>
                      <a:srgbClr val="B80000"/>
                    </a:solidFill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</a:t>
                </a:r>
                <a:endParaRPr lang="en-GB" sz="3200" dirty="0">
                  <a:solidFill>
                    <a:srgbClr val="B80000"/>
                  </a:solidFill>
                  <a:latin typeface="Arial" pitchFamily="34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6690" y="9412545"/>
                <a:ext cx="9253536" cy="584775"/>
              </a:xfrm>
              <a:prstGeom prst="rect">
                <a:avLst/>
              </a:prstGeom>
              <a:blipFill rotWithShape="1">
                <a:blip r:embed="rId8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06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0" y="0"/>
                <a:ext cx="5689289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You can see that the quantum number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equals the number of nodes along the radial direction in between zero and infinity. The quantum number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equals twice the number of nodes along the azimuthal direction. </a:t>
                </a: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5689289" cy="4031873"/>
              </a:xfrm>
              <a:prstGeom prst="rect">
                <a:avLst/>
              </a:prstGeom>
              <a:blipFill rotWithShape="1">
                <a:blip r:embed="rId2"/>
                <a:stretch>
                  <a:fillRect l="-1715" t="-1967" r="-3430" b="-40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0" y="4031873"/>
                <a:ext cx="5689289" cy="50167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You can see that states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  <m: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=0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r</m:t>
                        </m:r>
                      </m:sub>
                    </m:sSub>
                    <m: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&gt;0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are radially excited, with zero angular momentum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L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z</m:t>
                        </m:r>
                      </m:sub>
                    </m:sSub>
                    <m: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  <m: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ℏ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. The probability density is oscillatory in the radial direction only. There is no energy in rotation. The greater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, the greater the energy of the particle. </a:t>
                </a: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31873"/>
                <a:ext cx="5689289" cy="5016758"/>
              </a:xfrm>
              <a:prstGeom prst="rect">
                <a:avLst/>
              </a:prstGeom>
              <a:blipFill rotWithShape="1">
                <a:blip r:embed="rId3"/>
                <a:stretch>
                  <a:fillRect l="-2251" t="-1580" r="-4180" b="-30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0" y="9048631"/>
                <a:ext cx="5689289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For a 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>
                            <a:latin typeface="Cambria Math" pitchFamily="18" charset="0"/>
                            <a:ea typeface="Cambria Math" pitchFamily="18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, the greater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, the greater the angular momentum of the particle, and hence the more kinetic energy is in the form of rotational energy. </a:t>
                </a: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048631"/>
                <a:ext cx="5689289" cy="3046988"/>
              </a:xfrm>
              <a:prstGeom prst="rect">
                <a:avLst/>
              </a:prstGeom>
              <a:blipFill rotWithShape="1">
                <a:blip r:embed="rId4"/>
                <a:stretch>
                  <a:fillRect l="-2465" t="-2600" r="-4502" b="-5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9144000" y="2554545"/>
                <a:ext cx="4717032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Can you determine the quantum numbers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sSub>
                      <m:sSubPr>
                        <m:ctrlPr>
                          <a:rPr lang="en-GB" sz="3200" b="0" smtClean="0">
                            <a:latin typeface="Cambria Math" pitchFamily="18" charset="0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 b="0" i="0" smtClean="0">
                            <a:latin typeface="Cambria Math" pitchFamily="18" charset="0"/>
                            <a:ea typeface="Cambria Math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3200" b="0" i="0" smtClean="0">
                            <a:latin typeface="Cambria Math" pitchFamily="18" charset="0"/>
                            <a:ea typeface="Cambria Math" pitchFamily="18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itchFamily="18" charset="0"/>
                        <a:ea typeface="Cambria Math" pitchFamily="18" charset="0"/>
                      </a:rPr>
                      <m:t>m</m:t>
                    </m:r>
                  </m:oMath>
                </a14:m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 and </a:t>
                </a: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 </a:t>
                </a:r>
                <a:r>
                  <a:rPr lang="en-GB" sz="3200" dirty="0" smtClean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particle's angular momentum from </a:t>
                </a:r>
                <a:r>
                  <a:rPr lang="en-GB" sz="3200" dirty="0">
                    <a:latin typeface="Arial" pitchFamily="34" charset="0"/>
                    <a:ea typeface="Cambria Math" pitchFamily="18" charset="0"/>
                    <a:cs typeface="Arial" pitchFamily="34" charset="0"/>
                  </a:rPr>
                  <a:t>the graph?</a:t>
                </a: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0" y="2554545"/>
                <a:ext cx="4717032" cy="2554545"/>
              </a:xfrm>
              <a:prstGeom prst="rect">
                <a:avLst/>
              </a:prstGeom>
              <a:blipFill rotWithShape="1">
                <a:blip r:embed="rId5"/>
                <a:stretch>
                  <a:fillRect l="-3230" t="-3103" r="-3230" b="-69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6606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2117</TotalTime>
  <Words>838</Words>
  <Application>Microsoft Office PowerPoint</Application>
  <PresentationFormat>On-screen Show (4:3)</PresentationFormat>
  <Paragraphs>72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 of St Andrews (PandA)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QMAnim</dc:creator>
  <cp:lastModifiedBy>QMAnim</cp:lastModifiedBy>
  <cp:revision>62</cp:revision>
  <dcterms:created xsi:type="dcterms:W3CDTF">2014-06-17T08:37:17Z</dcterms:created>
  <dcterms:modified xsi:type="dcterms:W3CDTF">2014-08-27T17:32:26Z</dcterms:modified>
</cp:coreProperties>
</file>