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1" r:id="rId3"/>
    <p:sldId id="273" r:id="rId4"/>
    <p:sldId id="257" r:id="rId5"/>
    <p:sldId id="258" r:id="rId6"/>
    <p:sldId id="259" r:id="rId7"/>
    <p:sldId id="260" r:id="rId8"/>
    <p:sldId id="261" r:id="rId9"/>
    <p:sldId id="262" r:id="rId10"/>
    <p:sldId id="263" r:id="rId11"/>
    <p:sldId id="264" r:id="rId12"/>
    <p:sldId id="277" r:id="rId13"/>
    <p:sldId id="278" r:id="rId14"/>
    <p:sldId id="269" r:id="rId15"/>
    <p:sldId id="266" r:id="rId16"/>
    <p:sldId id="279" r:id="rId17"/>
    <p:sldId id="267" r:id="rId18"/>
    <p:sldId id="275" r:id="rId19"/>
    <p:sldId id="280" r:id="rId20"/>
    <p:sldId id="276" r:id="rId21"/>
    <p:sldId id="265" r:id="rId22"/>
    <p:sldId id="270" r:id="rId23"/>
    <p:sldId id="271" r:id="rId24"/>
    <p:sldId id="272"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Car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747" autoAdjust="0"/>
  </p:normalViewPr>
  <p:slideViewPr>
    <p:cSldViewPr snapToGrid="0">
      <p:cViewPr varScale="1">
        <p:scale>
          <a:sx n="124" d="100"/>
          <a:sy n="124" d="100"/>
        </p:scale>
        <p:origin x="-16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y\Desktop\Mary%2527s%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Attendance </a:t>
            </a:r>
            <a:r>
              <a:rPr lang="en-US" dirty="0" smtClean="0"/>
              <a:t>at Academic</a:t>
            </a:r>
            <a:r>
              <a:rPr lang="en-US" baseline="0" dirty="0" smtClean="0"/>
              <a:t> Writing </a:t>
            </a:r>
            <a:r>
              <a:rPr lang="en-US" dirty="0" smtClean="0"/>
              <a:t>Workshop</a:t>
            </a:r>
            <a:r>
              <a:rPr lang="en-US" baseline="0" dirty="0" smtClean="0"/>
              <a:t> by Week: Semester 1</a:t>
            </a:r>
            <a:endParaRPr lang="en-US" dirty="0"/>
          </a:p>
        </c:rich>
      </c:tx>
      <c:layout/>
      <c:overlay val="0"/>
    </c:title>
    <c:autoTitleDeleted val="0"/>
    <c:plotArea>
      <c:layout>
        <c:manualLayout>
          <c:layoutTarget val="inner"/>
          <c:xMode val="edge"/>
          <c:yMode val="edge"/>
          <c:x val="0.100467630452946"/>
          <c:y val="0.0115196218688804"/>
          <c:w val="0.785384459579208"/>
          <c:h val="0.833252945788572"/>
        </c:manualLayout>
      </c:layout>
      <c:barChart>
        <c:barDir val="col"/>
        <c:grouping val="clustered"/>
        <c:varyColors val="0"/>
        <c:ser>
          <c:idx val="0"/>
          <c:order val="0"/>
          <c:tx>
            <c:strRef>
              <c:f>Sheet1!$B$3</c:f>
              <c:strCache>
                <c:ptCount val="1"/>
                <c:pt idx="0">
                  <c:v>Attendence</c:v>
                </c:pt>
              </c:strCache>
            </c:strRef>
          </c:tx>
          <c:invertIfNegative val="0"/>
          <c:val>
            <c:numRef>
              <c:f>Sheet1!$B$4:$B$14</c:f>
              <c:numCache>
                <c:formatCode>General</c:formatCode>
                <c:ptCount val="11"/>
                <c:pt idx="0">
                  <c:v>51.0</c:v>
                </c:pt>
                <c:pt idx="1">
                  <c:v>48.0</c:v>
                </c:pt>
                <c:pt idx="2">
                  <c:v>17.0</c:v>
                </c:pt>
                <c:pt idx="3">
                  <c:v>6.0</c:v>
                </c:pt>
                <c:pt idx="4">
                  <c:v>4.0</c:v>
                </c:pt>
                <c:pt idx="5">
                  <c:v>4.0</c:v>
                </c:pt>
                <c:pt idx="6">
                  <c:v>4.0</c:v>
                </c:pt>
                <c:pt idx="7">
                  <c:v>4.0</c:v>
                </c:pt>
                <c:pt idx="8">
                  <c:v>2.0</c:v>
                </c:pt>
                <c:pt idx="9">
                  <c:v>3.0</c:v>
                </c:pt>
                <c:pt idx="10">
                  <c:v>3.0</c:v>
                </c:pt>
              </c:numCache>
            </c:numRef>
          </c:val>
        </c:ser>
        <c:dLbls>
          <c:showLegendKey val="0"/>
          <c:showVal val="0"/>
          <c:showCatName val="0"/>
          <c:showSerName val="0"/>
          <c:showPercent val="0"/>
          <c:showBubbleSize val="0"/>
        </c:dLbls>
        <c:gapWidth val="150"/>
        <c:axId val="-2129104696"/>
        <c:axId val="2115809288"/>
      </c:barChart>
      <c:catAx>
        <c:axId val="-2129104696"/>
        <c:scaling>
          <c:orientation val="minMax"/>
        </c:scaling>
        <c:delete val="0"/>
        <c:axPos val="b"/>
        <c:title>
          <c:tx>
            <c:rich>
              <a:bodyPr/>
              <a:lstStyle/>
              <a:p>
                <a:pPr>
                  <a:defRPr/>
                </a:pPr>
                <a:r>
                  <a:rPr lang="en-US"/>
                  <a:t>Week</a:t>
                </a:r>
                <a:r>
                  <a:rPr lang="en-US" baseline="0"/>
                  <a:t> of Workshop</a:t>
                </a:r>
                <a:endParaRPr lang="en-US"/>
              </a:p>
            </c:rich>
          </c:tx>
          <c:layout/>
          <c:overlay val="0"/>
        </c:title>
        <c:majorTickMark val="none"/>
        <c:minorTickMark val="none"/>
        <c:tickLblPos val="nextTo"/>
        <c:crossAx val="2115809288"/>
        <c:crosses val="autoZero"/>
        <c:auto val="1"/>
        <c:lblAlgn val="ctr"/>
        <c:lblOffset val="100"/>
        <c:noMultiLvlLbl val="0"/>
      </c:catAx>
      <c:valAx>
        <c:axId val="2115809288"/>
        <c:scaling>
          <c:orientation val="minMax"/>
        </c:scaling>
        <c:delete val="0"/>
        <c:axPos val="l"/>
        <c:majorGridlines/>
        <c:title>
          <c:tx>
            <c:rich>
              <a:bodyPr rot="0" vert="horz"/>
              <a:lstStyle/>
              <a:p>
                <a:pPr>
                  <a:defRPr/>
                </a:pPr>
                <a:r>
                  <a:rPr lang="en-US" dirty="0" smtClean="0"/>
                  <a:t>Attendance</a:t>
                </a:r>
                <a:r>
                  <a:rPr lang="en-US" baseline="0" dirty="0" smtClean="0"/>
                  <a:t> </a:t>
                </a:r>
                <a:endParaRPr lang="en-US" dirty="0"/>
              </a:p>
            </c:rich>
          </c:tx>
          <c:layout/>
          <c:overlay val="0"/>
        </c:title>
        <c:numFmt formatCode="General" sourceLinked="1"/>
        <c:majorTickMark val="none"/>
        <c:minorTickMark val="none"/>
        <c:tickLblPos val="nextTo"/>
        <c:crossAx val="-212910469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3-02T14:50:17.654"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CC69F-52F6-1342-A348-072F478918EC}" type="datetimeFigureOut">
              <a:rPr lang="en-US" smtClean="0"/>
              <a:t>03/03/2016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EA9FD-2BDA-7245-BADB-977EE15C4975}" type="slidenum">
              <a:rPr lang="en-US" smtClean="0"/>
              <a:t>‹#›</a:t>
            </a:fld>
            <a:endParaRPr lang="en-US"/>
          </a:p>
        </p:txBody>
      </p:sp>
    </p:spTree>
    <p:extLst>
      <p:ext uri="{BB962C8B-B14F-4D97-AF65-F5344CB8AC3E}">
        <p14:creationId xmlns:p14="http://schemas.microsoft.com/office/powerpoint/2010/main" val="4232494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change of title from</a:t>
            </a:r>
            <a:r>
              <a:rPr lang="en-US" baseline="0" dirty="0" smtClean="0"/>
              <a:t> conference </a:t>
            </a:r>
            <a:r>
              <a:rPr lang="en-US" baseline="0" dirty="0" err="1" smtClean="0"/>
              <a:t>programme</a:t>
            </a:r>
            <a:r>
              <a:rPr lang="en-US" baseline="0" dirty="0" smtClean="0"/>
              <a:t>  - it’s snappier! Key ideas still ‘as advertised’ -&gt; outline</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a:t>
            </a:fld>
            <a:endParaRPr lang="en-US"/>
          </a:p>
        </p:txBody>
      </p:sp>
    </p:spTree>
    <p:extLst>
      <p:ext uri="{BB962C8B-B14F-4D97-AF65-F5344CB8AC3E}">
        <p14:creationId xmlns:p14="http://schemas.microsoft.com/office/powerpoint/2010/main" val="327340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ECB (European</a:t>
            </a:r>
            <a:r>
              <a:rPr lang="en-US" baseline="0" dirty="0" smtClean="0"/>
              <a:t> Central Bank)</a:t>
            </a:r>
          </a:p>
          <a:p>
            <a:r>
              <a:rPr lang="en-US" baseline="0" dirty="0" smtClean="0"/>
              <a:t>GCC (Gulf Co-operation Council)</a:t>
            </a:r>
          </a:p>
          <a:p>
            <a:endParaRPr lang="en-US" baseline="0" dirty="0" smtClean="0"/>
          </a:p>
          <a:p>
            <a:r>
              <a:rPr lang="en-US" baseline="0" dirty="0" smtClean="0"/>
              <a:t>Reminder: my background is in medieval poetry! I have never felt more like a hedgehog in my life! An intimidating prospect – teaching an international-finance-focused workshop.</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16</a:t>
            </a:fld>
            <a:endParaRPr lang="en-US"/>
          </a:p>
        </p:txBody>
      </p:sp>
    </p:spTree>
    <p:extLst>
      <p:ext uri="{BB962C8B-B14F-4D97-AF65-F5344CB8AC3E}">
        <p14:creationId xmlns:p14="http://schemas.microsoft.com/office/powerpoint/2010/main" val="36079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Fox</a:t>
            </a:r>
            <a:r>
              <a:rPr lang="en-US" baseline="0" dirty="0" smtClean="0"/>
              <a:t> or hedgehog?</a:t>
            </a:r>
          </a:p>
          <a:p>
            <a:r>
              <a:rPr lang="en-US" baseline="0" dirty="0" smtClean="0"/>
              <a:t>On first glance it might look like quite an ESAP course but, on closer inspection, it addresses many of the same key language elements covered in the general writing workshop. The difference here is that the relevance of this material to their own subject area (and the immediate relevance of the upcoming assignment) is made very clear and the students are supported in the transfer of this language to their own field. (Strong emphasis also on the transferability of these skills to future assignments and their dissertations).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17</a:t>
            </a:fld>
            <a:endParaRPr lang="en-US"/>
          </a:p>
        </p:txBody>
      </p:sp>
    </p:spTree>
    <p:extLst>
      <p:ext uri="{BB962C8B-B14F-4D97-AF65-F5344CB8AC3E}">
        <p14:creationId xmlns:p14="http://schemas.microsoft.com/office/powerpoint/2010/main" val="22260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focused workshop in Sustainable Development (shorter than Economics – just one session).</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18</a:t>
            </a:fld>
            <a:endParaRPr lang="en-US"/>
          </a:p>
        </p:txBody>
      </p:sp>
    </p:spTree>
    <p:extLst>
      <p:ext uri="{BB962C8B-B14F-4D97-AF65-F5344CB8AC3E}">
        <p14:creationId xmlns:p14="http://schemas.microsoft.com/office/powerpoint/2010/main" val="7629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19</a:t>
            </a:fld>
            <a:endParaRPr lang="en-US"/>
          </a:p>
        </p:txBody>
      </p:sp>
    </p:spTree>
    <p:extLst>
      <p:ext uri="{BB962C8B-B14F-4D97-AF65-F5344CB8AC3E}">
        <p14:creationId xmlns:p14="http://schemas.microsoft.com/office/powerpoint/2010/main" val="387493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Fox</a:t>
            </a:r>
            <a:r>
              <a:rPr lang="en-US" baseline="0" dirty="0" smtClean="0"/>
              <a:t> task; hedgehog syllabus.</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20</a:t>
            </a:fld>
            <a:endParaRPr lang="en-US"/>
          </a:p>
        </p:txBody>
      </p:sp>
    </p:spTree>
    <p:extLst>
      <p:ext uri="{BB962C8B-B14F-4D97-AF65-F5344CB8AC3E}">
        <p14:creationId xmlns:p14="http://schemas.microsoft.com/office/powerpoint/2010/main" val="246884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 High levels</a:t>
            </a:r>
            <a:r>
              <a:rPr lang="en-US" baseline="0" dirty="0" smtClean="0"/>
              <a:t> of student motivation and participation. Very positive feedback.</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21</a:t>
            </a:fld>
            <a:endParaRPr lang="en-US"/>
          </a:p>
        </p:txBody>
      </p:sp>
    </p:spTree>
    <p:extLst>
      <p:ext uri="{BB962C8B-B14F-4D97-AF65-F5344CB8AC3E}">
        <p14:creationId xmlns:p14="http://schemas.microsoft.com/office/powerpoint/2010/main" val="2978925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increase</a:t>
            </a:r>
            <a:r>
              <a:rPr lang="en-US" baseline="0" dirty="0" smtClean="0"/>
              <a:t> in motivation and sustained attention (over several sessions) seems to conform to </a:t>
            </a:r>
            <a:r>
              <a:rPr lang="en-US" baseline="0" dirty="0" err="1" smtClean="0"/>
              <a:t>Dornyei’s</a:t>
            </a:r>
            <a:r>
              <a:rPr lang="en-US" baseline="0" dirty="0" smtClean="0"/>
              <a:t> description of DMCs and the structure of the course (particularly the time- and context-related factors) seems to contribute to the creation of these currents.</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22</a:t>
            </a:fld>
            <a:endParaRPr lang="en-US"/>
          </a:p>
        </p:txBody>
      </p:sp>
    </p:spTree>
    <p:extLst>
      <p:ext uri="{BB962C8B-B14F-4D97-AF65-F5344CB8AC3E}">
        <p14:creationId xmlns:p14="http://schemas.microsoft.com/office/powerpoint/2010/main" val="55573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Linking</a:t>
            </a:r>
            <a:r>
              <a:rPr lang="en-US" baseline="0" dirty="0" smtClean="0"/>
              <a:t> the language teaching to specific assignments provides a powerful and immediate motivational factor. </a:t>
            </a:r>
          </a:p>
          <a:p>
            <a:pPr marL="228600" indent="-228600">
              <a:buAutoNum type="arabicPeriod"/>
            </a:pPr>
            <a:r>
              <a:rPr lang="en-US" baseline="0" dirty="0" smtClean="0"/>
              <a:t>Triggering factor is particularly important: students were strongly recommended to attend by their course tutors. This situates the workshops within their field and increases its perceived relevance. </a:t>
            </a:r>
          </a:p>
          <a:p>
            <a:pPr marL="228600" indent="-228600">
              <a:buAutoNum type="arabicPeriod"/>
            </a:pPr>
            <a:r>
              <a:rPr lang="en-US" baseline="0" dirty="0" smtClean="0"/>
              <a:t>The facilitative structure of the workshops helps the students to bridge the EGAP/ESAP divide and see exactly HOW these language skills/functions can be </a:t>
            </a:r>
            <a:r>
              <a:rPr lang="en-US" baseline="0" dirty="0" err="1" smtClean="0"/>
              <a:t>utilised</a:t>
            </a:r>
            <a:r>
              <a:rPr lang="en-US" baseline="0" dirty="0" smtClean="0"/>
              <a:t> in the context on an assignment in their field.</a:t>
            </a:r>
          </a:p>
          <a:p>
            <a:pPr marL="228600" indent="-228600">
              <a:buAutoNum type="arabicPeriod"/>
            </a:pPr>
            <a:r>
              <a:rPr lang="en-US" baseline="0" dirty="0" smtClean="0"/>
              <a:t>Positive emotionality comes, in part, from the student feeling that they are making definite progress in achieving their goals of writing good assignments, in part from the feeling that they are pleasing/meeting the expectations of their subject tutor, and in part (I hope) from having a very positive and constructive experience in the workshops themselves.</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23</a:t>
            </a:fld>
            <a:endParaRPr lang="en-US"/>
          </a:p>
        </p:txBody>
      </p:sp>
    </p:spTree>
    <p:extLst>
      <p:ext uri="{BB962C8B-B14F-4D97-AF65-F5344CB8AC3E}">
        <p14:creationId xmlns:p14="http://schemas.microsoft.com/office/powerpoint/2010/main" val="356109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give you…the </a:t>
            </a:r>
            <a:r>
              <a:rPr lang="en-US" dirty="0" err="1" smtClean="0"/>
              <a:t>Hedgefox</a:t>
            </a:r>
            <a:r>
              <a:rPr lang="en-US" dirty="0" smtClean="0"/>
              <a:t>! </a:t>
            </a:r>
          </a:p>
          <a:p>
            <a:r>
              <a:rPr lang="en-US" dirty="0" smtClean="0"/>
              <a:t>Steve Kirk:</a:t>
            </a:r>
            <a:r>
              <a:rPr lang="en-US" baseline="0" dirty="0" smtClean="0"/>
              <a:t> “We </a:t>
            </a:r>
            <a:r>
              <a:rPr lang="en-US" baseline="0" dirty="0" err="1" smtClean="0"/>
              <a:t>dichotomise</a:t>
            </a:r>
            <a:r>
              <a:rPr lang="en-US" baseline="0" dirty="0" smtClean="0"/>
              <a:t> and it’s unhelpful – we need “both-and”’. But, as in this image, while we may, in the delivery of school-specific, even assignment-specific workshops LOOK like foxes, knowing many things about many subjects, it is as language specialists that we can offer the greatest help and support to our students. We should not under-value the ‘one big thing’ at the core of our work. Foxy-looking workshops can have a major impact on student motivation and we do need to think about the best way to target our input in terms of time and context….but EAP teachers have hedgehog hearts. </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24</a:t>
            </a:fld>
            <a:endParaRPr lang="en-US"/>
          </a:p>
        </p:txBody>
      </p:sp>
    </p:spTree>
    <p:extLst>
      <p:ext uri="{BB962C8B-B14F-4D97-AF65-F5344CB8AC3E}">
        <p14:creationId xmlns:p14="http://schemas.microsoft.com/office/powerpoint/2010/main" val="185423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2</a:t>
            </a:fld>
            <a:endParaRPr lang="en-US"/>
          </a:p>
        </p:txBody>
      </p:sp>
    </p:spTree>
    <p:extLst>
      <p:ext uri="{BB962C8B-B14F-4D97-AF65-F5344CB8AC3E}">
        <p14:creationId xmlns:p14="http://schemas.microsoft.com/office/powerpoint/2010/main" val="386825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fox/hedgehog division – Isaiah Berlin, philosopher, pub. 1953; originally developed in the context of literary criticism (analysis of Tolstoy’s theory of history) but since then applied in a wide range of fields (political analysis, psychology, management studies, Nate Silver </a:t>
            </a:r>
            <a:r>
              <a:rPr lang="en-US" baseline="0" dirty="0" err="1" smtClean="0"/>
              <a:t>fivethirtyeight</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3</a:t>
            </a:fld>
            <a:endParaRPr lang="en-US"/>
          </a:p>
        </p:txBody>
      </p:sp>
    </p:spTree>
    <p:extLst>
      <p:ext uri="{BB962C8B-B14F-4D97-AF65-F5344CB8AC3E}">
        <p14:creationId xmlns:p14="http://schemas.microsoft.com/office/powerpoint/2010/main" val="207295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Original meaning (fox has many tricks to avoid predators; hedgehog always rolls up into a ball). Can we use this dichotomy as a thinking tool to help us unpack some of the issues raised by the language/content debate in EAP? What would an EAP fox or an EAP hedgehog look like?</a:t>
            </a:r>
            <a:endParaRPr lang="en-US" dirty="0" smtClean="0"/>
          </a:p>
          <a:p>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4</a:t>
            </a:fld>
            <a:endParaRPr lang="en-US"/>
          </a:p>
        </p:txBody>
      </p:sp>
    </p:spTree>
    <p:extLst>
      <p:ext uri="{BB962C8B-B14F-4D97-AF65-F5344CB8AC3E}">
        <p14:creationId xmlns:p14="http://schemas.microsoft.com/office/powerpoint/2010/main" val="166486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Recognition</a:t>
            </a:r>
            <a:r>
              <a:rPr lang="en-US" baseline="0" dirty="0" smtClean="0"/>
              <a:t> that this is a very ‘broad-brush’ approach to a complex tension at the heart of EAP teaching but as a thinking tool, it can help us reflect not just on the question of whether WE are foxes or hedgehogs but also ‘do our students see us as foxes or hedgehogs?’ How about our academic colleagues? </a:t>
            </a:r>
          </a:p>
          <a:p>
            <a:r>
              <a:rPr lang="en-US" baseline="0" dirty="0" smtClean="0"/>
              <a:t>Also we can never be fully one or the other – we move between roles. Even someone who might strongly see themselves as a hedgehog can never be fully so: EAP teachers do not spring fully-formed from the air. We all have our own academic backgrounds to draw upon – we have subject-specific knowledge in our own academic field. My own background is in medieval English poetry! On the rare occasions when I have students working on medieval literature or history, I can draw on my own subject-specific knowledge. Also (IMPORTANT) when dealing with students in the humanities more generally, I can draw on a deeper understanding of the academic conventions in this field. &lt;&lt;EGAP +  perhaps it is not </a:t>
            </a:r>
            <a:r>
              <a:rPr lang="en-US" i="1" baseline="0" dirty="0" smtClean="0"/>
              <a:t>content</a:t>
            </a:r>
            <a:r>
              <a:rPr lang="en-US" i="0" baseline="0" dirty="0" smtClean="0"/>
              <a:t> knowledge we need as much as an awareness of the very important differences in conventions/expectations across disciplines&gt;&gt;</a:t>
            </a:r>
          </a:p>
          <a:p>
            <a:endParaRPr lang="en-US" i="0" baseline="0" dirty="0" smtClean="0"/>
          </a:p>
          <a:p>
            <a:r>
              <a:rPr lang="en-US" i="0" baseline="0" dirty="0" smtClean="0"/>
              <a:t>Transition: Move to focus on how this fox/hedgehog distinction might inform an analysis of two APPARENTLY very different approaches to in-sessional academic writing workshops taught here is St Andrews last semester.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11</a:t>
            </a:fld>
            <a:endParaRPr lang="en-US"/>
          </a:p>
        </p:txBody>
      </p:sp>
    </p:spTree>
    <p:extLst>
      <p:ext uri="{BB962C8B-B14F-4D97-AF65-F5344CB8AC3E}">
        <p14:creationId xmlns:p14="http://schemas.microsoft.com/office/powerpoint/2010/main" val="22860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to: all students who use English as an additional language at St As</a:t>
            </a:r>
          </a:p>
          <a:p>
            <a:r>
              <a:rPr lang="en-US" baseline="0" dirty="0" smtClean="0"/>
              <a:t>Attended by: UG, PGT, PGR across a wide range of schools</a:t>
            </a:r>
          </a:p>
          <a:p>
            <a:r>
              <a:rPr lang="en-US" baseline="0" dirty="0" smtClean="0"/>
              <a:t>Three ‘blocks’: Criticality, Use of Sources, Functional Language</a:t>
            </a:r>
          </a:p>
          <a:p>
            <a:endParaRPr lang="en-US" baseline="0" dirty="0" smtClean="0"/>
          </a:p>
          <a:p>
            <a:r>
              <a:rPr lang="en-US" baseline="0" dirty="0" smtClean="0"/>
              <a:t>A ‘hedgehog’ syllabus – key academic writing skills which the </a:t>
            </a:r>
            <a:r>
              <a:rPr lang="en-US" baseline="0" dirty="0" err="1" smtClean="0"/>
              <a:t>ss</a:t>
            </a:r>
            <a:r>
              <a:rPr lang="en-US" baseline="0" dirty="0" smtClean="0"/>
              <a:t> must then apply to their own academic contexts; transferable skills</a:t>
            </a:r>
          </a:p>
          <a:p>
            <a:endParaRPr lang="en-US" baseline="0" dirty="0" smtClean="0"/>
          </a:p>
          <a:p>
            <a:r>
              <a:rPr lang="en-US" baseline="0" dirty="0" smtClean="0"/>
              <a:t>Next slide: attendance for this workshop </a:t>
            </a:r>
            <a:r>
              <a:rPr lang="en-US" baseline="0" dirty="0" err="1" smtClean="0"/>
              <a:t>programme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12</a:t>
            </a:fld>
            <a:endParaRPr lang="en-US"/>
          </a:p>
        </p:txBody>
      </p:sp>
    </p:spTree>
    <p:extLst>
      <p:ext uri="{BB962C8B-B14F-4D97-AF65-F5344CB8AC3E}">
        <p14:creationId xmlns:p14="http://schemas.microsoft.com/office/powerpoint/2010/main" val="51277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surprised</a:t>
            </a:r>
            <a:r>
              <a:rPr lang="en-US" baseline="0" dirty="0" smtClean="0"/>
              <a:t> by this? </a:t>
            </a:r>
          </a:p>
          <a:p>
            <a:r>
              <a:rPr lang="en-US" baseline="0" dirty="0" smtClean="0"/>
              <a:t>Common pattern (experience of Newcastle </a:t>
            </a:r>
            <a:r>
              <a:rPr lang="en-US" baseline="0" dirty="0" err="1" smtClean="0"/>
              <a:t>insessional</a:t>
            </a:r>
            <a:r>
              <a:rPr lang="en-US" baseline="0" dirty="0" smtClean="0"/>
              <a:t> – v similar; discussions with colleagues at EAP in the North – the same story).</a:t>
            </a:r>
          </a:p>
          <a:p>
            <a:r>
              <a:rPr lang="en-US" baseline="0" dirty="0" smtClean="0"/>
              <a:t>Why? </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13</a:t>
            </a:fld>
            <a:endParaRPr lang="en-US"/>
          </a:p>
        </p:txBody>
      </p:sp>
    </p:spTree>
    <p:extLst>
      <p:ext uri="{BB962C8B-B14F-4D97-AF65-F5344CB8AC3E}">
        <p14:creationId xmlns:p14="http://schemas.microsoft.com/office/powerpoint/2010/main" val="128644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Reverse</a:t>
            </a:r>
            <a:r>
              <a:rPr lang="en-US" baseline="0" dirty="0" smtClean="0"/>
              <a:t> order of likelihood! </a:t>
            </a:r>
          </a:p>
          <a:p>
            <a:pPr marL="228600" indent="-228600">
              <a:buAutoNum type="arabicPeriod"/>
            </a:pPr>
            <a:r>
              <a:rPr lang="en-US" baseline="0" dirty="0" smtClean="0"/>
              <a:t>Always have to ask this question in the face of this attendance pattern BUT it is so widespread, even with excellent and experienced teachers that I do not think this can be the reason. Also, even on my worst day, I like to think that I am not bad enough to drive away well over 80% of my students from a language </a:t>
            </a:r>
            <a:r>
              <a:rPr lang="en-US" baseline="0" dirty="0" err="1" smtClean="0"/>
              <a:t>programme</a:t>
            </a:r>
            <a:r>
              <a:rPr lang="en-US" baseline="0" dirty="0" smtClean="0"/>
              <a:t>!</a:t>
            </a:r>
          </a:p>
          <a:p>
            <a:pPr marL="228600" indent="-228600">
              <a:buAutoNum type="arabicPeriod"/>
            </a:pPr>
            <a:r>
              <a:rPr lang="en-US" baseline="0" dirty="0" smtClean="0"/>
              <a:t>Material IS relevant but perhaps the transferability of these language skills is not clear enough to the ss. Or maybe they DO see it as relevant (they all come at the beginning, after all) but not relevant ENOUGH to keep them coming each week.</a:t>
            </a:r>
          </a:p>
          <a:p>
            <a:pPr marL="228600" indent="-228600">
              <a:buAutoNum type="arabicPeriod"/>
            </a:pPr>
            <a:r>
              <a:rPr lang="en-US" baseline="0" dirty="0" smtClean="0"/>
              <a:t>Definitely an issue; difficulty in sustaining motivation in this context – will look at this in greater detail</a:t>
            </a:r>
          </a:p>
          <a:p>
            <a:pPr marL="228600" indent="-228600">
              <a:buAutoNum type="arabicPeriod"/>
            </a:pPr>
            <a:r>
              <a:rPr lang="en-US" baseline="0" dirty="0" smtClean="0"/>
              <a:t>Probably the MOST LIKELY reason based on student feedback and an awareness of the build-up of pressure on </a:t>
            </a:r>
            <a:r>
              <a:rPr lang="en-US" baseline="0" dirty="0" err="1" smtClean="0"/>
              <a:t>ss</a:t>
            </a:r>
            <a:r>
              <a:rPr lang="en-US" baseline="0" dirty="0" smtClean="0"/>
              <a:t> as the semester progresses. Really grateful to the student who took the time to write this email explaining why he stopped coming to this particular workshop. </a:t>
            </a:r>
            <a:r>
              <a:rPr lang="en-US" baseline="0" dirty="0" smtClean="0">
                <a:sym typeface="Wingdings"/>
              </a:rPr>
              <a:t> Clearly timing is really important in the delivery of in-sessional language support.</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14</a:t>
            </a:fld>
            <a:endParaRPr lang="en-US"/>
          </a:p>
        </p:txBody>
      </p:sp>
    </p:spTree>
    <p:extLst>
      <p:ext uri="{BB962C8B-B14F-4D97-AF65-F5344CB8AC3E}">
        <p14:creationId xmlns:p14="http://schemas.microsoft.com/office/powerpoint/2010/main" val="257960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APPARENTLY,</a:t>
            </a:r>
            <a:r>
              <a:rPr lang="en-US" baseline="0" dirty="0" smtClean="0"/>
              <a:t> a very different kind of workshop </a:t>
            </a:r>
            <a:r>
              <a:rPr lang="en-US" baseline="0" dirty="0" err="1" smtClean="0"/>
              <a:t>programme</a:t>
            </a:r>
            <a:r>
              <a:rPr lang="en-US" baseline="0" dirty="0" smtClean="0"/>
              <a:t>.</a:t>
            </a:r>
          </a:p>
          <a:p>
            <a:r>
              <a:rPr lang="en-US" baseline="0" dirty="0" smtClean="0"/>
              <a:t>Background: following a post-entry language test a number of students on the MSc in Economics and Intl Finance were identified as needing additional language support and were invited to attend a series of workshops designed to help them improve their writing with a particular focus on helping them address the first major assignment of the </a:t>
            </a:r>
            <a:r>
              <a:rPr lang="en-US" baseline="0" dirty="0" err="1" smtClean="0"/>
              <a:t>programme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9EA9FD-2BDA-7245-BADB-977EE15C4975}" type="slidenum">
              <a:rPr lang="en-US" smtClean="0"/>
              <a:t>15</a:t>
            </a:fld>
            <a:endParaRPr lang="en-US"/>
          </a:p>
        </p:txBody>
      </p:sp>
    </p:spTree>
    <p:extLst>
      <p:ext uri="{BB962C8B-B14F-4D97-AF65-F5344CB8AC3E}">
        <p14:creationId xmlns:p14="http://schemas.microsoft.com/office/powerpoint/2010/main" val="86690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20BC20-A5D3-46EF-BF2D-0177AF716864}" type="datetimeFigureOut">
              <a:rPr lang="en-GB" smtClean="0"/>
              <a:t>03/03/2016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149769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0BC20-A5D3-46EF-BF2D-0177AF716864}" type="datetimeFigureOut">
              <a:rPr lang="en-GB" smtClean="0"/>
              <a:t>03/03/2016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335766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0BC20-A5D3-46EF-BF2D-0177AF716864}" type="datetimeFigureOut">
              <a:rPr lang="en-GB" smtClean="0"/>
              <a:t>03/03/2016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133117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0BC20-A5D3-46EF-BF2D-0177AF716864}" type="datetimeFigureOut">
              <a:rPr lang="en-GB" smtClean="0"/>
              <a:t>03/03/2016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297593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0BC20-A5D3-46EF-BF2D-0177AF716864}" type="datetimeFigureOut">
              <a:rPr lang="en-GB" smtClean="0"/>
              <a:t>03/03/2016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409864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20BC20-A5D3-46EF-BF2D-0177AF716864}" type="datetimeFigureOut">
              <a:rPr lang="en-GB" smtClean="0"/>
              <a:t>03/03/2016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211756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20BC20-A5D3-46EF-BF2D-0177AF716864}" type="datetimeFigureOut">
              <a:rPr lang="en-GB" smtClean="0"/>
              <a:t>03/03/2016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121171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20BC20-A5D3-46EF-BF2D-0177AF716864}" type="datetimeFigureOut">
              <a:rPr lang="en-GB" smtClean="0"/>
              <a:t>03/03/2016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125026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0BC20-A5D3-46EF-BF2D-0177AF716864}" type="datetimeFigureOut">
              <a:rPr lang="en-GB" smtClean="0"/>
              <a:t>03/03/2016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180038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0BC20-A5D3-46EF-BF2D-0177AF716864}" type="datetimeFigureOut">
              <a:rPr lang="en-GB" smtClean="0"/>
              <a:t>03/03/2016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201933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0BC20-A5D3-46EF-BF2D-0177AF716864}" type="datetimeFigureOut">
              <a:rPr lang="en-GB" smtClean="0"/>
              <a:t>03/03/2016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4342F-D8A6-4A7C-8439-B87D32D8ACB6}" type="slidenum">
              <a:rPr lang="en-GB" smtClean="0"/>
              <a:t>‹#›</a:t>
            </a:fld>
            <a:endParaRPr lang="en-GB"/>
          </a:p>
        </p:txBody>
      </p:sp>
    </p:spTree>
    <p:extLst>
      <p:ext uri="{BB962C8B-B14F-4D97-AF65-F5344CB8AC3E}">
        <p14:creationId xmlns:p14="http://schemas.microsoft.com/office/powerpoint/2010/main" val="246293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BC20-A5D3-46EF-BF2D-0177AF716864}" type="datetimeFigureOut">
              <a:rPr lang="en-GB" smtClean="0"/>
              <a:t>03/03/2016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342F-D8A6-4A7C-8439-B87D32D8ACB6}" type="slidenum">
              <a:rPr lang="en-GB" smtClean="0"/>
              <a:t>‹#›</a:t>
            </a:fld>
            <a:endParaRPr lang="en-GB"/>
          </a:p>
        </p:txBody>
      </p:sp>
    </p:spTree>
    <p:extLst>
      <p:ext uri="{BB962C8B-B14F-4D97-AF65-F5344CB8AC3E}">
        <p14:creationId xmlns:p14="http://schemas.microsoft.com/office/powerpoint/2010/main" val="96800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EAP practitioners: foxes or hedgehogs?</a:t>
            </a:r>
            <a:endParaRPr lang="en-GB" dirty="0"/>
          </a:p>
        </p:txBody>
      </p:sp>
      <p:sp>
        <p:nvSpPr>
          <p:cNvPr id="3" name="Subtitle 2"/>
          <p:cNvSpPr>
            <a:spLocks noGrp="1"/>
          </p:cNvSpPr>
          <p:nvPr>
            <p:ph type="subTitle" idx="1"/>
          </p:nvPr>
        </p:nvSpPr>
        <p:spPr/>
        <p:txBody>
          <a:bodyPr/>
          <a:lstStyle/>
          <a:p>
            <a:r>
              <a:rPr lang="en-GB" dirty="0" smtClean="0"/>
              <a:t>Mary </a:t>
            </a:r>
            <a:r>
              <a:rPr lang="en-GB" dirty="0" err="1" smtClean="0"/>
              <a:t>Carr</a:t>
            </a:r>
            <a:r>
              <a:rPr lang="en-GB" dirty="0" smtClean="0"/>
              <a:t> (mmc9@st-andrews.ac.uk)</a:t>
            </a:r>
            <a:endParaRPr lang="en-GB" dirty="0"/>
          </a:p>
        </p:txBody>
      </p:sp>
    </p:spTree>
    <p:extLst>
      <p:ext uri="{BB962C8B-B14F-4D97-AF65-F5344CB8AC3E}">
        <p14:creationId xmlns:p14="http://schemas.microsoft.com/office/powerpoint/2010/main" val="14532646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3" y="287852"/>
            <a:ext cx="10515600" cy="1325563"/>
          </a:xfrm>
        </p:spPr>
        <p:txBody>
          <a:bodyPr>
            <a:normAutofit/>
          </a:bodyPr>
          <a:lstStyle/>
          <a:p>
            <a:r>
              <a:rPr lang="en-GB" dirty="0" smtClean="0"/>
              <a:t>Strong focus on the transferability of language skills from one context to another</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6535" y="2010757"/>
            <a:ext cx="5795493" cy="431764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26705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Essentially, an EGAP approach.</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02359" y="1893194"/>
            <a:ext cx="4446936" cy="45656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310624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055491"/>
              </p:ext>
            </p:extLst>
          </p:nvPr>
        </p:nvGraphicFramePr>
        <p:xfrm>
          <a:off x="838200" y="167423"/>
          <a:ext cx="9606565" cy="6503329"/>
        </p:xfrm>
        <a:graphic>
          <a:graphicData uri="http://schemas.openxmlformats.org/drawingml/2006/table">
            <a:tbl>
              <a:tblPr firstRow="1" firstCol="1" bandRow="1">
                <a:tableStyleId>{5C22544A-7EE6-4342-B048-85BDC9FD1C3A}</a:tableStyleId>
              </a:tblPr>
              <a:tblGrid>
                <a:gridCol w="951963"/>
                <a:gridCol w="1390919"/>
                <a:gridCol w="7263683"/>
              </a:tblGrid>
              <a:tr h="1000513">
                <a:tc>
                  <a:txBody>
                    <a:bodyPr/>
                    <a:lstStyle/>
                    <a:p>
                      <a:pPr>
                        <a:spcAft>
                          <a:spcPts val="0"/>
                        </a:spcAft>
                      </a:pPr>
                      <a:r>
                        <a:rPr lang="en-GB" sz="1200" dirty="0">
                          <a:effectLst/>
                        </a:rPr>
                        <a:t>University</a:t>
                      </a:r>
                    </a:p>
                    <a:p>
                      <a:pPr>
                        <a:spcAft>
                          <a:spcPts val="0"/>
                        </a:spcAft>
                      </a:pPr>
                      <a:r>
                        <a:rPr lang="en-GB" sz="1200" dirty="0">
                          <a:effectLst/>
                        </a:rPr>
                        <a:t>Week</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smtClean="0">
                          <a:effectLst/>
                        </a:rPr>
                        <a:t>Date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smtClean="0">
                          <a:effectLst/>
                        </a:rPr>
                        <a:t>Focus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rPr>
                        <a:t>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rPr>
                        <a:t>16 Sept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rPr>
                        <a:t>General Introduction to Critical Thinking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rPr>
                        <a:t>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rPr>
                        <a:t>23 Sept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effectLst/>
                        </a:rPr>
                        <a:t>Critical Thinking in Reading &amp; Writing</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dirty="0">
                          <a:effectLst/>
                          <a:latin typeface="Calibri" panose="020F0502020204030204" pitchFamily="34" charset="0"/>
                          <a:ea typeface="MS Mincho" panose="02020609040205080304" pitchFamily="49" charset="-128"/>
                          <a:cs typeface="Times New Roman" panose="02020603050405020304" pitchFamily="18" charset="0"/>
                        </a:rPr>
                        <a:t>3</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30 Sept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Paraphrasing</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07 Oct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Quoting</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14 Oct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Summarising</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21 Oct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effectLst/>
                          <a:latin typeface="Calibri" panose="020F0502020204030204" pitchFamily="34" charset="0"/>
                          <a:ea typeface="MS Mincho" panose="02020609040205080304" pitchFamily="49" charset="-128"/>
                          <a:cs typeface="Times New Roman" panose="02020603050405020304" pitchFamily="18" charset="0"/>
                        </a:rPr>
                        <a:t>Your Voice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dirty="0">
                          <a:effectLst/>
                          <a:latin typeface="Calibri" panose="020F0502020204030204" pitchFamily="34" charset="0"/>
                          <a:ea typeface="MS Mincho" panose="02020609040205080304" pitchFamily="49" charset="-128"/>
                          <a:cs typeface="Times New Roman" panose="02020603050405020304" pitchFamily="18" charset="0"/>
                        </a:rPr>
                        <a:t>7</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28 Oct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Exemplification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04 Nov</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Classification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9</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11 Nov</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Comparing &amp; contrasting</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10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18 Nov</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Describing cause &amp; effect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256">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11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latin typeface="Calibri" panose="020F0502020204030204" pitchFamily="34" charset="0"/>
                          <a:ea typeface="MS Mincho" panose="02020609040205080304" pitchFamily="49" charset="-128"/>
                          <a:cs typeface="Times New Roman" panose="02020603050405020304" pitchFamily="18" charset="0"/>
                        </a:rPr>
                        <a:t>25 Nov</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effectLst/>
                          <a:latin typeface="Calibri" panose="020F0502020204030204" pitchFamily="34" charset="0"/>
                          <a:ea typeface="MS Mincho" panose="02020609040205080304" pitchFamily="49" charset="-128"/>
                          <a:cs typeface="Times New Roman" panose="02020603050405020304" pitchFamily="18" charset="0"/>
                        </a:rPr>
                        <a:t>Problem, solution &amp; evaluation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860413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60839"/>
            <a:ext cx="10515600" cy="1325563"/>
          </a:xfrm>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2532214"/>
              </p:ext>
            </p:extLst>
          </p:nvPr>
        </p:nvGraphicFramePr>
        <p:xfrm>
          <a:off x="838200" y="811369"/>
          <a:ext cx="10515600" cy="5365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4049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reasons for decline in numbers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Poor teaching</a:t>
            </a:r>
          </a:p>
          <a:p>
            <a:pPr marL="514350" indent="-514350">
              <a:buFont typeface="+mj-lt"/>
              <a:buAutoNum type="arabicPeriod"/>
            </a:pPr>
            <a:r>
              <a:rPr lang="en-GB" dirty="0"/>
              <a:t>Material not of perceived relevance</a:t>
            </a:r>
          </a:p>
          <a:p>
            <a:pPr marL="514350" indent="-514350">
              <a:buFont typeface="+mj-lt"/>
              <a:buAutoNum type="arabicPeriod"/>
            </a:pPr>
            <a:r>
              <a:rPr lang="en-GB" dirty="0"/>
              <a:t>Lack of </a:t>
            </a:r>
            <a:r>
              <a:rPr lang="en-GB" dirty="0" smtClean="0"/>
              <a:t>motivation</a:t>
            </a:r>
            <a:endParaRPr lang="en-GB" dirty="0"/>
          </a:p>
          <a:p>
            <a:pPr marL="514350" indent="-514350">
              <a:buFont typeface="+mj-lt"/>
              <a:buAutoNum type="arabicPeriod"/>
            </a:pPr>
            <a:r>
              <a:rPr lang="en-GB" dirty="0" smtClean="0"/>
              <a:t>Competing </a:t>
            </a:r>
            <a:r>
              <a:rPr lang="en-GB" dirty="0"/>
              <a:t>time </a:t>
            </a:r>
            <a:r>
              <a:rPr lang="en-GB" dirty="0" smtClean="0"/>
              <a:t>pressures</a:t>
            </a:r>
          </a:p>
          <a:p>
            <a:pPr marL="0" indent="0">
              <a:buNone/>
            </a:pPr>
            <a:r>
              <a:rPr lang="en-GB" dirty="0"/>
              <a:t>	</a:t>
            </a:r>
            <a:r>
              <a:rPr lang="en-US" b="1" dirty="0"/>
              <a:t>The classes are really useful! </a:t>
            </a:r>
            <a:r>
              <a:rPr lang="en-US" sz="1900" dirty="0"/>
              <a:t>However, the last few weeks the attendance of students is limited. I really appreciate </a:t>
            </a:r>
            <a:r>
              <a:rPr lang="en-US" sz="1900" dirty="0" err="1"/>
              <a:t>Mrs</a:t>
            </a:r>
            <a:r>
              <a:rPr lang="en-US" sz="1900" dirty="0"/>
              <a:t> Mary </a:t>
            </a:r>
            <a:r>
              <a:rPr lang="en-US" sz="1900" dirty="0" err="1"/>
              <a:t>Kar</a:t>
            </a:r>
            <a:r>
              <a:rPr lang="en-US" sz="1900" dirty="0"/>
              <a:t> and her </a:t>
            </a:r>
            <a:r>
              <a:rPr lang="en-US" sz="2000" dirty="0"/>
              <a:t>fantastic way of teaching, </a:t>
            </a:r>
            <a:r>
              <a:rPr lang="en-US" sz="1900" dirty="0"/>
              <a:t> so I would like to inform you that it is very difficult especially for the postgraduate students to follow all the classes as </a:t>
            </a:r>
            <a:r>
              <a:rPr lang="en-US" b="1" dirty="0"/>
              <a:t>we don’t have free time at </a:t>
            </a:r>
            <a:r>
              <a:rPr lang="en-US" b="1" dirty="0" smtClean="0"/>
              <a:t>all!</a:t>
            </a:r>
            <a:r>
              <a:rPr lang="en-US" sz="1900" dirty="0" smtClean="0"/>
              <a:t> </a:t>
            </a:r>
            <a:r>
              <a:rPr lang="en-US" sz="1900" dirty="0"/>
              <a:t>In other words, it is </a:t>
            </a:r>
            <a:r>
              <a:rPr lang="en-US" b="1" dirty="0"/>
              <a:t>the fear of the deadlines </a:t>
            </a:r>
            <a:r>
              <a:rPr lang="en-US" sz="1900" dirty="0"/>
              <a:t>and </a:t>
            </a:r>
            <a:r>
              <a:rPr lang="en-US" b="1" dirty="0"/>
              <a:t>not the quality of teaching</a:t>
            </a:r>
            <a:r>
              <a:rPr lang="en-US" sz="1900" dirty="0"/>
              <a:t> the reason of low attendance!</a:t>
            </a:r>
            <a:endParaRPr lang="en-GB" sz="1900" dirty="0" smtClean="0"/>
          </a:p>
        </p:txBody>
      </p:sp>
    </p:spTree>
    <p:extLst>
      <p:ext uri="{BB962C8B-B14F-4D97-AF65-F5344CB8AC3E}">
        <p14:creationId xmlns:p14="http://schemas.microsoft.com/office/powerpoint/2010/main" val="168850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55074"/>
          </a:xfrm>
        </p:spPr>
        <p:txBody>
          <a:bodyPr/>
          <a:lstStyle/>
          <a:p>
            <a:pPr algn="ctr"/>
            <a:r>
              <a:rPr lang="en-GB" dirty="0"/>
              <a:t>EC5901 International </a:t>
            </a:r>
            <a:r>
              <a:rPr lang="en-GB" dirty="0" smtClean="0"/>
              <a:t>Finance </a:t>
            </a:r>
            <a:br>
              <a:rPr lang="en-GB" dirty="0" smtClean="0"/>
            </a:br>
            <a:r>
              <a:rPr lang="en-GB" dirty="0" smtClean="0"/>
              <a:t>Writing workshop 1</a:t>
            </a:r>
            <a:endParaRPr lang="en-US" dirty="0"/>
          </a:p>
        </p:txBody>
      </p:sp>
      <p:sp>
        <p:nvSpPr>
          <p:cNvPr id="3" name="Content Placeholder 2"/>
          <p:cNvSpPr>
            <a:spLocks noGrp="1"/>
          </p:cNvSpPr>
          <p:nvPr>
            <p:ph idx="1"/>
          </p:nvPr>
        </p:nvSpPr>
        <p:spPr>
          <a:xfrm>
            <a:off x="918289" y="3381726"/>
            <a:ext cx="10515600" cy="4351338"/>
          </a:xfrm>
        </p:spPr>
        <p:txBody>
          <a:bodyPr/>
          <a:lstStyle/>
          <a:p>
            <a:pPr marL="0" indent="0" algn="ctr">
              <a:buNone/>
            </a:pPr>
            <a:r>
              <a:rPr lang="en-GB" dirty="0"/>
              <a:t>Tutor: Mary Carr (</a:t>
            </a:r>
            <a:r>
              <a:rPr lang="en-GB" dirty="0" err="1"/>
              <a:t>iels@st</a:t>
            </a:r>
            <a:r>
              <a:rPr lang="en-GB" dirty="0" err="1" smtClean="0"/>
              <a:t>-andrews.ac.uk</a:t>
            </a:r>
            <a:r>
              <a:rPr lang="en-GB" dirty="0"/>
              <a:t>)</a:t>
            </a:r>
          </a:p>
          <a:p>
            <a:endParaRPr lang="en-US" dirty="0"/>
          </a:p>
        </p:txBody>
      </p:sp>
    </p:spTree>
    <p:extLst>
      <p:ext uri="{BB962C8B-B14F-4D97-AF65-F5344CB8AC3E}">
        <p14:creationId xmlns:p14="http://schemas.microsoft.com/office/powerpoint/2010/main" val="9137133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pPr marL="0" indent="0">
              <a:buNone/>
            </a:pPr>
            <a:r>
              <a:rPr lang="en-GB" dirty="0"/>
              <a:t>Prepare a briefing for the ECB President addressing the following questions: </a:t>
            </a:r>
          </a:p>
          <a:p>
            <a:pPr marL="514350" indent="-514350">
              <a:buAutoNum type="arabicPeriod"/>
            </a:pPr>
            <a:r>
              <a:rPr lang="en-GB" dirty="0"/>
              <a:t>Critically assess the prospects for introduction of a common currency in the GCC Member States. </a:t>
            </a:r>
          </a:p>
          <a:p>
            <a:pPr marL="514350" indent="-514350">
              <a:buAutoNum type="arabicPeriod"/>
            </a:pPr>
            <a:r>
              <a:rPr lang="en-GB" dirty="0"/>
              <a:t>Discuss the feasibility and potential benefits of this currency union. </a:t>
            </a:r>
          </a:p>
          <a:p>
            <a:pPr marL="514350" indent="-514350">
              <a:buAutoNum type="arabicPeriod"/>
            </a:pPr>
            <a:r>
              <a:rPr lang="en-GB" dirty="0"/>
              <a:t>Will this be an optimal currency area? </a:t>
            </a:r>
          </a:p>
          <a:p>
            <a:pPr marL="514350" indent="-514350">
              <a:buAutoNum type="arabicPeriod"/>
            </a:pPr>
            <a:r>
              <a:rPr lang="en-GB" dirty="0"/>
              <a:t>What lessons can the GCC Member States learn from the European experience? </a:t>
            </a:r>
          </a:p>
          <a:p>
            <a:pPr marL="0" indent="0">
              <a:buNone/>
            </a:pPr>
            <a:endParaRPr lang="en-GB" dirty="0"/>
          </a:p>
        </p:txBody>
      </p:sp>
    </p:spTree>
    <p:extLst>
      <p:ext uri="{BB962C8B-B14F-4D97-AF65-F5344CB8AC3E}">
        <p14:creationId xmlns:p14="http://schemas.microsoft.com/office/powerpoint/2010/main" val="12111126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EC5901 International </a:t>
            </a:r>
            <a:r>
              <a:rPr lang="en-GB" dirty="0" smtClean="0"/>
              <a:t>Finance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515893"/>
              </p:ext>
            </p:extLst>
          </p:nvPr>
        </p:nvGraphicFramePr>
        <p:xfrm>
          <a:off x="1581877" y="2437127"/>
          <a:ext cx="7834210" cy="3931919"/>
        </p:xfrm>
        <a:graphic>
          <a:graphicData uri="http://schemas.openxmlformats.org/drawingml/2006/table">
            <a:tbl>
              <a:tblPr bandRow="1">
                <a:tableStyleId>{5C22544A-7EE6-4342-B048-85BDC9FD1C3A}</a:tableStyleId>
              </a:tblPr>
              <a:tblGrid>
                <a:gridCol w="2367377"/>
                <a:gridCol w="5466833"/>
              </a:tblGrid>
              <a:tr h="365009">
                <a:tc>
                  <a:txBody>
                    <a:bodyPr/>
                    <a:lstStyle/>
                    <a:p>
                      <a:r>
                        <a:rPr lang="en-US" dirty="0" smtClean="0"/>
                        <a:t>Week 1</a:t>
                      </a:r>
                      <a:endParaRPr lang="en-US" dirty="0"/>
                    </a:p>
                  </a:txBody>
                  <a:tcPr/>
                </a:tc>
                <a:tc>
                  <a:txBody>
                    <a:bodyPr/>
                    <a:lstStyle/>
                    <a:p>
                      <a:r>
                        <a:rPr lang="en-US" dirty="0" smtClean="0"/>
                        <a:t>Understanding the task: definition,</a:t>
                      </a:r>
                      <a:r>
                        <a:rPr lang="en-US" baseline="0" dirty="0" smtClean="0"/>
                        <a:t> analysis, argument</a:t>
                      </a:r>
                    </a:p>
                    <a:p>
                      <a:r>
                        <a:rPr lang="en-US" baseline="0" dirty="0" smtClean="0"/>
                        <a:t>Identifying key features of IMF briefing document</a:t>
                      </a:r>
                    </a:p>
                    <a:p>
                      <a:r>
                        <a:rPr lang="en-US" baseline="0" dirty="0" smtClean="0"/>
                        <a:t>Research skills</a:t>
                      </a:r>
                      <a:endParaRPr lang="en-US" dirty="0"/>
                    </a:p>
                  </a:txBody>
                  <a:tcPr/>
                </a:tc>
              </a:tr>
              <a:tr h="365009">
                <a:tc>
                  <a:txBody>
                    <a:bodyPr/>
                    <a:lstStyle/>
                    <a:p>
                      <a:r>
                        <a:rPr lang="en-US" dirty="0" smtClean="0"/>
                        <a:t>Week 2</a:t>
                      </a:r>
                      <a:endParaRPr lang="en-US" dirty="0"/>
                    </a:p>
                  </a:txBody>
                  <a:tcPr/>
                </a:tc>
                <a:tc>
                  <a:txBody>
                    <a:bodyPr/>
                    <a:lstStyle/>
                    <a:p>
                      <a:r>
                        <a:rPr lang="en-US" dirty="0" smtClean="0"/>
                        <a:t>Writing definitions</a:t>
                      </a:r>
                      <a:r>
                        <a:rPr lang="en-US" baseline="0" dirty="0" smtClean="0"/>
                        <a:t> (short, sentence-length, and extended)</a:t>
                      </a:r>
                    </a:p>
                    <a:p>
                      <a:r>
                        <a:rPr lang="en-US" baseline="0" dirty="0" smtClean="0"/>
                        <a:t>Use of articles in definitions</a:t>
                      </a:r>
                    </a:p>
                    <a:p>
                      <a:r>
                        <a:rPr lang="en-US" dirty="0" smtClean="0"/>
                        <a:t>Relative</a:t>
                      </a:r>
                      <a:r>
                        <a:rPr lang="en-US" baseline="0" dirty="0" smtClean="0"/>
                        <a:t> clauses in definitions (focus on reduced relatives)</a:t>
                      </a:r>
                      <a:endParaRPr lang="en-US" dirty="0"/>
                    </a:p>
                  </a:txBody>
                  <a:tcPr/>
                </a:tc>
              </a:tr>
              <a:tr h="365009">
                <a:tc>
                  <a:txBody>
                    <a:bodyPr/>
                    <a:lstStyle/>
                    <a:p>
                      <a:r>
                        <a:rPr lang="en-US" dirty="0" smtClean="0"/>
                        <a:t>Week 3</a:t>
                      </a:r>
                      <a:endParaRPr lang="en-US" dirty="0"/>
                    </a:p>
                  </a:txBody>
                  <a:tcPr/>
                </a:tc>
                <a:tc>
                  <a:txBody>
                    <a:bodyPr/>
                    <a:lstStyle/>
                    <a:p>
                      <a:r>
                        <a:rPr lang="en-US" dirty="0" smtClean="0"/>
                        <a:t>Using questions to develop criticality</a:t>
                      </a:r>
                    </a:p>
                    <a:p>
                      <a:r>
                        <a:rPr lang="en-US" dirty="0" smtClean="0"/>
                        <a:t>Evaluative</a:t>
                      </a:r>
                      <a:r>
                        <a:rPr lang="en-US" baseline="0" dirty="0" smtClean="0"/>
                        <a:t> language; use of sources</a:t>
                      </a:r>
                    </a:p>
                    <a:p>
                      <a:r>
                        <a:rPr lang="en-US" baseline="0" dirty="0" err="1" smtClean="0"/>
                        <a:t>Nominalisation</a:t>
                      </a:r>
                      <a:endParaRPr lang="en-US" baseline="0" dirty="0" smtClean="0"/>
                    </a:p>
                    <a:p>
                      <a:r>
                        <a:rPr lang="en-US" baseline="0" dirty="0" smtClean="0"/>
                        <a:t>Hedging language</a:t>
                      </a:r>
                      <a:endParaRPr lang="en-US" dirty="0" smtClean="0"/>
                    </a:p>
                  </a:txBody>
                  <a:tcPr/>
                </a:tc>
              </a:tr>
              <a:tr h="365009">
                <a:tc>
                  <a:txBody>
                    <a:bodyPr/>
                    <a:lstStyle/>
                    <a:p>
                      <a:r>
                        <a:rPr lang="en-US" dirty="0" smtClean="0"/>
                        <a:t>Week 4</a:t>
                      </a:r>
                      <a:endParaRPr lang="en-US" dirty="0"/>
                    </a:p>
                  </a:txBody>
                  <a:tcPr/>
                </a:tc>
                <a:tc>
                  <a:txBody>
                    <a:bodyPr/>
                    <a:lstStyle/>
                    <a:p>
                      <a:r>
                        <a:rPr lang="en-US" dirty="0" smtClean="0"/>
                        <a:t>Tutorials</a:t>
                      </a:r>
                      <a:endParaRPr lang="en-US" dirty="0"/>
                    </a:p>
                  </a:txBody>
                  <a:tcPr/>
                </a:tc>
              </a:tr>
            </a:tbl>
          </a:graphicData>
        </a:graphic>
      </p:graphicFrame>
    </p:spTree>
    <p:extLst>
      <p:ext uri="{BB962C8B-B14F-4D97-AF65-F5344CB8AC3E}">
        <p14:creationId xmlns:p14="http://schemas.microsoft.com/office/powerpoint/2010/main" val="1097905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SD5001 Extended Essay</a:t>
            </a:r>
            <a:endParaRPr lang="en-GB" dirty="0"/>
          </a:p>
        </p:txBody>
      </p:sp>
      <p:sp>
        <p:nvSpPr>
          <p:cNvPr id="3" name="Subtitle 2"/>
          <p:cNvSpPr>
            <a:spLocks noGrp="1"/>
          </p:cNvSpPr>
          <p:nvPr>
            <p:ph type="subTitle" idx="1"/>
          </p:nvPr>
        </p:nvSpPr>
        <p:spPr/>
        <p:txBody>
          <a:bodyPr/>
          <a:lstStyle/>
          <a:p>
            <a:r>
              <a:rPr lang="en-GB" dirty="0" smtClean="0"/>
              <a:t>Tutor: Mary Carr (iels@st-andrews.ac.uk)</a:t>
            </a:r>
            <a:endParaRPr lang="en-GB" dirty="0"/>
          </a:p>
        </p:txBody>
      </p:sp>
    </p:spTree>
    <p:extLst>
      <p:ext uri="{BB962C8B-B14F-4D97-AF65-F5344CB8AC3E}">
        <p14:creationId xmlns:p14="http://schemas.microsoft.com/office/powerpoint/2010/main" val="2619853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Critically </a:t>
            </a:r>
            <a:r>
              <a:rPr lang="en-GB" dirty="0"/>
              <a:t>evaluate the viability of any given infrastructural project from an environmental, social, and economic standpoint.</a:t>
            </a:r>
          </a:p>
          <a:p>
            <a:pPr marL="0" indent="0">
              <a:buNone/>
            </a:pPr>
            <a:endParaRPr lang="en-GB" dirty="0"/>
          </a:p>
        </p:txBody>
      </p:sp>
    </p:spTree>
    <p:extLst>
      <p:ext uri="{BB962C8B-B14F-4D97-AF65-F5344CB8AC3E}">
        <p14:creationId xmlns:p14="http://schemas.microsoft.com/office/powerpoint/2010/main" val="41023399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role of the EAP practitioner: are we foxes or are we hedgehogs?</a:t>
            </a:r>
          </a:p>
          <a:p>
            <a:endParaRPr lang="en-US" dirty="0"/>
          </a:p>
          <a:p>
            <a:r>
              <a:rPr lang="en-US" dirty="0" smtClean="0"/>
              <a:t>How do these roles inform two apparently quite different approaches to in-sessional academic writing workshops?</a:t>
            </a:r>
          </a:p>
          <a:p>
            <a:endParaRPr lang="en-US" dirty="0"/>
          </a:p>
          <a:p>
            <a:r>
              <a:rPr lang="en-US" dirty="0" smtClean="0"/>
              <a:t>How do these different approaches interact with learner motivation?</a:t>
            </a:r>
            <a:endParaRPr lang="en-US" dirty="0"/>
          </a:p>
        </p:txBody>
      </p:sp>
    </p:spTree>
    <p:extLst>
      <p:ext uri="{BB962C8B-B14F-4D97-AF65-F5344CB8AC3E}">
        <p14:creationId xmlns:p14="http://schemas.microsoft.com/office/powerpoint/2010/main" val="39503622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SD5001 Extended Essay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37154977"/>
              </p:ext>
            </p:extLst>
          </p:nvPr>
        </p:nvGraphicFramePr>
        <p:xfrm>
          <a:off x="838199" y="1825625"/>
          <a:ext cx="5580299" cy="1854200"/>
        </p:xfrm>
        <a:graphic>
          <a:graphicData uri="http://schemas.openxmlformats.org/drawingml/2006/table">
            <a:tbl>
              <a:tblPr bandRow="1">
                <a:tableStyleId>{5C22544A-7EE6-4342-B048-85BDC9FD1C3A}</a:tableStyleId>
              </a:tblPr>
              <a:tblGrid>
                <a:gridCol w="5580299"/>
              </a:tblGrid>
              <a:tr h="370840">
                <a:tc>
                  <a:txBody>
                    <a:bodyPr/>
                    <a:lstStyle/>
                    <a:p>
                      <a:r>
                        <a:rPr lang="en-US" dirty="0" smtClean="0"/>
                        <a:t>Title analysis;</a:t>
                      </a:r>
                      <a:r>
                        <a:rPr lang="en-US" baseline="0" dirty="0" smtClean="0"/>
                        <a:t> identification of task elements</a:t>
                      </a:r>
                      <a:endParaRPr lang="en-US" dirty="0"/>
                    </a:p>
                  </a:txBody>
                  <a:tcPr/>
                </a:tc>
              </a:tr>
              <a:tr h="370840">
                <a:tc>
                  <a:txBody>
                    <a:bodyPr/>
                    <a:lstStyle/>
                    <a:p>
                      <a:r>
                        <a:rPr lang="en-US" dirty="0" smtClean="0"/>
                        <a:t>Use</a:t>
                      </a:r>
                      <a:r>
                        <a:rPr lang="en-US" baseline="0" dirty="0" smtClean="0"/>
                        <a:t> of questions to develop criticality</a:t>
                      </a:r>
                      <a:endParaRPr lang="en-US" dirty="0"/>
                    </a:p>
                  </a:txBody>
                  <a:tcPr/>
                </a:tc>
              </a:tr>
              <a:tr h="370840">
                <a:tc>
                  <a:txBody>
                    <a:bodyPr/>
                    <a:lstStyle/>
                    <a:p>
                      <a:r>
                        <a:rPr lang="en-US" dirty="0" smtClean="0"/>
                        <a:t>Use</a:t>
                      </a:r>
                      <a:r>
                        <a:rPr lang="en-US" baseline="0" dirty="0" smtClean="0"/>
                        <a:t> of sources</a:t>
                      </a:r>
                    </a:p>
                  </a:txBody>
                  <a:tcPr/>
                </a:tc>
              </a:tr>
              <a:tr h="370840">
                <a:tc>
                  <a:txBody>
                    <a:bodyPr/>
                    <a:lstStyle/>
                    <a:p>
                      <a:r>
                        <a:rPr lang="en-US" dirty="0" smtClean="0"/>
                        <a:t>Definition</a:t>
                      </a:r>
                      <a:r>
                        <a:rPr lang="en-US" baseline="0" dirty="0" smtClean="0"/>
                        <a:t> of key terms</a:t>
                      </a:r>
                      <a:endParaRPr lang="en-US" dirty="0"/>
                    </a:p>
                  </a:txBody>
                  <a:tcPr/>
                </a:tc>
              </a:tr>
              <a:tr h="370840">
                <a:tc>
                  <a:txBody>
                    <a:bodyPr/>
                    <a:lstStyle/>
                    <a:p>
                      <a:r>
                        <a:rPr lang="en-US" dirty="0" smtClean="0"/>
                        <a:t>Overall</a:t>
                      </a:r>
                      <a:r>
                        <a:rPr lang="en-US" baseline="0" dirty="0" smtClean="0"/>
                        <a:t> structure of extended essay</a:t>
                      </a:r>
                      <a:endParaRPr lang="en-US" dirty="0"/>
                    </a:p>
                  </a:txBody>
                  <a:tcPr/>
                </a:tc>
              </a:tr>
            </a:tbl>
          </a:graphicData>
        </a:graphic>
      </p:graphicFrame>
    </p:spTree>
    <p:extLst>
      <p:ext uri="{BB962C8B-B14F-4D97-AF65-F5344CB8AC3E}">
        <p14:creationId xmlns:p14="http://schemas.microsoft.com/office/powerpoint/2010/main" val="12235284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engaged participation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4459" y="2034862"/>
            <a:ext cx="7900155" cy="4266084"/>
          </a:xfrm>
        </p:spPr>
      </p:pic>
    </p:spTree>
    <p:extLst>
      <p:ext uri="{BB962C8B-B14F-4D97-AF65-F5344CB8AC3E}">
        <p14:creationId xmlns:p14="http://schemas.microsoft.com/office/powerpoint/2010/main" val="29672746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Dörnyei</a:t>
            </a:r>
            <a:r>
              <a:rPr lang="en-GB" dirty="0"/>
              <a:t> </a:t>
            </a:r>
            <a:r>
              <a:rPr lang="en-GB" dirty="0" smtClean="0"/>
              <a:t>: Directed Motivational Currents (DMCs)</a:t>
            </a:r>
            <a:endParaRPr lang="en-GB" dirty="0"/>
          </a:p>
        </p:txBody>
      </p:sp>
      <p:sp>
        <p:nvSpPr>
          <p:cNvPr id="3" name="Content Placeholder 2"/>
          <p:cNvSpPr>
            <a:spLocks noGrp="1"/>
          </p:cNvSpPr>
          <p:nvPr>
            <p:ph idx="1"/>
          </p:nvPr>
        </p:nvSpPr>
        <p:spPr/>
        <p:txBody>
          <a:bodyPr>
            <a:normAutofit lnSpcReduction="10000"/>
          </a:bodyPr>
          <a:lstStyle/>
          <a:p>
            <a:r>
              <a:rPr lang="en-GB" dirty="0" smtClean="0"/>
              <a:t>“There are specific periods when we seem to find ourselves in a particularly </a:t>
            </a:r>
            <a:r>
              <a:rPr lang="en-GB" b="1" dirty="0" smtClean="0"/>
              <a:t>intensive state of focused productivity </a:t>
            </a:r>
            <a:r>
              <a:rPr lang="en-GB" dirty="0" smtClean="0"/>
              <a:t>which allows us to </a:t>
            </a:r>
            <a:r>
              <a:rPr lang="en-GB" b="1" dirty="0" smtClean="0"/>
              <a:t>achieve a great deal</a:t>
            </a:r>
            <a:r>
              <a:rPr lang="en-GB" dirty="0" smtClean="0"/>
              <a:t>, often much more than we would have believed possible at the outset.”</a:t>
            </a:r>
          </a:p>
          <a:p>
            <a:endParaRPr lang="en-GB" dirty="0" smtClean="0"/>
          </a:p>
          <a:p>
            <a:r>
              <a:rPr lang="en-GB" dirty="0" smtClean="0"/>
              <a:t>“A DMC is an intense motivational pathway which occurs when a variety of </a:t>
            </a:r>
            <a:r>
              <a:rPr lang="en-GB" b="1" dirty="0" smtClean="0"/>
              <a:t>time- and context-related factors </a:t>
            </a:r>
            <a:r>
              <a:rPr lang="en-GB" dirty="0" smtClean="0"/>
              <a:t>come together in an individual to prompt a </a:t>
            </a:r>
            <a:r>
              <a:rPr lang="en-GB" b="1" dirty="0" smtClean="0"/>
              <a:t>firm decision to pursue a goal/vision </a:t>
            </a:r>
            <a:r>
              <a:rPr lang="en-GB" dirty="0" smtClean="0"/>
              <a:t>which is considered </a:t>
            </a:r>
            <a:r>
              <a:rPr lang="en-GB" b="1" dirty="0" smtClean="0"/>
              <a:t>personally significant</a:t>
            </a:r>
            <a:r>
              <a:rPr lang="en-GB" dirty="0" smtClean="0"/>
              <a:t>, </a:t>
            </a:r>
            <a:r>
              <a:rPr lang="en-GB" b="1" dirty="0" smtClean="0"/>
              <a:t>highly relevant to one’s desired identity</a:t>
            </a:r>
            <a:r>
              <a:rPr lang="en-GB" dirty="0" smtClean="0"/>
              <a:t> and </a:t>
            </a:r>
            <a:r>
              <a:rPr lang="en-GB" b="1" dirty="0" smtClean="0"/>
              <a:t>emotionally satisfying</a:t>
            </a:r>
            <a:r>
              <a:rPr lang="en-GB" dirty="0" smtClean="0"/>
              <a:t>.”</a:t>
            </a:r>
          </a:p>
          <a:p>
            <a:pPr marL="0" indent="0">
              <a:buNone/>
            </a:pPr>
            <a:r>
              <a:rPr lang="en-GB" sz="1800" dirty="0" smtClean="0"/>
              <a:t>								</a:t>
            </a:r>
            <a:r>
              <a:rPr lang="en-GB" sz="2400" dirty="0" smtClean="0"/>
              <a:t>(</a:t>
            </a:r>
            <a:r>
              <a:rPr lang="en-GB" sz="2400" dirty="0" err="1" smtClean="0"/>
              <a:t>Dörnyei</a:t>
            </a:r>
            <a:r>
              <a:rPr lang="en-GB" sz="2400" dirty="0" smtClean="0"/>
              <a:t>, 2015)</a:t>
            </a:r>
            <a:endParaRPr lang="en-GB" sz="2400" dirty="0"/>
          </a:p>
          <a:p>
            <a:endParaRPr lang="en-GB" dirty="0"/>
          </a:p>
        </p:txBody>
      </p:sp>
    </p:spTree>
    <p:extLst>
      <p:ext uri="{BB962C8B-B14F-4D97-AF65-F5344CB8AC3E}">
        <p14:creationId xmlns:p14="http://schemas.microsoft.com/office/powerpoint/2010/main" val="4164039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key dimensions to </a:t>
            </a:r>
            <a:r>
              <a:rPr lang="en-GB" dirty="0"/>
              <a:t>DMCs (</a:t>
            </a:r>
            <a:r>
              <a:rPr lang="en-GB" dirty="0" err="1"/>
              <a:t>Dörnyei</a:t>
            </a:r>
            <a:r>
              <a:rPr lang="en-GB" dirty="0"/>
              <a:t>, 2015)</a:t>
            </a:r>
          </a:p>
        </p:txBody>
      </p:sp>
      <p:sp>
        <p:nvSpPr>
          <p:cNvPr id="3" name="Content Placeholder 2"/>
          <p:cNvSpPr>
            <a:spLocks noGrp="1"/>
          </p:cNvSpPr>
          <p:nvPr>
            <p:ph idx="1"/>
          </p:nvPr>
        </p:nvSpPr>
        <p:spPr/>
        <p:txBody>
          <a:bodyPr/>
          <a:lstStyle/>
          <a:p>
            <a:pPr marL="514350" indent="-514350">
              <a:buAutoNum type="arabicPeriod"/>
            </a:pPr>
            <a:r>
              <a:rPr lang="en-GB" dirty="0" smtClean="0"/>
              <a:t>Goal/vision-</a:t>
            </a:r>
            <a:r>
              <a:rPr lang="en-GB" dirty="0" err="1" smtClean="0"/>
              <a:t>orientedness</a:t>
            </a:r>
            <a:endParaRPr lang="en-GB" dirty="0" smtClean="0"/>
          </a:p>
          <a:p>
            <a:pPr marL="514350" indent="-514350">
              <a:buAutoNum type="arabicPeriod"/>
            </a:pPr>
            <a:endParaRPr lang="en-GB" dirty="0"/>
          </a:p>
          <a:p>
            <a:pPr marL="514350" indent="-514350">
              <a:buAutoNum type="arabicPeriod"/>
            </a:pPr>
            <a:r>
              <a:rPr lang="en-GB" dirty="0" smtClean="0"/>
              <a:t>Triggering factor and launch</a:t>
            </a:r>
          </a:p>
          <a:p>
            <a:pPr marL="514350" indent="-514350">
              <a:buAutoNum type="arabicPeriod"/>
            </a:pPr>
            <a:endParaRPr lang="en-GB" dirty="0"/>
          </a:p>
          <a:p>
            <a:pPr marL="514350" indent="-514350">
              <a:buAutoNum type="arabicPeriod"/>
            </a:pPr>
            <a:r>
              <a:rPr lang="en-GB" dirty="0" smtClean="0"/>
              <a:t>A facilitative structure</a:t>
            </a:r>
          </a:p>
          <a:p>
            <a:pPr marL="514350" indent="-514350">
              <a:buAutoNum type="arabicPeriod"/>
            </a:pPr>
            <a:endParaRPr lang="en-GB" dirty="0"/>
          </a:p>
          <a:p>
            <a:pPr marL="514350" indent="-514350">
              <a:buAutoNum type="arabicPeriod"/>
            </a:pPr>
            <a:r>
              <a:rPr lang="en-GB" dirty="0" smtClean="0"/>
              <a:t>Positive emotionality</a:t>
            </a:r>
          </a:p>
          <a:p>
            <a:pPr marL="0" indent="0">
              <a:buNone/>
            </a:pPr>
            <a:r>
              <a:rPr lang="en-GB" dirty="0"/>
              <a:t> </a:t>
            </a:r>
          </a:p>
          <a:p>
            <a:pPr marL="514350" indent="-514350">
              <a:buAutoNum type="arabicPeriod"/>
            </a:pPr>
            <a:endParaRPr lang="en-GB" dirty="0"/>
          </a:p>
        </p:txBody>
      </p:sp>
    </p:spTree>
    <p:extLst>
      <p:ext uri="{BB962C8B-B14F-4D97-AF65-F5344CB8AC3E}">
        <p14:creationId xmlns:p14="http://schemas.microsoft.com/office/powerpoint/2010/main" val="1218066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EAP practitioners: </a:t>
            </a:r>
            <a:r>
              <a:rPr lang="en-GB" dirty="0" err="1" smtClean="0"/>
              <a:t>Hedgefoxes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5830" y="1596980"/>
            <a:ext cx="7290471" cy="4855335"/>
          </a:xfrm>
        </p:spPr>
      </p:pic>
    </p:spTree>
    <p:extLst>
      <p:ext uri="{BB962C8B-B14F-4D97-AF65-F5344CB8AC3E}">
        <p14:creationId xmlns:p14="http://schemas.microsoft.com/office/powerpoint/2010/main" val="9339959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Are you a hedgehog or a fox?</a:t>
            </a:r>
          </a:p>
          <a:p>
            <a:pPr marL="514350" indent="-514350">
              <a:buAutoNum type="arabicPeriod"/>
            </a:pPr>
            <a:r>
              <a:rPr lang="en-US" dirty="0" smtClean="0"/>
              <a:t>Are you perceived by your students/ by colleagues in the academic community as a hedgehog or a fox?</a:t>
            </a:r>
          </a:p>
          <a:p>
            <a:pPr marL="0" indent="0">
              <a:buNone/>
            </a:pPr>
            <a:r>
              <a:rPr lang="en-US" dirty="0" smtClean="0"/>
              <a:t>3. Do you have any </a:t>
            </a:r>
            <a:r>
              <a:rPr lang="en-US" smtClean="0"/>
              <a:t>questions for me?</a:t>
            </a:r>
            <a:endParaRPr lang="en-US"/>
          </a:p>
        </p:txBody>
      </p:sp>
    </p:spTree>
    <p:extLst>
      <p:ext uri="{BB962C8B-B14F-4D97-AF65-F5344CB8AC3E}">
        <p14:creationId xmlns:p14="http://schemas.microsoft.com/office/powerpoint/2010/main" val="298262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rlin f and h.gif"/>
          <p:cNvPicPr>
            <a:picLocks noGrp="1" noChangeAspect="1"/>
          </p:cNvPicPr>
          <p:nvPr>
            <p:ph idx="1"/>
          </p:nvPr>
        </p:nvPicPr>
        <p:blipFill>
          <a:blip r:embed="rId3">
            <a:extLst>
              <a:ext uri="{28A0092B-C50C-407E-A947-70E740481C1C}">
                <a14:useLocalDpi xmlns:a14="http://schemas.microsoft.com/office/drawing/2010/main" val="0"/>
              </a:ext>
            </a:extLst>
          </a:blip>
          <a:srcRect l="-136484" r="-136484"/>
          <a:stretch>
            <a:fillRect/>
          </a:stretch>
        </p:blipFill>
        <p:spPr>
          <a:xfrm>
            <a:off x="766879" y="1615868"/>
            <a:ext cx="10515600" cy="4351338"/>
          </a:xfrm>
        </p:spPr>
      </p:pic>
    </p:spTree>
    <p:extLst>
      <p:ext uri="{BB962C8B-B14F-4D97-AF65-F5344CB8AC3E}">
        <p14:creationId xmlns:p14="http://schemas.microsoft.com/office/powerpoint/2010/main" val="2596428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Text Placeholder 3"/>
          <p:cNvSpPr>
            <a:spLocks noGrp="1"/>
          </p:cNvSpPr>
          <p:nvPr>
            <p:ph type="body" idx="1"/>
          </p:nvPr>
        </p:nvSpPr>
        <p:spPr/>
        <p:txBody>
          <a:bodyPr/>
          <a:lstStyle/>
          <a:p>
            <a:r>
              <a:rPr lang="en-GB" dirty="0" smtClean="0"/>
              <a:t>“The fox knows many things…</a:t>
            </a:r>
            <a:endParaRPr lang="en-GB"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9788" y="2896741"/>
            <a:ext cx="4970171" cy="2795721"/>
          </a:xfrm>
        </p:spPr>
      </p:pic>
      <p:sp>
        <p:nvSpPr>
          <p:cNvPr id="6" name="Text Placeholder 5"/>
          <p:cNvSpPr>
            <a:spLocks noGrp="1"/>
          </p:cNvSpPr>
          <p:nvPr>
            <p:ph type="body" sz="quarter" idx="3"/>
          </p:nvPr>
        </p:nvSpPr>
        <p:spPr/>
        <p:txBody>
          <a:bodyPr/>
          <a:lstStyle/>
          <a:p>
            <a:r>
              <a:rPr lang="en-GB" dirty="0" smtClean="0"/>
              <a:t>…but the hedgehog knows one big thing.” (Archilochus)</a:t>
            </a:r>
            <a:endParaRPr lang="en-GB" dirty="0"/>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73043" y="2896741"/>
            <a:ext cx="4608463" cy="2765078"/>
          </a:xfrm>
        </p:spPr>
      </p:pic>
    </p:spTree>
    <p:extLst>
      <p:ext uri="{BB962C8B-B14F-4D97-AF65-F5344CB8AC3E}">
        <p14:creationId xmlns:p14="http://schemas.microsoft.com/office/powerpoint/2010/main" val="588452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The EAP fox knows many things: language + content (economics/music/chemistry/philosophy)</a:t>
            </a:r>
            <a:endParaRPr lang="en-GB"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4930" y="1825625"/>
            <a:ext cx="6962140" cy="43513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292413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Sees content as the prior knowledge (without which language is irrelevant)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3352" y="1836431"/>
            <a:ext cx="6671255" cy="44265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3768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Focuses on language in subject-specific contexts; essentially an ESAP approach</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51595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EAP hedgehog knows one big thing: language (discourse/text analysis)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727" y="1854558"/>
            <a:ext cx="7128716" cy="40439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868419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Sees language as the prior knowledge (without which content knowledge is useless/impossible to obtain)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8355" y="1936968"/>
            <a:ext cx="5219723" cy="48195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43717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992</TotalTime>
  <Words>1973</Words>
  <Application>Microsoft Macintosh PowerPoint</Application>
  <PresentationFormat>Custom</PresentationFormat>
  <Paragraphs>177</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EAP practitioners: foxes or hedgehogs?</vt:lpstr>
      <vt:lpstr>Outline</vt:lpstr>
      <vt:lpstr>PowerPoint Presentation</vt:lpstr>
      <vt:lpstr>PowerPoint Presentation</vt:lpstr>
      <vt:lpstr>The EAP fox knows many things: language + content (economics/music/chemistry/philosophy)</vt:lpstr>
      <vt:lpstr>Sees content as the prior knowledge (without which language is irrelevant)</vt:lpstr>
      <vt:lpstr>Focuses on language in subject-specific contexts; essentially an ESAP approach</vt:lpstr>
      <vt:lpstr>The EAP hedgehog knows one big thing: language (discourse/text analysis)</vt:lpstr>
      <vt:lpstr>Sees language as the prior knowledge (without which content knowledge is useless/impossible to obtain)</vt:lpstr>
      <vt:lpstr>Strong focus on the transferability of language skills from one context to another</vt:lpstr>
      <vt:lpstr>Essentially, an EGAP approach.</vt:lpstr>
      <vt:lpstr>PowerPoint Presentation</vt:lpstr>
      <vt:lpstr>PowerPoint Presentation</vt:lpstr>
      <vt:lpstr>Possible reasons for decline in numbers</vt:lpstr>
      <vt:lpstr>EC5901 International Finance  Writing workshop 1</vt:lpstr>
      <vt:lpstr>Task</vt:lpstr>
      <vt:lpstr>EC5901 International Finance</vt:lpstr>
      <vt:lpstr>SD5001 Extended Essay</vt:lpstr>
      <vt:lpstr>Task</vt:lpstr>
      <vt:lpstr>SD5001 Extended Essay</vt:lpstr>
      <vt:lpstr>Active, engaged participation</vt:lpstr>
      <vt:lpstr>Dörnyei : Directed Motivational Currents (DMCs)</vt:lpstr>
      <vt:lpstr>Four key dimensions to DMCs (Dörnyei, 2015)</vt:lpstr>
      <vt:lpstr>EAP practitioners: Hedgefoxes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practitioners: foxes or hedgehogs?</dc:title>
  <dc:creator>Mary</dc:creator>
  <cp:lastModifiedBy>Mary Carr</cp:lastModifiedBy>
  <cp:revision>41</cp:revision>
  <dcterms:created xsi:type="dcterms:W3CDTF">2016-02-22T22:45:49Z</dcterms:created>
  <dcterms:modified xsi:type="dcterms:W3CDTF">2016-03-03T14:49:14Z</dcterms:modified>
</cp:coreProperties>
</file>