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7" r:id="rId1"/>
  </p:sldMasterIdLst>
  <p:notesMasterIdLst>
    <p:notesMasterId r:id="rId37"/>
  </p:notesMasterIdLst>
  <p:sldIdLst>
    <p:sldId id="258" r:id="rId2"/>
    <p:sldId id="256" r:id="rId3"/>
    <p:sldId id="284" r:id="rId4"/>
    <p:sldId id="257" r:id="rId5"/>
    <p:sldId id="264" r:id="rId6"/>
    <p:sldId id="289" r:id="rId7"/>
    <p:sldId id="267" r:id="rId8"/>
    <p:sldId id="272" r:id="rId9"/>
    <p:sldId id="273" r:id="rId10"/>
    <p:sldId id="269" r:id="rId11"/>
    <p:sldId id="290" r:id="rId12"/>
    <p:sldId id="291" r:id="rId13"/>
    <p:sldId id="268" r:id="rId14"/>
    <p:sldId id="265" r:id="rId15"/>
    <p:sldId id="263" r:id="rId16"/>
    <p:sldId id="277" r:id="rId17"/>
    <p:sldId id="278" r:id="rId18"/>
    <p:sldId id="259" r:id="rId19"/>
    <p:sldId id="261" r:id="rId20"/>
    <p:sldId id="262" r:id="rId21"/>
    <p:sldId id="286" r:id="rId22"/>
    <p:sldId id="285" r:id="rId23"/>
    <p:sldId id="271" r:id="rId24"/>
    <p:sldId id="292" r:id="rId25"/>
    <p:sldId id="279" r:id="rId26"/>
    <p:sldId id="293" r:id="rId27"/>
    <p:sldId id="274" r:id="rId28"/>
    <p:sldId id="294" r:id="rId29"/>
    <p:sldId id="295" r:id="rId30"/>
    <p:sldId id="275" r:id="rId31"/>
    <p:sldId id="276" r:id="rId32"/>
    <p:sldId id="296" r:id="rId33"/>
    <p:sldId id="297" r:id="rId34"/>
    <p:sldId id="288" r:id="rId35"/>
    <p:sldId id="266" r:id="rId36"/>
  </p:sldIdLst>
  <p:sldSz cx="12192000" cy="6858000"/>
  <p:notesSz cx="6669088" cy="9775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6" autoAdjust="0"/>
    <p:restoredTop sz="94533" autoAdjust="0"/>
  </p:normalViewPr>
  <p:slideViewPr>
    <p:cSldViewPr snapToGrid="0">
      <p:cViewPr varScale="1">
        <p:scale>
          <a:sx n="72" d="100"/>
          <a:sy n="72" d="100"/>
        </p:scale>
        <p:origin x="306" y="54"/>
      </p:cViewPr>
      <p:guideLst/>
    </p:cSldViewPr>
  </p:slideViewPr>
  <p:outlineViewPr>
    <p:cViewPr>
      <p:scale>
        <a:sx n="33" d="100"/>
        <a:sy n="33" d="100"/>
      </p:scale>
      <p:origin x="0" y="-2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GB" sz="2800"/>
              <a:t>Categories of assertive speech acts using ‘this’</a:t>
            </a:r>
          </a:p>
        </c:rich>
      </c:tx>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Evaluating</c:v>
                </c:pt>
                <c:pt idx="1">
                  <c:v>Correcting</c:v>
                </c:pt>
                <c:pt idx="2">
                  <c:v>Informing</c:v>
                </c:pt>
              </c:strCache>
            </c:strRef>
          </c:cat>
          <c:val>
            <c:numRef>
              <c:f>Sheet1!$B$2:$B$5</c:f>
              <c:numCache>
                <c:formatCode>General</c:formatCode>
                <c:ptCount val="4"/>
                <c:pt idx="0">
                  <c:v>83</c:v>
                </c:pt>
                <c:pt idx="1">
                  <c:v>50</c:v>
                </c:pt>
                <c:pt idx="2">
                  <c:v>46</c:v>
                </c:pt>
              </c:numCache>
            </c:numRef>
          </c:val>
        </c:ser>
        <c:ser>
          <c:idx val="1"/>
          <c:order val="1"/>
          <c:tx>
            <c:strRef>
              <c:f>Sheet1!$C$1</c:f>
              <c:strCache>
                <c:ptCount val="1"/>
                <c:pt idx="0">
                  <c:v>this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Evaluating</c:v>
                </c:pt>
                <c:pt idx="1">
                  <c:v>Correcting</c:v>
                </c:pt>
                <c:pt idx="2">
                  <c:v>Informing</c:v>
                </c:pt>
              </c:strCache>
            </c:strRef>
          </c:cat>
          <c:val>
            <c:numRef>
              <c:f>Sheet1!$C$2:$C$5</c:f>
              <c:numCache>
                <c:formatCode>General</c:formatCode>
                <c:ptCount val="4"/>
                <c:pt idx="0">
                  <c:v>70</c:v>
                </c:pt>
                <c:pt idx="1">
                  <c:v>0</c:v>
                </c:pt>
                <c:pt idx="2">
                  <c:v>0</c:v>
                </c:pt>
              </c:numCache>
            </c:numRef>
          </c:val>
        </c:ser>
        <c:ser>
          <c:idx val="2"/>
          <c:order val="2"/>
          <c:tx>
            <c:strRef>
              <c:f>Sheet1!$D$1</c:f>
              <c:strCache>
                <c:ptCount val="1"/>
                <c:pt idx="0">
                  <c:v>no this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Evaluating</c:v>
                </c:pt>
                <c:pt idx="1">
                  <c:v>Correcting</c:v>
                </c:pt>
                <c:pt idx="2">
                  <c:v>Informing</c:v>
                </c:pt>
              </c:strCache>
            </c:strRef>
          </c:cat>
          <c:val>
            <c:numRef>
              <c:f>Sheet1!$D$2:$D$5</c:f>
              <c:numCache>
                <c:formatCode>General</c:formatCode>
                <c:ptCount val="4"/>
                <c:pt idx="0">
                  <c:v>13</c:v>
                </c:pt>
                <c:pt idx="1">
                  <c:v>50</c:v>
                </c:pt>
                <c:pt idx="2">
                  <c:v>45</c:v>
                </c:pt>
              </c:numCache>
            </c:numRef>
          </c:val>
        </c:ser>
        <c:dLbls>
          <c:dLblPos val="inEnd"/>
          <c:showLegendKey val="0"/>
          <c:showVal val="1"/>
          <c:showCatName val="0"/>
          <c:showSerName val="0"/>
          <c:showPercent val="0"/>
          <c:showBubbleSize val="0"/>
        </c:dLbls>
        <c:gapWidth val="182"/>
        <c:axId val="212647960"/>
        <c:axId val="242894360"/>
      </c:barChart>
      <c:catAx>
        <c:axId val="212647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42894360"/>
        <c:crosses val="autoZero"/>
        <c:auto val="1"/>
        <c:lblAlgn val="ctr"/>
        <c:lblOffset val="100"/>
        <c:noMultiLvlLbl val="0"/>
      </c:catAx>
      <c:valAx>
        <c:axId val="2428943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647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Type of comment text</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Type of Comment text</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0"/>
              <c:layout/>
              <c:tx>
                <c:rich>
                  <a:bodyPr/>
                  <a:lstStyle/>
                  <a:p>
                    <a:r>
                      <a:rPr lang="en-US" smtClean="0"/>
                      <a:t>Language-based</a:t>
                    </a:r>
                    <a:r>
                      <a:rPr lang="en-US" baseline="0" dirty="0"/>
                      <a:t>
</a:t>
                    </a:r>
                    <a:fld id="{E5AEB678-D758-49BF-B249-DA36F7A88FD4}" type="PERCENTAGE">
                      <a:rPr lang="en-US" baseline="0"/>
                      <a:pPr/>
                      <a:t>[PERCENTAGE]</a:t>
                    </a:fld>
                    <a:endParaRPr lang="en-US" baseline="0" dirty="0"/>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a:lstStyle/>
                  <a:p>
                    <a:r>
                      <a:rPr lang="en-US" baseline="0" smtClean="0"/>
                      <a:t>Content-based</a:t>
                    </a:r>
                    <a:r>
                      <a:rPr lang="en-US" baseline="0" dirty="0"/>
                      <a:t>
</a:t>
                    </a:r>
                    <a:fld id="{4F8CA832-0209-435B-AC3E-9780535AF037}" type="PERCENTAGE">
                      <a:rPr lang="en-US" baseline="0"/>
                      <a:pPr/>
                      <a:t>[PERCENTAGE]</a:t>
                    </a:fld>
                    <a:endParaRPr lang="en-US" baseline="0" dirty="0"/>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Language-based comments</c:v>
                </c:pt>
                <c:pt idx="1">
                  <c:v>Content-based comments</c:v>
                </c:pt>
              </c:strCache>
            </c:strRef>
          </c:cat>
          <c:val>
            <c:numRef>
              <c:f>Sheet1!$B$2:$B$5</c:f>
              <c:numCache>
                <c:formatCode>General</c:formatCode>
                <c:ptCount val="4"/>
                <c:pt idx="0">
                  <c:v>81</c:v>
                </c:pt>
                <c:pt idx="1">
                  <c:v>19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All feedback comments (280)</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Language-based &amp; content-based comments</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0"/>
              <c:layout/>
              <c:tx>
                <c:rich>
                  <a:bodyPr/>
                  <a:lstStyle/>
                  <a:p>
                    <a:r>
                      <a:rPr lang="en-US" dirty="0" smtClean="0"/>
                      <a:t>No ‘this’ 61%</a:t>
                    </a:r>
                    <a:endParaRPr lang="en-US" dirty="0"/>
                  </a:p>
                </c:rich>
              </c:tx>
              <c:dLblPos val="ctr"/>
              <c:showLegendKey val="0"/>
              <c:showVal val="0"/>
              <c:showCatName val="0"/>
              <c:showSerName val="0"/>
              <c:showPercent val="1"/>
              <c:showBubbleSize val="0"/>
              <c:extLst>
                <c:ext xmlns:c15="http://schemas.microsoft.com/office/drawing/2012/chart" uri="{CE6537A1-D6FC-4f65-9D91-7224C49458BB}">
                  <c15:layout/>
                </c:ext>
              </c:extLst>
            </c:dLbl>
            <c:dLbl>
              <c:idx val="1"/>
              <c:layout/>
              <c:tx>
                <c:rich>
                  <a:bodyPr/>
                  <a:lstStyle/>
                  <a:p>
                    <a:r>
                      <a:rPr lang="en-US" dirty="0" smtClean="0"/>
                      <a:t>‘this’ 39%</a:t>
                    </a:r>
                    <a:endParaRPr lang="en-US" dirty="0"/>
                  </a:p>
                </c:rich>
              </c:tx>
              <c:dLblPos val="ctr"/>
              <c:showLegendKey val="0"/>
              <c:showVal val="0"/>
              <c:showCatName val="0"/>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No 'this'</c:v>
                </c:pt>
                <c:pt idx="1">
                  <c:v>this'</c:v>
                </c:pt>
              </c:strCache>
            </c:strRef>
          </c:cat>
          <c:val>
            <c:numRef>
              <c:f>Sheet1!$B$2:$B$5</c:f>
              <c:numCache>
                <c:formatCode>General</c:formatCode>
                <c:ptCount val="4"/>
                <c:pt idx="0">
                  <c:v>61</c:v>
                </c:pt>
                <c:pt idx="1">
                  <c:v>39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Comment text with 'this'</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0"/>
              <c:layout/>
              <c:tx>
                <c:rich>
                  <a:bodyPr/>
                  <a:lstStyle/>
                  <a:p>
                    <a:fld id="{98179800-4BC4-4C79-BA11-E6DAA4B9C13D}" type="CATEGORYNAME">
                      <a:rPr lang="en-US" smtClean="0"/>
                      <a:pPr/>
                      <a:t>[CATEGORY NAME]</a:t>
                    </a:fld>
                    <a:r>
                      <a:rPr lang="en-US" baseline="0" dirty="0"/>
                      <a:t>
</a:t>
                    </a:r>
                    <a:r>
                      <a:rPr lang="en-US" baseline="0" dirty="0" smtClean="0"/>
                      <a:t>79%</a:t>
                    </a:r>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a:lstStyle/>
                  <a:p>
                    <a:fld id="{E5D93AD3-2D85-4388-852B-FCD38901228C}" type="CATEGORYNAME">
                      <a:rPr lang="en-US"/>
                      <a:pPr/>
                      <a:t>[CATEGORY NAME]</a:t>
                    </a:fld>
                    <a:r>
                      <a:rPr lang="en-US" baseline="0"/>
                      <a:t>
</a:t>
                    </a:r>
                    <a:r>
                      <a:rPr lang="en-US" baseline="0" smtClean="0"/>
                      <a:t>30%</a:t>
                    </a:r>
                  </a:p>
                </c:rich>
              </c:tx>
              <c:dLblPos val="ctr"/>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Content-based </c:v>
                </c:pt>
                <c:pt idx="1">
                  <c:v>Language-based</c:v>
                </c:pt>
              </c:strCache>
            </c:strRef>
          </c:cat>
          <c:val>
            <c:numRef>
              <c:f>Sheet1!$B$2:$B$5</c:f>
              <c:numCache>
                <c:formatCode>General</c:formatCode>
                <c:ptCount val="4"/>
                <c:pt idx="0">
                  <c:v>79</c:v>
                </c:pt>
                <c:pt idx="1">
                  <c:v>30</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GB" sz="3200" baseline="0" dirty="0" smtClean="0"/>
              <a:t>Percentage use of ‘this’ by individual teachers</a:t>
            </a:r>
            <a:endParaRPr lang="en-GB" sz="3200" dirty="0"/>
          </a:p>
        </c:rich>
      </c:tx>
      <c:layout>
        <c:manualLayout>
          <c:xMode val="edge"/>
          <c:yMode val="edge"/>
          <c:x val="0.17193977976450209"/>
          <c:y val="0.11199541121430845"/>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419801449319293"/>
          <c:y val="0.20402404375411276"/>
          <c:w val="0.40236884437687243"/>
          <c:h val="0.61073709944668875"/>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Teacher A</c:v>
                </c:pt>
                <c:pt idx="1">
                  <c:v>Teacher B</c:v>
                </c:pt>
              </c:strCache>
            </c:strRef>
          </c:cat>
          <c:val>
            <c:numRef>
              <c:f>Sheet1!$B$2:$B$5</c:f>
              <c:numCache>
                <c:formatCode>General</c:formatCode>
                <c:ptCount val="4"/>
              </c:numCache>
            </c:numRef>
          </c:val>
        </c:ser>
        <c:ser>
          <c:idx val="1"/>
          <c:order val="1"/>
          <c:tx>
            <c:strRef>
              <c:f>Sheet1!$C$1</c:f>
              <c:strCache>
                <c:ptCount val="1"/>
                <c:pt idx="0">
                  <c:v>this' in all comments</c:v>
                </c:pt>
              </c:strCache>
            </c:strRef>
          </c:tx>
          <c:spPr>
            <a:solidFill>
              <a:schemeClr val="accent2"/>
            </a:solidFill>
            <a:ln>
              <a:noFill/>
            </a:ln>
            <a:effectLst/>
          </c:spPr>
          <c:invertIfNegative val="0"/>
          <c:dLbls>
            <c:dLbl>
              <c:idx val="0"/>
              <c:layout>
                <c:manualLayout>
                  <c:x val="2.1191643373008842E-2"/>
                  <c:y val="4.185104365010303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6482389290117954E-2"/>
                  <c:y val="3.92353534219715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Teacher A</c:v>
                </c:pt>
                <c:pt idx="1">
                  <c:v>Teacher B</c:v>
                </c:pt>
              </c:strCache>
            </c:strRef>
          </c:cat>
          <c:val>
            <c:numRef>
              <c:f>Sheet1!$C$2:$C$5</c:f>
              <c:numCache>
                <c:formatCode>General</c:formatCode>
                <c:ptCount val="4"/>
                <c:pt idx="0">
                  <c:v>8.5</c:v>
                </c:pt>
                <c:pt idx="1">
                  <c:v>41</c:v>
                </c:pt>
              </c:numCache>
            </c:numRef>
          </c:val>
        </c:ser>
        <c:ser>
          <c:idx val="2"/>
          <c:order val="2"/>
          <c:tx>
            <c:strRef>
              <c:f>Sheet1!$D$1</c:f>
              <c:strCache>
                <c:ptCount val="1"/>
                <c:pt idx="0">
                  <c:v>this' in content-based comments</c:v>
                </c:pt>
              </c:strCache>
            </c:strRef>
          </c:tx>
          <c:spPr>
            <a:solidFill>
              <a:schemeClr val="accent3"/>
            </a:solidFill>
            <a:ln>
              <a:noFill/>
            </a:ln>
            <a:effectLst/>
          </c:spPr>
          <c:invertIfNegative val="0"/>
          <c:dLbls>
            <c:dLbl>
              <c:idx val="0"/>
              <c:layout>
                <c:manualLayout>
                  <c:x val="1.4127762248672533E-2"/>
                  <c:y val="-7.8470706843943184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0638811243362663E-3"/>
                  <c:y val="-8.1086397072074726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Teacher A</c:v>
                </c:pt>
                <c:pt idx="1">
                  <c:v>Teacher B</c:v>
                </c:pt>
              </c:strCache>
            </c:strRef>
          </c:cat>
          <c:val>
            <c:numRef>
              <c:f>Sheet1!$D$2:$D$5</c:f>
              <c:numCache>
                <c:formatCode>General</c:formatCode>
                <c:ptCount val="4"/>
                <c:pt idx="0">
                  <c:v>10</c:v>
                </c:pt>
                <c:pt idx="1">
                  <c:v>45</c:v>
                </c:pt>
              </c:numCache>
            </c:numRef>
          </c:val>
        </c:ser>
        <c:dLbls>
          <c:dLblPos val="outEnd"/>
          <c:showLegendKey val="0"/>
          <c:showVal val="1"/>
          <c:showCatName val="0"/>
          <c:showSerName val="0"/>
          <c:showPercent val="0"/>
          <c:showBubbleSize val="0"/>
        </c:dLbls>
        <c:gapWidth val="219"/>
        <c:axId val="242890048"/>
        <c:axId val="242892400"/>
      </c:barChart>
      <c:catAx>
        <c:axId val="242890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42892400"/>
        <c:crosses val="autoZero"/>
        <c:auto val="1"/>
        <c:lblAlgn val="ctr"/>
        <c:lblOffset val="100"/>
        <c:noMultiLvlLbl val="0"/>
      </c:catAx>
      <c:valAx>
        <c:axId val="2428924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890048"/>
        <c:crosses val="autoZero"/>
        <c:crossBetween val="between"/>
      </c:valAx>
      <c:spPr>
        <a:noFill/>
        <a:ln>
          <a:noFill/>
        </a:ln>
        <a:effectLst/>
      </c:spPr>
    </c:plotArea>
    <c:legend>
      <c:legendPos val="b"/>
      <c:legendEntry>
        <c:idx val="2"/>
        <c:delete val="1"/>
      </c:legendEntry>
      <c:layout>
        <c:manualLayout>
          <c:xMode val="edge"/>
          <c:yMode val="edge"/>
          <c:x val="0.11437999471784847"/>
          <c:y val="0.9012811733121332"/>
          <c:w val="0.63956147945110486"/>
          <c:h val="7.5836068308647323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048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0489"/>
          </a:xfrm>
          <a:prstGeom prst="rect">
            <a:avLst/>
          </a:prstGeom>
        </p:spPr>
        <p:txBody>
          <a:bodyPr vert="horz" lIns="91440" tIns="45720" rIns="91440" bIns="45720" rtlCol="0"/>
          <a:lstStyle>
            <a:lvl1pPr algn="r">
              <a:defRPr sz="1200"/>
            </a:lvl1pPr>
          </a:lstStyle>
          <a:p>
            <a:fld id="{2B78205F-9559-4822-A3A7-84F9264CA9A8}" type="datetimeFigureOut">
              <a:rPr lang="en-GB" smtClean="0"/>
              <a:t>26/02/2016</a:t>
            </a:fld>
            <a:endParaRPr lang="en-GB"/>
          </a:p>
        </p:txBody>
      </p:sp>
      <p:sp>
        <p:nvSpPr>
          <p:cNvPr id="4" name="Slide Image Placeholder 3"/>
          <p:cNvSpPr>
            <a:spLocks noGrp="1" noRot="1" noChangeAspect="1"/>
          </p:cNvSpPr>
          <p:nvPr>
            <p:ph type="sldImg" idx="2"/>
          </p:nvPr>
        </p:nvSpPr>
        <p:spPr>
          <a:xfrm>
            <a:off x="403225" y="1222375"/>
            <a:ext cx="5862638"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04616"/>
            <a:ext cx="5335270" cy="38492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338"/>
            <a:ext cx="2889938" cy="4904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85338"/>
            <a:ext cx="2889938" cy="490488"/>
          </a:xfrm>
          <a:prstGeom prst="rect">
            <a:avLst/>
          </a:prstGeom>
        </p:spPr>
        <p:txBody>
          <a:bodyPr vert="horz" lIns="91440" tIns="45720" rIns="91440" bIns="45720" rtlCol="0" anchor="b"/>
          <a:lstStyle>
            <a:lvl1pPr algn="r">
              <a:defRPr sz="1200"/>
            </a:lvl1pPr>
          </a:lstStyle>
          <a:p>
            <a:fld id="{D8147940-3814-42C7-9466-87711C9BDDC8}" type="slidenum">
              <a:rPr lang="en-GB" smtClean="0"/>
              <a:t>‹#›</a:t>
            </a:fld>
            <a:endParaRPr lang="en-GB"/>
          </a:p>
        </p:txBody>
      </p:sp>
    </p:spTree>
    <p:extLst>
      <p:ext uri="{BB962C8B-B14F-4D97-AF65-F5344CB8AC3E}">
        <p14:creationId xmlns:p14="http://schemas.microsoft.com/office/powerpoint/2010/main" val="3814151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a:t>
            </a:fld>
            <a:endParaRPr lang="en-GB"/>
          </a:p>
        </p:txBody>
      </p:sp>
    </p:spTree>
    <p:extLst>
      <p:ext uri="{BB962C8B-B14F-4D97-AF65-F5344CB8AC3E}">
        <p14:creationId xmlns:p14="http://schemas.microsoft.com/office/powerpoint/2010/main" val="2622800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 chose a school-tailored, ESP academic writing course offered in Term 1 at </a:t>
            </a:r>
            <a:r>
              <a:rPr lang="en-GB" sz="1200" kern="1200" dirty="0" err="1" smtClean="0">
                <a:solidFill>
                  <a:schemeClr val="tx1"/>
                </a:solidFill>
                <a:effectLst/>
                <a:latin typeface="+mn-lt"/>
                <a:ea typeface="+mn-ea"/>
                <a:cs typeface="+mn-cs"/>
              </a:rPr>
              <a:t>UoE</a:t>
            </a:r>
            <a:r>
              <a:rPr lang="en-GB" sz="1200" kern="1200" dirty="0" smtClean="0">
                <a:solidFill>
                  <a:schemeClr val="tx1"/>
                </a:solidFill>
                <a:effectLst/>
                <a:latin typeface="+mn-lt"/>
                <a:ea typeface="+mn-ea"/>
                <a:cs typeface="+mn-cs"/>
              </a:rPr>
              <a:t> for the School of  Social and Political Science (SPS). The students work independently through 5 units of work without F -2-F contact with tutors. The course covers stages</a:t>
            </a:r>
            <a:r>
              <a:rPr lang="en-GB" sz="1200" kern="1200" baseline="0" dirty="0" smtClean="0">
                <a:solidFill>
                  <a:schemeClr val="tx1"/>
                </a:solidFill>
                <a:effectLst/>
                <a:latin typeface="+mn-lt"/>
                <a:ea typeface="+mn-ea"/>
                <a:cs typeface="+mn-cs"/>
              </a:rPr>
              <a:t> and </a:t>
            </a:r>
            <a:r>
              <a:rPr lang="en-GB" sz="1200" kern="1200" dirty="0" smtClean="0">
                <a:solidFill>
                  <a:schemeClr val="tx1"/>
                </a:solidFill>
                <a:effectLst/>
                <a:latin typeface="+mn-lt"/>
                <a:ea typeface="+mn-ea"/>
                <a:cs typeface="+mn-cs"/>
              </a:rPr>
              <a:t>structural elements of writing as well</a:t>
            </a:r>
            <a:r>
              <a:rPr lang="en-GB" sz="1200" kern="1200" baseline="0" dirty="0" smtClean="0">
                <a:solidFill>
                  <a:schemeClr val="tx1"/>
                </a:solidFill>
                <a:effectLst/>
                <a:latin typeface="+mn-lt"/>
                <a:ea typeface="+mn-ea"/>
                <a:cs typeface="+mn-cs"/>
              </a:rPr>
              <a:t> being critical </a:t>
            </a:r>
            <a:r>
              <a:rPr lang="en-GB" sz="1200" kern="1200" dirty="0" smtClean="0">
                <a:solidFill>
                  <a:schemeClr val="tx1"/>
                </a:solidFill>
                <a:effectLst/>
                <a:latin typeface="+mn-lt"/>
                <a:ea typeface="+mn-ea"/>
                <a:cs typeface="+mn-cs"/>
              </a:rPr>
              <a:t>and using source materials. They submit a weekly writing task via LEARN, the UoE virtual learning environment.</a:t>
            </a:r>
            <a:r>
              <a:rPr lang="en-GB" sz="1200" kern="1200" baseline="0" dirty="0" smtClean="0">
                <a:solidFill>
                  <a:schemeClr val="tx1"/>
                </a:solidFill>
                <a:effectLst/>
                <a:latin typeface="+mn-lt"/>
                <a:ea typeface="+mn-ea"/>
                <a:cs typeface="+mn-cs"/>
              </a:rPr>
              <a:t> Finally, they submitted their essay – on one of five topic choices -  to the SPS tutor.</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10</a:t>
            </a:fld>
            <a:endParaRPr lang="en-GB"/>
          </a:p>
        </p:txBody>
      </p:sp>
    </p:spTree>
    <p:extLst>
      <p:ext uri="{BB962C8B-B14F-4D97-AF65-F5344CB8AC3E}">
        <p14:creationId xmlns:p14="http://schemas.microsoft.com/office/powerpoint/2010/main" val="1434122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guidance from</a:t>
            </a:r>
            <a:r>
              <a:rPr lang="en-GB" baseline="0" dirty="0" smtClean="0"/>
              <a:t> the CD on feedback to SPS students is clearly inclusive of content and academic literacy, while reminding EAP teachers of the false dichotomy around distinctions between language and meaningful expression of ideas.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11</a:t>
            </a:fld>
            <a:endParaRPr lang="en-GB"/>
          </a:p>
        </p:txBody>
      </p:sp>
    </p:spTree>
    <p:extLst>
      <p:ext uri="{BB962C8B-B14F-4D97-AF65-F5344CB8AC3E}">
        <p14:creationId xmlns:p14="http://schemas.microsoft.com/office/powerpoint/2010/main" val="2383480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register study was the </a:t>
            </a:r>
            <a:r>
              <a:rPr lang="en-GB" sz="1200" kern="1200" dirty="0" err="1" smtClean="0">
                <a:solidFill>
                  <a:schemeClr val="tx1"/>
                </a:solidFill>
                <a:effectLst/>
                <a:latin typeface="+mn-lt"/>
                <a:ea typeface="+mn-ea"/>
                <a:cs typeface="+mn-cs"/>
              </a:rPr>
              <a:t>fufillment</a:t>
            </a:r>
            <a:r>
              <a:rPr lang="en-GB" sz="1200" kern="1200" dirty="0" smtClean="0">
                <a:solidFill>
                  <a:schemeClr val="tx1"/>
                </a:solidFill>
                <a:effectLst/>
                <a:latin typeface="+mn-lt"/>
                <a:ea typeface="+mn-ea"/>
                <a:cs typeface="+mn-cs"/>
              </a:rPr>
              <a:t> of a very broad remit of my masters programme to take any aspect of Applied Linguistics and do some original research. I was specialising in discourse analysis, so I was always going to focus on linguistic practice. Then, while giving feedback about writing to a PG student on an online course, I realised I had used the demonstrative pronoun, ‘this’, successively, and I wondered why I was phrasing my comments in such a way. So it made me stop and think about my practice and then I wondered if others used it as frequently as me. So I wanted to investigate ‘this’ as a discourse feature of in the genre of writing feedback and to analyse the linguistic variation between EAP tutors to observe any salient patterns of use that could inform my practice and the wider cohort at ELE.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13</a:t>
            </a:fld>
            <a:endParaRPr lang="en-GB"/>
          </a:p>
        </p:txBody>
      </p:sp>
    </p:spTree>
    <p:extLst>
      <p:ext uri="{BB962C8B-B14F-4D97-AF65-F5344CB8AC3E}">
        <p14:creationId xmlns:p14="http://schemas.microsoft.com/office/powerpoint/2010/main" val="1444037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So</a:t>
            </a:r>
            <a:r>
              <a:rPr lang="en-GB" sz="1200" kern="1200" baseline="0" dirty="0" smtClean="0">
                <a:solidFill>
                  <a:schemeClr val="tx1"/>
                </a:solidFill>
                <a:effectLst/>
                <a:latin typeface="+mn-lt"/>
                <a:ea typeface="+mn-ea"/>
                <a:cs typeface="+mn-cs"/>
              </a:rPr>
              <a:t> I was looking for </a:t>
            </a:r>
            <a:r>
              <a:rPr lang="en-GB" sz="1200" kern="1200" baseline="0" dirty="0" err="1" smtClean="0">
                <a:solidFill>
                  <a:schemeClr val="tx1"/>
                </a:solidFill>
                <a:effectLst/>
                <a:latin typeface="+mn-lt"/>
                <a:ea typeface="+mn-ea"/>
                <a:cs typeface="+mn-cs"/>
              </a:rPr>
              <a:t>deixis</a:t>
            </a:r>
            <a:r>
              <a:rPr lang="en-GB" sz="1200" kern="1200" baseline="0" dirty="0" smtClean="0">
                <a:solidFill>
                  <a:schemeClr val="tx1"/>
                </a:solidFill>
                <a:effectLst/>
                <a:latin typeface="+mn-lt"/>
                <a:ea typeface="+mn-ea"/>
                <a:cs typeface="+mn-cs"/>
              </a:rPr>
              <a:t> in EAP feedback, specifically the demonstrative, ‘this’ because </a:t>
            </a:r>
            <a:r>
              <a:rPr lang="en-GB" sz="1200" kern="1200" dirty="0" smtClean="0">
                <a:solidFill>
                  <a:schemeClr val="tx1"/>
                </a:solidFill>
                <a:effectLst/>
                <a:latin typeface="+mn-lt"/>
                <a:ea typeface="+mn-ea"/>
                <a:cs typeface="+mn-cs"/>
              </a:rPr>
              <a:t>as contextually-dependent references in language,</a:t>
            </a:r>
            <a:r>
              <a:rPr lang="en-GB" sz="1200" kern="1200" baseline="0" dirty="0" smtClean="0">
                <a:solidFill>
                  <a:schemeClr val="tx1"/>
                </a:solidFill>
                <a:effectLst/>
                <a:latin typeface="+mn-lt"/>
                <a:ea typeface="+mn-ea"/>
                <a:cs typeface="+mn-cs"/>
              </a:rPr>
              <a:t> it </a:t>
            </a:r>
            <a:r>
              <a:rPr lang="en-GB" sz="1200" kern="1200" dirty="0" smtClean="0">
                <a:solidFill>
                  <a:schemeClr val="tx1"/>
                </a:solidFill>
                <a:effectLst/>
                <a:latin typeface="+mn-lt"/>
                <a:ea typeface="+mn-ea"/>
                <a:cs typeface="+mn-cs"/>
              </a:rPr>
              <a:t> require semantic understanding of the place, time and speaker intention, says the pragmatist, Levinson (2006).  This was</a:t>
            </a:r>
            <a:r>
              <a:rPr lang="en-GB" sz="1200" kern="1200" baseline="0" dirty="0" smtClean="0">
                <a:solidFill>
                  <a:schemeClr val="tx1"/>
                </a:solidFill>
                <a:effectLst/>
                <a:latin typeface="+mn-lt"/>
                <a:ea typeface="+mn-ea"/>
                <a:cs typeface="+mn-cs"/>
              </a:rPr>
              <a:t> ideal for my purpose because I was investigating EAP linguistic practice in EAP context: a contextual interface where questions about what content is very obviously merges with those about language.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14</a:t>
            </a:fld>
            <a:endParaRPr lang="en-GB"/>
          </a:p>
        </p:txBody>
      </p:sp>
    </p:spTree>
    <p:extLst>
      <p:ext uri="{BB962C8B-B14F-4D97-AF65-F5344CB8AC3E}">
        <p14:creationId xmlns:p14="http://schemas.microsoft.com/office/powerpoint/2010/main" val="3290756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methodological approach I used was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Critical Discourse Analysis or CDA</a:t>
            </a:r>
            <a:r>
              <a:rPr lang="en-GB" sz="1200" kern="1200" baseline="0" dirty="0" smtClean="0">
                <a:solidFill>
                  <a:schemeClr val="tx1"/>
                </a:solidFill>
                <a:effectLst/>
                <a:latin typeface="+mn-lt"/>
                <a:ea typeface="+mn-ea"/>
                <a:cs typeface="+mn-cs"/>
              </a:rPr>
              <a:t> and I have used Hyland’s definition  here because he is talking about the shaping of discourse through institutional practices.  </a:t>
            </a:r>
            <a:r>
              <a:rPr lang="en-GB" sz="1200" kern="1200" dirty="0" smtClean="0">
                <a:solidFill>
                  <a:schemeClr val="tx1"/>
                </a:solidFill>
                <a:effectLst/>
                <a:latin typeface="+mn-lt"/>
                <a:ea typeface="+mn-ea"/>
                <a:cs typeface="+mn-cs"/>
              </a:rPr>
              <a:t>CDA views all text as representative of aspects of other texts from</a:t>
            </a:r>
            <a:r>
              <a:rPr lang="en-GB" sz="1200" kern="1200" baseline="0" dirty="0" smtClean="0">
                <a:solidFill>
                  <a:schemeClr val="tx1"/>
                </a:solidFill>
                <a:effectLst/>
                <a:latin typeface="+mn-lt"/>
                <a:ea typeface="+mn-ea"/>
                <a:cs typeface="+mn-cs"/>
              </a:rPr>
              <a:t> other </a:t>
            </a:r>
            <a:r>
              <a:rPr lang="en-GB" sz="1200" kern="1200" dirty="0" smtClean="0">
                <a:solidFill>
                  <a:schemeClr val="tx1"/>
                </a:solidFill>
                <a:effectLst/>
                <a:latin typeface="+mn-lt"/>
                <a:ea typeface="+mn-ea"/>
                <a:cs typeface="+mn-cs"/>
              </a:rPr>
              <a:t>social beings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and this</a:t>
            </a:r>
            <a:r>
              <a:rPr lang="en-GB" sz="1200" kern="1200" baseline="0" dirty="0" smtClean="0">
                <a:solidFill>
                  <a:schemeClr val="tx1"/>
                </a:solidFill>
                <a:effectLst/>
                <a:latin typeface="+mn-lt"/>
                <a:ea typeface="+mn-ea"/>
                <a:cs typeface="+mn-cs"/>
              </a:rPr>
              <a:t> can tell us a </a:t>
            </a:r>
            <a:r>
              <a:rPr lang="en-GB" sz="1200" kern="1200" dirty="0" smtClean="0">
                <a:solidFill>
                  <a:schemeClr val="tx1"/>
                </a:solidFill>
                <a:effectLst/>
                <a:latin typeface="+mn-lt"/>
                <a:ea typeface="+mn-ea"/>
                <a:cs typeface="+mn-cs"/>
              </a:rPr>
              <a:t>significant amount about sociocultural processes, relations and change.</a:t>
            </a:r>
            <a:r>
              <a:rPr lang="en-GB" sz="1200" kern="1200" baseline="0" dirty="0" smtClean="0">
                <a:solidFill>
                  <a:schemeClr val="tx1"/>
                </a:solidFill>
                <a:effectLst/>
                <a:latin typeface="+mn-lt"/>
                <a:ea typeface="+mn-ea"/>
                <a:cs typeface="+mn-cs"/>
              </a:rPr>
              <a:t> For example,</a:t>
            </a:r>
            <a:endParaRPr lang="en-GB"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CDAist</a:t>
            </a:r>
            <a:r>
              <a:rPr lang="en-GB" sz="1200" kern="1200" dirty="0" smtClean="0">
                <a:solidFill>
                  <a:schemeClr val="tx1"/>
                </a:solidFill>
                <a:effectLst/>
                <a:latin typeface="+mn-lt"/>
                <a:ea typeface="+mn-ea"/>
                <a:cs typeface="+mn-cs"/>
              </a:rPr>
              <a:t> like Norman Fairclough 1992 and </a:t>
            </a:r>
            <a:r>
              <a:rPr lang="en-GB" sz="1200" kern="1200" dirty="0" err="1" smtClean="0">
                <a:solidFill>
                  <a:schemeClr val="tx1"/>
                </a:solidFill>
                <a:effectLst/>
                <a:latin typeface="+mn-lt"/>
                <a:ea typeface="+mn-ea"/>
                <a:cs typeface="+mn-cs"/>
              </a:rPr>
              <a:t>Frow</a:t>
            </a:r>
            <a:r>
              <a:rPr lang="en-GB" sz="1200" kern="1200" dirty="0" smtClean="0">
                <a:solidFill>
                  <a:schemeClr val="tx1"/>
                </a:solidFill>
                <a:effectLst/>
                <a:latin typeface="+mn-lt"/>
                <a:ea typeface="+mn-ea"/>
                <a:cs typeface="+mn-cs"/>
              </a:rPr>
              <a:t> 1985</a:t>
            </a:r>
            <a:r>
              <a:rPr lang="en-GB" sz="1200" kern="1200" baseline="0" dirty="0" smtClean="0">
                <a:solidFill>
                  <a:schemeClr val="tx1"/>
                </a:solidFill>
                <a:effectLst/>
                <a:latin typeface="+mn-lt"/>
                <a:ea typeface="+mn-ea"/>
                <a:cs typeface="+mn-cs"/>
              </a:rPr>
              <a:t> also</a:t>
            </a:r>
            <a:r>
              <a:rPr lang="en-GB" sz="1200" kern="1200" dirty="0" smtClean="0">
                <a:solidFill>
                  <a:schemeClr val="tx1"/>
                </a:solidFill>
                <a:effectLst/>
                <a:latin typeface="+mn-lt"/>
                <a:ea typeface="+mn-ea"/>
                <a:cs typeface="+mn-cs"/>
              </a:rPr>
              <a:t> recognised that just as types of discourse in certain settings are invested with ideology they may also be reinvested, or reproduced. If we think about international PG students, and their socialisation into the academic community, then we might consider the acquisition of academic literacy as a reproduction or reinvestment of ideological discourse as the students go on to successfully apply learnt behaviours in their academic communities. In summary, then, Fairclough</a:t>
            </a:r>
            <a:r>
              <a:rPr lang="en-GB" sz="1200" kern="1200" baseline="0" dirty="0" smtClean="0">
                <a:solidFill>
                  <a:schemeClr val="tx1"/>
                </a:solidFill>
                <a:effectLst/>
                <a:latin typeface="+mn-lt"/>
                <a:ea typeface="+mn-ea"/>
                <a:cs typeface="+mn-cs"/>
              </a:rPr>
              <a:t> believes ideology as dynamic so that  social agents have the  act creatively to reposition their practices and reconstruct the discourse.</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15</a:t>
            </a:fld>
            <a:endParaRPr lang="en-GB"/>
          </a:p>
        </p:txBody>
      </p:sp>
    </p:spTree>
    <p:extLst>
      <p:ext uri="{BB962C8B-B14F-4D97-AF65-F5344CB8AC3E}">
        <p14:creationId xmlns:p14="http://schemas.microsoft.com/office/powerpoint/2010/main" val="3948937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how</a:t>
            </a:r>
            <a:r>
              <a:rPr lang="en-GB" baseline="0" dirty="0" smtClean="0"/>
              <a:t> did teachers use the demonstrative pronoun, ‘this’ in comments about content? Here are some examples, and note that on these instances, we are looking as ‘this’ as a determiner.</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16</a:t>
            </a:fld>
            <a:endParaRPr lang="en-GB"/>
          </a:p>
        </p:txBody>
      </p:sp>
    </p:spTree>
    <p:extLst>
      <p:ext uri="{BB962C8B-B14F-4D97-AF65-F5344CB8AC3E}">
        <p14:creationId xmlns:p14="http://schemas.microsoft.com/office/powerpoint/2010/main" val="827545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Likewise,</a:t>
            </a:r>
            <a:r>
              <a:rPr lang="en-GB" baseline="0" dirty="0" smtClean="0"/>
              <a:t> language-based comments also used </a:t>
            </a:r>
            <a:r>
              <a:rPr lang="en-GB" baseline="0" dirty="0" err="1" smtClean="0"/>
              <a:t>deixis</a:t>
            </a:r>
            <a:r>
              <a:rPr lang="en-GB" baseline="0" dirty="0" smtClean="0"/>
              <a:t> in a similar way, but note examples 2 and 5 use ‘this’ as a demonstrative adjective. So we can observe the linguistic feature in the register,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17</a:t>
            </a:fld>
            <a:endParaRPr lang="en-GB"/>
          </a:p>
        </p:txBody>
      </p:sp>
    </p:spTree>
    <p:extLst>
      <p:ext uri="{BB962C8B-B14F-4D97-AF65-F5344CB8AC3E}">
        <p14:creationId xmlns:p14="http://schemas.microsoft.com/office/powerpoint/2010/main" val="3850099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So the first example, what does this mean? [Elicit from the audience] So quite clear based on what we as EAP practitioners know about language. Let’s look at the second one – clear based on shared knowledge or requiring situational clues?</a:t>
            </a: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18</a:t>
            </a:fld>
            <a:endParaRPr lang="en-GB"/>
          </a:p>
        </p:txBody>
      </p:sp>
    </p:spTree>
    <p:extLst>
      <p:ext uri="{BB962C8B-B14F-4D97-AF65-F5344CB8AC3E}">
        <p14:creationId xmlns:p14="http://schemas.microsoft.com/office/powerpoint/2010/main" val="90480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What does this mean? [Elicit from the audience] Great, so again, it’s clearly a word form error and the teacher is informing the student about the correct form of the word – so again, clear enough to this audience</a:t>
            </a: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19</a:t>
            </a:fld>
            <a:endParaRPr lang="en-GB"/>
          </a:p>
        </p:txBody>
      </p:sp>
    </p:spTree>
    <p:extLst>
      <p:ext uri="{BB962C8B-B14F-4D97-AF65-F5344CB8AC3E}">
        <p14:creationId xmlns:p14="http://schemas.microsoft.com/office/powerpoint/2010/main" val="1119689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Finally, how clear is this comment to us? Can we draw on our expert language knowledge to make sense of this? Well, there are no </a:t>
            </a:r>
            <a:r>
              <a:rPr lang="en-GB" sz="1200" kern="1200" dirty="0" err="1" smtClean="0">
                <a:solidFill>
                  <a:schemeClr val="tx1"/>
                </a:solidFill>
                <a:effectLst/>
                <a:latin typeface="+mn-lt"/>
                <a:ea typeface="+mn-ea"/>
                <a:cs typeface="+mn-cs"/>
              </a:rPr>
              <a:t>metalinguistics</a:t>
            </a:r>
            <a:r>
              <a:rPr lang="en-GB" sz="1200" kern="1200" dirty="0" smtClean="0">
                <a:solidFill>
                  <a:schemeClr val="tx1"/>
                </a:solidFill>
                <a:effectLst/>
                <a:latin typeface="+mn-lt"/>
                <a:ea typeface="+mn-ea"/>
                <a:cs typeface="+mn-cs"/>
              </a:rPr>
              <a:t> here? Yet, we know that ‘clumsy’ is not good for syntactic clarity, but what</a:t>
            </a:r>
            <a:r>
              <a:rPr lang="en-GB" sz="1200" kern="1200" baseline="0" dirty="0" smtClean="0">
                <a:solidFill>
                  <a:schemeClr val="tx1"/>
                </a:solidFill>
                <a:effectLst/>
                <a:latin typeface="+mn-lt"/>
                <a:ea typeface="+mn-ea"/>
                <a:cs typeface="+mn-cs"/>
              </a:rPr>
              <a:t> exactly is </a:t>
            </a:r>
            <a:r>
              <a:rPr lang="en-GB" sz="1200" kern="1200" dirty="0" smtClean="0">
                <a:solidFill>
                  <a:schemeClr val="tx1"/>
                </a:solidFill>
                <a:effectLst/>
                <a:latin typeface="+mn-lt"/>
                <a:ea typeface="+mn-ea"/>
                <a:cs typeface="+mn-cs"/>
              </a:rPr>
              <a:t>wrong with ‘long’? It’s not clear</a:t>
            </a:r>
            <a:r>
              <a:rPr lang="en-GB" sz="1200" kern="1200" baseline="0" dirty="0" smtClean="0">
                <a:solidFill>
                  <a:schemeClr val="tx1"/>
                </a:solidFill>
                <a:effectLst/>
                <a:latin typeface="+mn-lt"/>
                <a:ea typeface="+mn-ea"/>
                <a:cs typeface="+mn-cs"/>
              </a:rPr>
              <a:t> to us sitting here.</a:t>
            </a:r>
            <a:r>
              <a:rPr lang="en-GB" sz="1200" kern="1200" dirty="0" smtClean="0">
                <a:solidFill>
                  <a:schemeClr val="tx1"/>
                </a:solidFill>
                <a:effectLst/>
                <a:latin typeface="+mn-lt"/>
                <a:ea typeface="+mn-ea"/>
                <a:cs typeface="+mn-cs"/>
              </a:rPr>
              <a:t>. In short, we had to be there to get the punchline. So comment 3 is an example of </a:t>
            </a:r>
            <a:r>
              <a:rPr lang="en-GB" sz="1200" kern="1200" dirty="0" err="1" smtClean="0">
                <a:solidFill>
                  <a:schemeClr val="tx1"/>
                </a:solidFill>
                <a:effectLst/>
                <a:latin typeface="+mn-lt"/>
                <a:ea typeface="+mn-ea"/>
                <a:cs typeface="+mn-cs"/>
              </a:rPr>
              <a:t>deixis</a:t>
            </a:r>
            <a:r>
              <a:rPr lang="en-GB" sz="1200" kern="1200" dirty="0" smtClean="0">
                <a:solidFill>
                  <a:schemeClr val="tx1"/>
                </a:solidFill>
                <a:effectLst/>
                <a:latin typeface="+mn-lt"/>
                <a:ea typeface="+mn-ea"/>
                <a:cs typeface="+mn-cs"/>
              </a:rPr>
              <a:t> – and clear understanding of what ‘this’ means is dependent on the situation or context, to which we are currently not party.</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reason comment three is not clear is because we, the conference audience, cannot see the original script that contains the student’s work, and it is necessary to see what ‘this’ refers to. It’s clear that just as the feedback wouldn’t exist without the student’s writing, ‘this’ necessarily refers to a linguistic item in the matrix text explicitly manifest to the speaker (the teacher) and the hearer (the student ) and does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not reference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outside of the matrix text. In this small way, teacher comment three can be said to centre on the interaction between that teacher and that student on that particular unit of the student’s work. Adopting linguistic choices  of </a:t>
            </a:r>
            <a:r>
              <a:rPr lang="en-GB" sz="1200" kern="1200" dirty="0" err="1" smtClean="0">
                <a:solidFill>
                  <a:schemeClr val="tx1"/>
                </a:solidFill>
                <a:effectLst/>
                <a:latin typeface="+mn-lt"/>
                <a:ea typeface="+mn-ea"/>
                <a:cs typeface="+mn-cs"/>
              </a:rPr>
              <a:t>deixis</a:t>
            </a:r>
            <a:r>
              <a:rPr lang="en-GB" sz="1200" kern="1200" dirty="0" smtClean="0">
                <a:solidFill>
                  <a:schemeClr val="tx1"/>
                </a:solidFill>
                <a:effectLst/>
                <a:latin typeface="+mn-lt"/>
                <a:ea typeface="+mn-ea"/>
                <a:cs typeface="+mn-cs"/>
              </a:rPr>
              <a:t> could be said to invoke an interpersonal dialogue, just like two interlocutors in a conversation. But what if the comment was: “The single sentence: ‘……….’ is too long and clumsy, “ Still manifestly referent to the matrix text due to the student’ quote, but there is no tendency towards dialogue here because this sentence stands alone in the third person for everyone to understand. Compare it to “ This single sentence is too long and clumsy.” Now we understand the subject with ‘this’ is a determiner, so manifestly referent to the student’s work but which sentence? Only teacher and student are party to that.</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147940-3814-42C7-9466-87711C9BDDC8}" type="slidenum">
              <a:rPr lang="en-GB" smtClean="0"/>
              <a:t>20</a:t>
            </a:fld>
            <a:endParaRPr lang="en-GB"/>
          </a:p>
        </p:txBody>
      </p:sp>
    </p:spTree>
    <p:extLst>
      <p:ext uri="{BB962C8B-B14F-4D97-AF65-F5344CB8AC3E}">
        <p14:creationId xmlns:p14="http://schemas.microsoft.com/office/powerpoint/2010/main" val="2718508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When the borders</a:t>
            </a:r>
            <a:r>
              <a:rPr lang="en-GB" sz="1200" kern="1200" baseline="0" dirty="0" smtClean="0">
                <a:solidFill>
                  <a:schemeClr val="tx1"/>
                </a:solidFill>
                <a:effectLst/>
                <a:latin typeface="+mn-lt"/>
                <a:ea typeface="+mn-ea"/>
                <a:cs typeface="+mn-cs"/>
              </a:rPr>
              <a:t> of EAP are expanding, the </a:t>
            </a:r>
            <a:r>
              <a:rPr lang="en-GB" sz="1200" kern="1200" dirty="0" smtClean="0">
                <a:solidFill>
                  <a:schemeClr val="tx1"/>
                </a:solidFill>
                <a:effectLst/>
                <a:latin typeface="+mn-lt"/>
                <a:ea typeface="+mn-ea"/>
                <a:cs typeface="+mn-cs"/>
              </a:rPr>
              <a:t>consideration today is learning</a:t>
            </a:r>
            <a:r>
              <a:rPr lang="en-GB" sz="1200" kern="1200" baseline="0" dirty="0" smtClean="0">
                <a:solidFill>
                  <a:schemeClr val="tx1"/>
                </a:solidFill>
                <a:effectLst/>
                <a:latin typeface="+mn-lt"/>
                <a:ea typeface="+mn-ea"/>
                <a:cs typeface="+mn-cs"/>
              </a:rPr>
              <a:t> from and developing</a:t>
            </a:r>
            <a:r>
              <a:rPr lang="en-GB" sz="1200" kern="1200" dirty="0" smtClean="0">
                <a:solidFill>
                  <a:schemeClr val="tx1"/>
                </a:solidFill>
                <a:effectLst/>
                <a:latin typeface="+mn-lt"/>
                <a:ea typeface="+mn-ea"/>
                <a:cs typeface="+mn-cs"/>
              </a:rPr>
              <a:t> teachers’ practice .</a:t>
            </a:r>
            <a:r>
              <a:rPr lang="en-GB" sz="1200" kern="1200" baseline="0" dirty="0" smtClean="0">
                <a:solidFill>
                  <a:schemeClr val="tx1"/>
                </a:solidFill>
                <a:effectLst/>
                <a:latin typeface="+mn-lt"/>
                <a:ea typeface="+mn-ea"/>
                <a:cs typeface="+mn-cs"/>
              </a:rPr>
              <a:t> The interface of content and language is exemplified in the context of ESP, and, as a linguist and a teacher, </a:t>
            </a:r>
            <a:r>
              <a:rPr lang="en-GB" baseline="0" dirty="0" smtClean="0"/>
              <a:t>the basis for insightful research into linguistic variation in the feedback genre. I have focussed on the demonstrative pronoun ‘this’ as a discourse feature in both settings, content and language, with interesting results.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147940-3814-42C7-9466-87711C9BDDC8}" type="slidenum">
              <a:rPr lang="en-GB" smtClean="0"/>
              <a:t>2</a:t>
            </a:fld>
            <a:endParaRPr lang="en-GB"/>
          </a:p>
        </p:txBody>
      </p:sp>
    </p:spTree>
    <p:extLst>
      <p:ext uri="{BB962C8B-B14F-4D97-AF65-F5344CB8AC3E}">
        <p14:creationId xmlns:p14="http://schemas.microsoft.com/office/powerpoint/2010/main" val="159598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Turning now to the findings, it is interesting that there were twice as many assertive acts as directive acts in feedback. Of those asserted statements, I have classified comments as informing, correcting and evaluating, and here are some examples of these types of acts. So the teachers asserted statements of truth or falsity and their reasoning significantly more than they made direct requests or demands of the student.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21</a:t>
            </a:fld>
            <a:endParaRPr lang="en-GB"/>
          </a:p>
        </p:txBody>
      </p:sp>
    </p:spTree>
    <p:extLst>
      <p:ext uri="{BB962C8B-B14F-4D97-AF65-F5344CB8AC3E}">
        <p14:creationId xmlns:p14="http://schemas.microsoft.com/office/powerpoint/2010/main" val="1834229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Looking at linguistic variation, it is very clear that the teachers used ‘this’ exclusively when making evaluative assertions. They never use ‘this’ for corrections and making information statements. Given that Hyland and Hyland 2001 discuss teacher feedback as a delicate, social interaction between teacher and student, could using ‘this’ be a mitigation strategy?  BY using ‘this’ is manifestly explicit reference, which is direct. H &amp; H says that mitigation is indirect and open to misunderstanding – students may be confused and disillusioned. So teachers’ directness is a positive practice in feedback.</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22</a:t>
            </a:fld>
            <a:endParaRPr lang="en-GB"/>
          </a:p>
        </p:txBody>
      </p:sp>
    </p:spTree>
    <p:extLst>
      <p:ext uri="{BB962C8B-B14F-4D97-AF65-F5344CB8AC3E}">
        <p14:creationId xmlns:p14="http://schemas.microsoft.com/office/powerpoint/2010/main" val="3355794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Now</a:t>
            </a:r>
            <a:r>
              <a:rPr lang="en-GB" baseline="0" dirty="0" smtClean="0"/>
              <a:t> let’s move on to the findings of the study that looked at 280 instances of comments in 179 comment texts in response to 11 matrix texts.  In answer to research question one, I noticed that the two EAP tutors did make comments about content such as topic, argumentation and underlying structure, but they were not disposed to making those types of comments.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23</a:t>
            </a:fld>
            <a:endParaRPr lang="en-GB"/>
          </a:p>
        </p:txBody>
      </p:sp>
    </p:spTree>
    <p:extLst>
      <p:ext uri="{BB962C8B-B14F-4D97-AF65-F5344CB8AC3E}">
        <p14:creationId xmlns:p14="http://schemas.microsoft.com/office/powerpoint/2010/main" val="3191828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Addressing</a:t>
            </a:r>
            <a:r>
              <a:rPr lang="en-GB" baseline="0" dirty="0" smtClean="0"/>
              <a:t> the second research question now about linguistic variations, I discovered t</a:t>
            </a:r>
            <a:r>
              <a:rPr lang="en-GB" dirty="0" smtClean="0"/>
              <a:t>his interesting</a:t>
            </a:r>
            <a:r>
              <a:rPr lang="en-GB" baseline="0" dirty="0" smtClean="0"/>
              <a:t> statistic on the use  of this’ in feedback. While this chart does index a pattern of use of demonstrative ‘this’ in the genre, the tendency to do so for Teacher A and B collectively.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at less than 40% - could be roughly described as more than incidental but less than commonplace.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25</a:t>
            </a:fld>
            <a:endParaRPr lang="en-GB"/>
          </a:p>
        </p:txBody>
      </p:sp>
    </p:spTree>
    <p:extLst>
      <p:ext uri="{BB962C8B-B14F-4D97-AF65-F5344CB8AC3E}">
        <p14:creationId xmlns:p14="http://schemas.microsoft.com/office/powerpoint/2010/main" val="894114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Research</a:t>
            </a:r>
            <a:r>
              <a:rPr lang="en-GB" baseline="0" dirty="0" smtClean="0"/>
              <a:t> question three pertained to linguistic variations in comments about either language or content. I have shown in this chart the collective tendency to use ‘this’ by both Teacher A and B.</a:t>
            </a:r>
          </a:p>
          <a:p>
            <a:endParaRPr lang="en-GB" baseline="0" dirty="0" smtClean="0"/>
          </a:p>
          <a:p>
            <a:r>
              <a:rPr lang="en-GB" sz="1200" b="1" kern="1200" dirty="0" smtClean="0">
                <a:solidFill>
                  <a:schemeClr val="tx1"/>
                </a:solidFill>
                <a:effectLst/>
                <a:latin typeface="+mn-lt"/>
                <a:ea typeface="+mn-ea"/>
                <a:cs typeface="+mn-cs"/>
              </a:rPr>
              <a:t>Of all content-based comments, 79% (42/53x100) use ‘this</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Of all language-based comments, 30% (68/227 x 100) use ‘this’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27</a:t>
            </a:fld>
            <a:endParaRPr lang="en-GB"/>
          </a:p>
        </p:txBody>
      </p:sp>
    </p:spTree>
    <p:extLst>
      <p:ext uri="{BB962C8B-B14F-4D97-AF65-F5344CB8AC3E}">
        <p14:creationId xmlns:p14="http://schemas.microsoft.com/office/powerpoint/2010/main" val="3734201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with</a:t>
            </a:r>
            <a:r>
              <a:rPr lang="en-GB" baseline="0" dirty="0" smtClean="0"/>
              <a:t> 2.5 times more comments …….it is accountable. There is a clear possibility that as engaging with ESP content is highly contextualised, it makes sense to be explicitly manifest about your assertions in feedback. But the question still remains: if linguistic variation has altered the discourse on content, what does that tell us about EAP teachers’ practice. In other words, why is ‘doing being’ a teacher giving feedback on content different than ding being a teacher on language?</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28</a:t>
            </a:fld>
            <a:endParaRPr lang="en-GB"/>
          </a:p>
        </p:txBody>
      </p:sp>
    </p:spTree>
    <p:extLst>
      <p:ext uri="{BB962C8B-B14F-4D97-AF65-F5344CB8AC3E}">
        <p14:creationId xmlns:p14="http://schemas.microsoft.com/office/powerpoint/2010/main" val="40922250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29</a:t>
            </a:fld>
            <a:endParaRPr lang="en-GB"/>
          </a:p>
        </p:txBody>
      </p:sp>
    </p:spTree>
    <p:extLst>
      <p:ext uri="{BB962C8B-B14F-4D97-AF65-F5344CB8AC3E}">
        <p14:creationId xmlns:p14="http://schemas.microsoft.com/office/powerpoint/2010/main" val="3451188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With my  </a:t>
            </a:r>
            <a:r>
              <a:rPr lang="en-GB" baseline="0" dirty="0" smtClean="0"/>
              <a:t>small-scale data set, it appears that when we analyse the teachers’ practices individually, there </a:t>
            </a:r>
            <a:r>
              <a:rPr lang="en-GB" b="1" baseline="0" dirty="0" smtClean="0"/>
              <a:t>seems to be</a:t>
            </a:r>
            <a:r>
              <a:rPr lang="en-GB" baseline="0" dirty="0" smtClean="0"/>
              <a:t> an inclination both by Teacher B and by Teacher A to use ‘this. ’ But this tendency is to differing extents  - exceeding 40% for B and 10% or less for A. Nonetheless, Teacher A and B vary to consistently similar extents in each type of comment, content and language. There is only a marginal difference in the frequency of using ‘this’ for content and for language. In other words, it is indicated by their consistent discourse that neither Teacher A not Teacher B recognise content-based commentary as requiring different discourse way of being than when commenting on language.</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30</a:t>
            </a:fld>
            <a:endParaRPr lang="en-GB"/>
          </a:p>
        </p:txBody>
      </p:sp>
    </p:spTree>
    <p:extLst>
      <p:ext uri="{BB962C8B-B14F-4D97-AF65-F5344CB8AC3E}">
        <p14:creationId xmlns:p14="http://schemas.microsoft.com/office/powerpoint/2010/main" val="24564425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support of this understanding</a:t>
            </a:r>
            <a:r>
              <a:rPr lang="en-GB" dirty="0" smtClean="0"/>
              <a:t>, we should look</a:t>
            </a:r>
            <a:r>
              <a:rPr lang="en-GB" baseline="0" dirty="0" smtClean="0"/>
              <a:t> no further than Script 1 of the respective teachers A and B.  The table highlights the individual differences between Teacher A and Teacher B’s approach to giving feedback to one of their students. There are  20 comments for A and half that for B. Is B a lazy teacher? Or is she considering the student’s needs in feedback, relative to the task, the source materials and the student’s response? Teacher A makes no content-based comments at all compared to around a third by Teacher B. Again, is there nothing for A’s student to learn about content? Argument? Coherence? Citations? </a:t>
            </a:r>
          </a:p>
        </p:txBody>
      </p:sp>
      <p:sp>
        <p:nvSpPr>
          <p:cNvPr id="4" name="Slide Number Placeholder 3"/>
          <p:cNvSpPr>
            <a:spLocks noGrp="1"/>
          </p:cNvSpPr>
          <p:nvPr>
            <p:ph type="sldNum" sz="quarter" idx="10"/>
          </p:nvPr>
        </p:nvSpPr>
        <p:spPr/>
        <p:txBody>
          <a:bodyPr/>
          <a:lstStyle/>
          <a:p>
            <a:fld id="{D8147940-3814-42C7-9466-87711C9BDDC8}" type="slidenum">
              <a:rPr lang="en-GB" smtClean="0"/>
              <a:t>31</a:t>
            </a:fld>
            <a:endParaRPr lang="en-GB"/>
          </a:p>
        </p:txBody>
      </p:sp>
    </p:spTree>
    <p:extLst>
      <p:ext uri="{BB962C8B-B14F-4D97-AF65-F5344CB8AC3E}">
        <p14:creationId xmlns:p14="http://schemas.microsoft.com/office/powerpoint/2010/main" val="8587153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Teacher B is five times as disposed to using ‘this’ as Teacher A.  To use an analogy from Dr Seuss, The 500 Hats of Bartholomew Cubbins, I could explanation that Teacher B is  putting on her feedback hat whereas A is putting on an English teachers hat. Of course, it all comes down to how we view ourselves as social beings in this act. A facilitator of guidance about essays? An expert in the academic writing genre? An assessor of language use? An instructor of correct rules? An expert in the field of content? A fellow social agent to support student’s socialisation?? A reader of an argument to be analysed? A human source of referencing information? Or, perhaps, an interlocutor to engage in a dialogue about social science.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32</a:t>
            </a:fld>
            <a:endParaRPr lang="en-GB"/>
          </a:p>
        </p:txBody>
      </p:sp>
    </p:spTree>
    <p:extLst>
      <p:ext uri="{BB962C8B-B14F-4D97-AF65-F5344CB8AC3E}">
        <p14:creationId xmlns:p14="http://schemas.microsoft.com/office/powerpoint/2010/main" val="2518759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Sociolinguist James Gee claims  that we must embrace change, and ESP as a context is the ideal situation for EAP teachers to comment extensively on content as well as language. When we analyse the discourse in content and language-based feedback, </a:t>
            </a:r>
            <a:r>
              <a:rPr lang="en-GB" sz="1200" kern="1200" dirty="0" smtClean="0">
                <a:solidFill>
                  <a:schemeClr val="tx1"/>
                </a:solidFill>
                <a:effectLst/>
                <a:latin typeface="+mn-lt"/>
                <a:ea typeface="+mn-ea"/>
                <a:cs typeface="+mn-cs"/>
              </a:rPr>
              <a:t>are we adapting to change? </a:t>
            </a: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a:t>
            </a:fld>
            <a:endParaRPr lang="en-GB"/>
          </a:p>
        </p:txBody>
      </p:sp>
    </p:spTree>
    <p:extLst>
      <p:ext uri="{BB962C8B-B14F-4D97-AF65-F5344CB8AC3E}">
        <p14:creationId xmlns:p14="http://schemas.microsoft.com/office/powerpoint/2010/main" val="2520726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ESP may be a rich context to investigate EAP tutors’ feedback on content as well as language, but the analysis in my small study returned unremarkable data. No doubt the data sample of two is too small for significant discussion. The most interesting finding for me is </a:t>
            </a:r>
            <a:r>
              <a:rPr lang="en-GB" dirty="0" smtClean="0"/>
              <a:t>Teacher A &amp; B’s similar difference in linguistic variation . For</a:t>
            </a:r>
            <a:r>
              <a:rPr lang="en-GB" baseline="0" dirty="0" smtClean="0"/>
              <a:t> instance, </a:t>
            </a:r>
            <a:r>
              <a:rPr lang="en-GB" sz="1200" kern="1200" baseline="0" dirty="0" smtClean="0">
                <a:solidFill>
                  <a:schemeClr val="tx1"/>
                </a:solidFill>
                <a:effectLst/>
                <a:latin typeface="+mn-lt"/>
                <a:ea typeface="+mn-ea"/>
                <a:cs typeface="+mn-cs"/>
              </a:rPr>
              <a:t>Teacher B is influenced by her membership of the academic community, both personally and professionally. She is aware of the value of her position in it and the similar aspirational intent of the student.   She is also  aware that separating form from function is an artificial notion. In short, her linguistic practices are a result of her understanding the social practice in which she is engaged. Based on CDA approaches to ideology in discourse,  Teacher B using ‘this’ quite equitably in certain settings shows she is not doing-being a teacher, but she is doing-being giving feedback  - she is performing socially in her linguistic practice, which includes awareness of conventions and the possibilities for innovation within them.</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33</a:t>
            </a:fld>
            <a:endParaRPr lang="en-GB"/>
          </a:p>
        </p:txBody>
      </p:sp>
    </p:spTree>
    <p:extLst>
      <p:ext uri="{BB962C8B-B14F-4D97-AF65-F5344CB8AC3E}">
        <p14:creationId xmlns:p14="http://schemas.microsoft.com/office/powerpoint/2010/main" val="3979287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baseline="0" dirty="0" smtClean="0">
                <a:solidFill>
                  <a:schemeClr val="tx1"/>
                </a:solidFill>
                <a:effectLst/>
                <a:latin typeface="+mn-lt"/>
                <a:ea typeface="+mn-ea"/>
                <a:cs typeface="+mn-cs"/>
              </a:rPr>
              <a:t>My small-scale but insightful data appears to support a tendency by current practitioners in EAP to be adaptive to change.</a:t>
            </a:r>
            <a:r>
              <a:rPr lang="en-GB" sz="1200" kern="1200" dirty="0" smtClean="0">
                <a:solidFill>
                  <a:schemeClr val="tx1"/>
                </a:solidFill>
                <a:effectLst/>
                <a:latin typeface="+mn-lt"/>
                <a:ea typeface="+mn-ea"/>
                <a:cs typeface="+mn-cs"/>
              </a:rPr>
              <a:t> If we take Hyland’s claim</a:t>
            </a:r>
            <a:r>
              <a:rPr lang="en-GB" sz="1200" kern="1200" baseline="0" dirty="0" smtClean="0">
                <a:solidFill>
                  <a:schemeClr val="tx1"/>
                </a:solidFill>
                <a:effectLst/>
                <a:latin typeface="+mn-lt"/>
                <a:ea typeface="+mn-ea"/>
                <a:cs typeface="+mn-cs"/>
              </a:rPr>
              <a:t> on board , we might view the two teachers’ linguistic variation as  small acts of an individual to innovate within the conventions of their academic communities. </a:t>
            </a:r>
            <a:r>
              <a:rPr lang="en-GB" sz="1200" kern="1200" dirty="0" smtClean="0">
                <a:solidFill>
                  <a:schemeClr val="tx1"/>
                </a:solidFill>
                <a:effectLst/>
                <a:latin typeface="+mn-lt"/>
                <a:ea typeface="+mn-ea"/>
                <a:cs typeface="+mn-cs"/>
              </a:rPr>
              <a:t>We may see more AW</a:t>
            </a:r>
            <a:r>
              <a:rPr lang="en-GB" sz="1200" kern="1200" baseline="0" dirty="0" smtClean="0">
                <a:solidFill>
                  <a:schemeClr val="tx1"/>
                </a:solidFill>
                <a:effectLst/>
                <a:latin typeface="+mn-lt"/>
                <a:ea typeface="+mn-ea"/>
                <a:cs typeface="+mn-cs"/>
              </a:rPr>
              <a:t> feedback that is direct, </a:t>
            </a:r>
            <a:r>
              <a:rPr lang="en-GB" sz="1200" kern="1200" baseline="0" dirty="0" err="1" smtClean="0">
                <a:solidFill>
                  <a:schemeClr val="tx1"/>
                </a:solidFill>
                <a:effectLst/>
                <a:latin typeface="+mn-lt"/>
                <a:ea typeface="+mn-ea"/>
                <a:cs typeface="+mn-cs"/>
              </a:rPr>
              <a:t>explicictly</a:t>
            </a:r>
            <a:r>
              <a:rPr lang="en-GB" sz="1200" kern="1200" baseline="0" dirty="0" smtClean="0">
                <a:solidFill>
                  <a:schemeClr val="tx1"/>
                </a:solidFill>
                <a:effectLst/>
                <a:latin typeface="+mn-lt"/>
                <a:ea typeface="+mn-ea"/>
                <a:cs typeface="+mn-cs"/>
              </a:rPr>
              <a:t> manifest, assertively evaluative and dialogic. In other words, we might see innovative change to the genre of </a:t>
            </a:r>
            <a:r>
              <a:rPr lang="en-GB" sz="1200" kern="1200" baseline="0" dirty="0" err="1" smtClean="0">
                <a:solidFill>
                  <a:schemeClr val="tx1"/>
                </a:solidFill>
                <a:effectLst/>
                <a:latin typeface="+mn-lt"/>
                <a:ea typeface="+mn-ea"/>
                <a:cs typeface="+mn-cs"/>
              </a:rPr>
              <a:t>gving</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feedbcak</a:t>
            </a:r>
            <a:r>
              <a:rPr lang="en-GB" sz="1200" kern="1200" baseline="0" dirty="0" smtClean="0">
                <a:solidFill>
                  <a:schemeClr val="tx1"/>
                </a:solidFill>
                <a:effectLst/>
                <a:latin typeface="+mn-lt"/>
                <a:ea typeface="+mn-ea"/>
                <a:cs typeface="+mn-cs"/>
              </a:rPr>
              <a:t>.. </a:t>
            </a:r>
            <a:r>
              <a:rPr lang="en-GB" baseline="0" dirty="0" smtClean="0"/>
              <a:t> </a:t>
            </a:r>
            <a:r>
              <a:rPr lang="en-GB" sz="1200" kern="1200" baseline="0" dirty="0" err="1" smtClean="0">
                <a:solidFill>
                  <a:schemeClr val="tx1"/>
                </a:solidFill>
                <a:effectLst/>
                <a:latin typeface="+mn-lt"/>
                <a:ea typeface="+mn-ea"/>
                <a:cs typeface="+mn-cs"/>
              </a:rPr>
              <a:t>R</a:t>
            </a:r>
            <a:r>
              <a:rPr lang="en-GB" sz="1200" kern="1200" dirty="0" err="1" smtClean="0">
                <a:solidFill>
                  <a:schemeClr val="tx1"/>
                </a:solidFill>
                <a:effectLst/>
                <a:latin typeface="+mn-lt"/>
                <a:ea typeface="+mn-ea"/>
                <a:cs typeface="+mn-cs"/>
              </a:rPr>
              <a:t>urther</a:t>
            </a:r>
            <a:r>
              <a:rPr lang="en-GB" sz="1200" kern="1200" baseline="0" dirty="0" smtClean="0">
                <a:solidFill>
                  <a:schemeClr val="tx1"/>
                </a:solidFill>
                <a:effectLst/>
                <a:latin typeface="+mn-lt"/>
                <a:ea typeface="+mn-ea"/>
                <a:cs typeface="+mn-cs"/>
              </a:rPr>
              <a:t> research into other contexts of register such as online/ f-2-F as well as  a wider data set of EAP teacher is required to extent this early insight into the transformative power of EAP discourse when crossing </a:t>
            </a:r>
            <a:r>
              <a:rPr lang="en-GB" sz="1200" kern="1200" baseline="0" smtClean="0">
                <a:solidFill>
                  <a:schemeClr val="tx1"/>
                </a:solidFill>
                <a:effectLst/>
                <a:latin typeface="+mn-lt"/>
                <a:ea typeface="+mn-ea"/>
                <a:cs typeface="+mn-cs"/>
              </a:rPr>
              <a:t>bondaries.</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34</a:t>
            </a:fld>
            <a:endParaRPr lang="en-GB"/>
          </a:p>
        </p:txBody>
      </p:sp>
    </p:spTree>
    <p:extLst>
      <p:ext uri="{BB962C8B-B14F-4D97-AF65-F5344CB8AC3E}">
        <p14:creationId xmlns:p14="http://schemas.microsoft.com/office/powerpoint/2010/main" val="3843677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35</a:t>
            </a:fld>
            <a:endParaRPr lang="en-GB"/>
          </a:p>
        </p:txBody>
      </p:sp>
    </p:spTree>
    <p:extLst>
      <p:ext uri="{BB962C8B-B14F-4D97-AF65-F5344CB8AC3E}">
        <p14:creationId xmlns:p14="http://schemas.microsoft.com/office/powerpoint/2010/main" val="83190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My presentation today will begin with an introduction that covers the purpose and aims of my research. Then I will outline the</a:t>
            </a:r>
            <a:r>
              <a:rPr lang="en-GB" sz="1200" kern="1200" baseline="0" dirty="0" smtClean="0">
                <a:solidFill>
                  <a:schemeClr val="tx1"/>
                </a:solidFill>
                <a:effectLst/>
                <a:latin typeface="+mn-lt"/>
                <a:ea typeface="+mn-ea"/>
                <a:cs typeface="+mn-cs"/>
              </a:rPr>
              <a:t> research questions underpinning my study, before </a:t>
            </a:r>
            <a:r>
              <a:rPr lang="en-GB" sz="1200" kern="1200" dirty="0" smtClean="0">
                <a:solidFill>
                  <a:schemeClr val="tx1"/>
                </a:solidFill>
                <a:effectLst/>
                <a:latin typeface="+mn-lt"/>
                <a:ea typeface="+mn-ea"/>
                <a:cs typeface="+mn-cs"/>
              </a:rPr>
              <a:t>moving on to the background to my study and key concepts of</a:t>
            </a:r>
            <a:r>
              <a:rPr lang="en-GB" sz="1200" kern="1200" baseline="0" dirty="0" smtClean="0">
                <a:solidFill>
                  <a:schemeClr val="tx1"/>
                </a:solidFill>
                <a:effectLst/>
                <a:latin typeface="+mn-lt"/>
                <a:ea typeface="+mn-ea"/>
                <a:cs typeface="+mn-cs"/>
              </a:rPr>
              <a:t> analysis</a:t>
            </a:r>
            <a:r>
              <a:rPr lang="en-GB" sz="1200" kern="1200" dirty="0" smtClean="0">
                <a:solidFill>
                  <a:schemeClr val="tx1"/>
                </a:solidFill>
                <a:effectLst/>
                <a:latin typeface="+mn-lt"/>
                <a:ea typeface="+mn-ea"/>
                <a:cs typeface="+mn-cs"/>
              </a:rPr>
              <a:t>. Following that, the findings about the</a:t>
            </a:r>
            <a:r>
              <a:rPr lang="en-GB" sz="1200" kern="1200" baseline="0" dirty="0" smtClean="0">
                <a:solidFill>
                  <a:schemeClr val="tx1"/>
                </a:solidFill>
                <a:effectLst/>
                <a:latin typeface="+mn-lt"/>
                <a:ea typeface="+mn-ea"/>
                <a:cs typeface="+mn-cs"/>
              </a:rPr>
              <a:t> use if this in content-based and language-based settings </a:t>
            </a:r>
            <a:r>
              <a:rPr lang="en-GB" sz="1200" kern="1200" dirty="0" smtClean="0">
                <a:solidFill>
                  <a:schemeClr val="tx1"/>
                </a:solidFill>
                <a:effectLst/>
                <a:latin typeface="+mn-lt"/>
                <a:ea typeface="+mn-ea"/>
                <a:cs typeface="+mn-cs"/>
              </a:rPr>
              <a:t>will be presented and I will end with my conclusions and implications</a:t>
            </a:r>
            <a:r>
              <a:rPr lang="en-GB" sz="1200" kern="1200" baseline="0" dirty="0" smtClean="0">
                <a:solidFill>
                  <a:schemeClr val="tx1"/>
                </a:solidFill>
                <a:effectLst/>
                <a:latin typeface="+mn-lt"/>
                <a:ea typeface="+mn-ea"/>
                <a:cs typeface="+mn-cs"/>
              </a:rPr>
              <a:t> for practice</a:t>
            </a:r>
            <a:endParaRPr lang="en-GB" dirty="0" smtClean="0"/>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4</a:t>
            </a:fld>
            <a:endParaRPr lang="en-GB"/>
          </a:p>
        </p:txBody>
      </p:sp>
    </p:spTree>
    <p:extLst>
      <p:ext uri="{BB962C8B-B14F-4D97-AF65-F5344CB8AC3E}">
        <p14:creationId xmlns:p14="http://schemas.microsoft.com/office/powerpoint/2010/main" val="169562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My purpose today is to look at EAP tutors’ register when giving feedback on an online ESP academic writing course at English Language Education, UoE</a:t>
            </a:r>
            <a:r>
              <a:rPr lang="en-GB" sz="1200" kern="1200" baseline="0" dirty="0" smtClean="0">
                <a:solidFill>
                  <a:schemeClr val="tx1"/>
                </a:solidFill>
                <a:effectLst/>
                <a:latin typeface="+mn-lt"/>
                <a:ea typeface="+mn-ea"/>
                <a:cs typeface="+mn-cs"/>
              </a:rPr>
              <a:t> because I think when we look at</a:t>
            </a:r>
            <a:r>
              <a:rPr lang="en-GB" sz="1200" kern="1200" dirty="0" smtClean="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147940-3814-42C7-9466-87711C9BDDC8}" type="slidenum">
              <a:rPr lang="en-GB" smtClean="0"/>
              <a:t>5</a:t>
            </a:fld>
            <a:endParaRPr lang="en-GB"/>
          </a:p>
        </p:txBody>
      </p:sp>
    </p:spTree>
    <p:extLst>
      <p:ext uri="{BB962C8B-B14F-4D97-AF65-F5344CB8AC3E}">
        <p14:creationId xmlns:p14="http://schemas.microsoft.com/office/powerpoint/2010/main" val="993560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So,</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what teachers are doing and who they are being when they are doing it results</a:t>
            </a:r>
            <a:r>
              <a:rPr lang="en-GB" sz="1200" kern="1200" baseline="0" dirty="0" smtClean="0">
                <a:solidFill>
                  <a:schemeClr val="tx1"/>
                </a:solidFill>
                <a:effectLst/>
                <a:latin typeface="+mn-lt"/>
                <a:ea typeface="+mn-ea"/>
                <a:cs typeface="+mn-cs"/>
              </a:rPr>
              <a:t> in ‘doing-being’ a teacher. Like a mirror, as discourse reflects the teacher’s identity back onto herself while doing-being a teacher, the teacher recognises herself in her discourse, hence a simultaneous shaping of the the individual practitioner and her discourse. As we know, our practices as English teachers have the power to transform, so establishing a hypothesis about using ‘this’ could tell us to what extent we are adapting of practices to changes in our field.</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6</a:t>
            </a:fld>
            <a:endParaRPr lang="en-GB"/>
          </a:p>
        </p:txBody>
      </p:sp>
    </p:spTree>
    <p:extLst>
      <p:ext uri="{BB962C8B-B14F-4D97-AF65-F5344CB8AC3E}">
        <p14:creationId xmlns:p14="http://schemas.microsoft.com/office/powerpoint/2010/main" val="1639593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So, in order to achieve this aim, I will investigate four guiding questions.</a:t>
            </a:r>
          </a:p>
          <a:p>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7</a:t>
            </a:fld>
            <a:endParaRPr lang="en-GB"/>
          </a:p>
        </p:txBody>
      </p:sp>
    </p:spTree>
    <p:extLst>
      <p:ext uri="{BB962C8B-B14F-4D97-AF65-F5344CB8AC3E}">
        <p14:creationId xmlns:p14="http://schemas.microsoft.com/office/powerpoint/2010/main" val="381604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a:t>
            </a:r>
            <a:r>
              <a:rPr lang="en-GB" baseline="0" dirty="0" smtClean="0"/>
              <a:t> the purpose of this study, I have defined content </a:t>
            </a:r>
            <a:r>
              <a:rPr lang="en-GB" sz="1200" kern="1200" dirty="0" smtClean="0">
                <a:solidFill>
                  <a:schemeClr val="tx1"/>
                </a:solidFill>
                <a:effectLst/>
                <a:latin typeface="+mn-lt"/>
                <a:ea typeface="+mn-ea"/>
                <a:cs typeface="+mn-cs"/>
              </a:rPr>
              <a:t>as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engagement with the topic or substance, such as citing, using evidence, supporting points, argumentation and rebuttal of counterarguments. I also view content</a:t>
            </a:r>
            <a:r>
              <a:rPr lang="en-GB" sz="1200" kern="1200" baseline="0" dirty="0" smtClean="0">
                <a:solidFill>
                  <a:schemeClr val="tx1"/>
                </a:solidFill>
                <a:effectLst/>
                <a:latin typeface="+mn-lt"/>
                <a:ea typeface="+mn-ea"/>
                <a:cs typeface="+mn-cs"/>
              </a:rPr>
              <a:t> as </a:t>
            </a:r>
            <a:r>
              <a:rPr lang="en-GB" sz="1200" kern="1200" dirty="0" smtClean="0">
                <a:solidFill>
                  <a:schemeClr val="tx1"/>
                </a:solidFill>
                <a:effectLst/>
                <a:latin typeface="+mn-lt"/>
                <a:ea typeface="+mn-ea"/>
                <a:cs typeface="+mn-cs"/>
              </a:rPr>
              <a:t>underlying structure.</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8</a:t>
            </a:fld>
            <a:endParaRPr lang="en-GB"/>
          </a:p>
        </p:txBody>
      </p:sp>
    </p:spTree>
    <p:extLst>
      <p:ext uri="{BB962C8B-B14F-4D97-AF65-F5344CB8AC3E}">
        <p14:creationId xmlns:p14="http://schemas.microsoft.com/office/powerpoint/2010/main" val="77374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baseline="0" dirty="0" smtClean="0">
                <a:solidFill>
                  <a:schemeClr val="tx1"/>
                </a:solidFill>
                <a:effectLst/>
                <a:latin typeface="+mn-lt"/>
                <a:ea typeface="+mn-ea"/>
                <a:cs typeface="+mn-cs"/>
              </a:rPr>
              <a:t>L</a:t>
            </a:r>
            <a:r>
              <a:rPr lang="en-GB" sz="1200" kern="1200" dirty="0" smtClean="0">
                <a:solidFill>
                  <a:schemeClr val="tx1"/>
                </a:solidFill>
                <a:effectLst/>
                <a:latin typeface="+mn-lt"/>
                <a:ea typeface="+mn-ea"/>
                <a:cs typeface="+mn-cs"/>
              </a:rPr>
              <a:t>anguage is broadly categorised for</a:t>
            </a:r>
            <a:r>
              <a:rPr lang="en-GB" sz="1200" kern="1200" baseline="0" dirty="0" smtClean="0">
                <a:solidFill>
                  <a:schemeClr val="tx1"/>
                </a:solidFill>
                <a:effectLst/>
                <a:latin typeface="+mn-lt"/>
                <a:ea typeface="+mn-ea"/>
                <a:cs typeface="+mn-cs"/>
              </a:rPr>
              <a:t> me as </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lexico</a:t>
            </a:r>
            <a:r>
              <a:rPr lang="en-GB" sz="1200" kern="1200" dirty="0" smtClean="0">
                <a:solidFill>
                  <a:schemeClr val="tx1"/>
                </a:solidFill>
                <a:effectLst/>
                <a:latin typeface="+mn-lt"/>
                <a:ea typeface="+mn-ea"/>
                <a:cs typeface="+mn-cs"/>
              </a:rPr>
              <a:t>-grammatical</a:t>
            </a:r>
            <a:r>
              <a:rPr lang="en-GB" sz="1200" kern="1200" baseline="0" dirty="0" smtClean="0">
                <a:solidFill>
                  <a:schemeClr val="tx1"/>
                </a:solidFill>
                <a:effectLst/>
                <a:latin typeface="+mn-lt"/>
                <a:ea typeface="+mn-ea"/>
                <a:cs typeface="+mn-cs"/>
              </a:rPr>
              <a:t> items, including punctuation and syntax</a:t>
            </a:r>
            <a:r>
              <a:rPr lang="en-GB" sz="1200" kern="1200" dirty="0" smtClean="0">
                <a:solidFill>
                  <a:schemeClr val="tx1"/>
                </a:solidFill>
                <a:effectLst/>
                <a:latin typeface="+mn-lt"/>
                <a:ea typeface="+mn-ea"/>
                <a:cs typeface="+mn-cs"/>
              </a:rPr>
              <a:t>; also,</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surface structures, language frames</a:t>
            </a:r>
            <a:r>
              <a:rPr lang="en-GB" sz="1200" kern="1200" baseline="0" dirty="0" smtClean="0">
                <a:solidFill>
                  <a:schemeClr val="tx1"/>
                </a:solidFill>
                <a:effectLst/>
                <a:latin typeface="+mn-lt"/>
                <a:ea typeface="+mn-ea"/>
                <a:cs typeface="+mn-cs"/>
              </a:rPr>
              <a:t> and signals that create cohesion</a:t>
            </a:r>
            <a:r>
              <a:rPr lang="en-GB" sz="1200" kern="1200" dirty="0" smtClean="0">
                <a:solidFill>
                  <a:schemeClr val="tx1"/>
                </a:solidFill>
                <a:effectLst/>
                <a:latin typeface="+mn-lt"/>
                <a:ea typeface="+mn-ea"/>
                <a:cs typeface="+mn-cs"/>
              </a:rPr>
              <a:t>.</a:t>
            </a:r>
            <a:r>
              <a:rPr lang="en-GB" sz="1200" kern="1200" baseline="0" dirty="0" smtClean="0">
                <a:solidFill>
                  <a:schemeClr val="tx1"/>
                </a:solidFill>
                <a:effectLst/>
                <a:latin typeface="+mn-lt"/>
                <a:ea typeface="+mn-ea"/>
                <a:cs typeface="+mn-cs"/>
              </a:rPr>
              <a:t> In short, </a:t>
            </a:r>
            <a:r>
              <a:rPr lang="en-GB" sz="1200" kern="1200" dirty="0" smtClean="0">
                <a:solidFill>
                  <a:schemeClr val="tx1"/>
                </a:solidFill>
                <a:effectLst/>
                <a:latin typeface="+mn-lt"/>
                <a:ea typeface="+mn-ea"/>
                <a:cs typeface="+mn-cs"/>
              </a:rPr>
              <a:t>Language as the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packaging of meaning,</a:t>
            </a:r>
            <a:r>
              <a:rPr lang="en-GB" sz="1200" kern="1200" baseline="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D8147940-3814-42C7-9466-87711C9BDDC8}" type="slidenum">
              <a:rPr lang="en-GB" smtClean="0"/>
              <a:t>9</a:t>
            </a:fld>
            <a:endParaRPr lang="en-GB"/>
          </a:p>
        </p:txBody>
      </p:sp>
    </p:spTree>
    <p:extLst>
      <p:ext uri="{BB962C8B-B14F-4D97-AF65-F5344CB8AC3E}">
        <p14:creationId xmlns:p14="http://schemas.microsoft.com/office/powerpoint/2010/main" val="1739652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3857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279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2869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FAB73BC-B049-4115-A692-8D63A059BFB8}"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569619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5792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12169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32952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43937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609070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932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8484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2939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4323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3093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3674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61172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27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DFF08F-DC6B-4601-B491-B0F83F6DD2DA}" type="datetimeFigureOut">
              <a:rPr lang="en-US" smtClean="0"/>
              <a:pPr/>
              <a:t>2/26/2016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9553795"/>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 id="2147483874"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Jill Haldane</a:t>
            </a:r>
            <a:endParaRPr lang="en-GB" dirty="0"/>
          </a:p>
        </p:txBody>
      </p:sp>
      <p:sp>
        <p:nvSpPr>
          <p:cNvPr id="5" name="Text Placeholder 4"/>
          <p:cNvSpPr>
            <a:spLocks noGrp="1"/>
          </p:cNvSpPr>
          <p:nvPr>
            <p:ph type="body" sz="half" idx="2"/>
          </p:nvPr>
        </p:nvSpPr>
        <p:spPr/>
        <p:txBody>
          <a:bodyPr/>
          <a:lstStyle/>
          <a:p>
            <a:r>
              <a:rPr lang="en-GB" dirty="0" smtClean="0"/>
              <a:t>English Language Education, Office of Lifelong Learning, University of Edinburgh</a:t>
            </a:r>
            <a:endParaRPr lang="en-GB" dirty="0"/>
          </a:p>
        </p:txBody>
      </p:sp>
    </p:spTree>
    <p:extLst>
      <p:ext uri="{BB962C8B-B14F-4D97-AF65-F5344CB8AC3E}">
        <p14:creationId xmlns:p14="http://schemas.microsoft.com/office/powerpoint/2010/main" val="4213844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ESP context</a:t>
            </a:r>
            <a:endParaRPr lang="en-GB" dirty="0"/>
          </a:p>
        </p:txBody>
      </p:sp>
      <p:sp>
        <p:nvSpPr>
          <p:cNvPr id="3" name="Content Placeholder 2"/>
          <p:cNvSpPr>
            <a:spLocks noGrp="1"/>
          </p:cNvSpPr>
          <p:nvPr>
            <p:ph idx="1"/>
          </p:nvPr>
        </p:nvSpPr>
        <p:spPr>
          <a:xfrm>
            <a:off x="812843" y="2177847"/>
            <a:ext cx="9613861" cy="3599316"/>
          </a:xfrm>
        </p:spPr>
        <p:txBody>
          <a:bodyPr>
            <a:normAutofit fontScale="85000" lnSpcReduction="20000"/>
          </a:bodyPr>
          <a:lstStyle/>
          <a:p>
            <a:r>
              <a:rPr lang="en-GB" sz="2200" dirty="0" smtClean="0"/>
              <a:t>Social and Political Science (SPS) Academic Writing </a:t>
            </a:r>
            <a:r>
              <a:rPr lang="en-GB" sz="2200" dirty="0" smtClean="0"/>
              <a:t>online course </a:t>
            </a:r>
            <a:r>
              <a:rPr lang="en-GB" sz="2200" dirty="0" smtClean="0"/>
              <a:t>in Term 1 at UoE</a:t>
            </a:r>
          </a:p>
          <a:p>
            <a:r>
              <a:rPr lang="en-GB" sz="2200" dirty="0" smtClean="0"/>
              <a:t>5 weeks of course materials</a:t>
            </a:r>
          </a:p>
          <a:p>
            <a:pPr lvl="1"/>
            <a:r>
              <a:rPr lang="en-GB" sz="1600" b="1" dirty="0" smtClean="0"/>
              <a:t>Structuring an</a:t>
            </a:r>
            <a:r>
              <a:rPr lang="en-GB" sz="1600" b="1" dirty="0"/>
              <a:t> </a:t>
            </a:r>
            <a:r>
              <a:rPr lang="en-GB" sz="1600" b="1" dirty="0" smtClean="0"/>
              <a:t>essay</a:t>
            </a:r>
            <a:endParaRPr lang="en-GB" sz="1600" b="1" dirty="0"/>
          </a:p>
          <a:p>
            <a:pPr lvl="1"/>
            <a:r>
              <a:rPr lang="en-GB" sz="1600" b="1" dirty="0" smtClean="0"/>
              <a:t>Reading and</a:t>
            </a:r>
            <a:r>
              <a:rPr lang="en-GB" sz="1600" b="1" dirty="0"/>
              <a:t> </a:t>
            </a:r>
            <a:r>
              <a:rPr lang="en-GB" sz="1600" b="1" dirty="0" smtClean="0"/>
              <a:t>Writing</a:t>
            </a:r>
            <a:r>
              <a:rPr lang="en-GB" sz="1600" b="1" dirty="0"/>
              <a:t> </a:t>
            </a:r>
            <a:r>
              <a:rPr lang="en-GB" sz="1600" b="1" dirty="0" smtClean="0"/>
              <a:t>Critically</a:t>
            </a:r>
            <a:endParaRPr lang="en-GB" sz="1600" b="1" dirty="0"/>
          </a:p>
          <a:p>
            <a:pPr lvl="1"/>
            <a:r>
              <a:rPr lang="en-GB" sz="1600" b="1" dirty="0" smtClean="0"/>
              <a:t>Citation and</a:t>
            </a:r>
            <a:r>
              <a:rPr lang="en-GB" sz="1600" b="1" dirty="0"/>
              <a:t> </a:t>
            </a:r>
            <a:r>
              <a:rPr lang="en-GB" sz="1600" b="1" dirty="0" smtClean="0"/>
              <a:t>referencing</a:t>
            </a:r>
            <a:endParaRPr lang="en-GB" sz="1600" b="1" dirty="0"/>
          </a:p>
          <a:p>
            <a:pPr lvl="1"/>
            <a:r>
              <a:rPr lang="en-GB" sz="1600" b="1" dirty="0"/>
              <a:t>Concluding</a:t>
            </a:r>
          </a:p>
          <a:p>
            <a:pPr lvl="1"/>
            <a:r>
              <a:rPr lang="en-GB" sz="1600" b="1" dirty="0" smtClean="0"/>
              <a:t>Revising and </a:t>
            </a:r>
            <a:r>
              <a:rPr lang="en-GB" sz="1600" b="1" dirty="0" smtClean="0"/>
              <a:t>editing</a:t>
            </a:r>
            <a:endParaRPr lang="en-GB" sz="1600" b="1" dirty="0"/>
          </a:p>
          <a:p>
            <a:r>
              <a:rPr lang="en-GB" dirty="0" smtClean="0"/>
              <a:t>Self-study on LEARN</a:t>
            </a:r>
          </a:p>
          <a:p>
            <a:r>
              <a:rPr lang="en-GB" dirty="0" smtClean="0"/>
              <a:t>Submit final essay to SPS tutor </a:t>
            </a:r>
          </a:p>
          <a:p>
            <a:pPr lvl="1"/>
            <a:r>
              <a:rPr lang="en-GB" dirty="0" smtClean="0"/>
              <a:t>Human rights</a:t>
            </a:r>
          </a:p>
          <a:p>
            <a:pPr lvl="1"/>
            <a:r>
              <a:rPr lang="en-GB" dirty="0" err="1" smtClean="0"/>
              <a:t>Millenium</a:t>
            </a:r>
            <a:r>
              <a:rPr lang="en-GB" dirty="0" smtClean="0"/>
              <a:t> Development Goals</a:t>
            </a:r>
          </a:p>
          <a:p>
            <a:pPr lvl="1"/>
            <a:r>
              <a:rPr lang="en-GB" dirty="0" smtClean="0"/>
              <a:t>Concept of the nation state</a:t>
            </a:r>
          </a:p>
          <a:p>
            <a:pPr lvl="1"/>
            <a:r>
              <a:rPr lang="en-GB" dirty="0" smtClean="0"/>
              <a:t>Democracy and the welfare state</a:t>
            </a:r>
          </a:p>
          <a:p>
            <a:pPr lvl="1"/>
            <a:r>
              <a:rPr lang="en-GB" dirty="0" smtClean="0"/>
              <a:t>Political and monetary union on Europe</a:t>
            </a:r>
          </a:p>
          <a:p>
            <a:endParaRPr lang="en-GB" dirty="0" smtClean="0"/>
          </a:p>
          <a:p>
            <a:endParaRPr lang="en-GB" dirty="0" smtClean="0"/>
          </a:p>
          <a:p>
            <a:endParaRPr lang="en-GB" dirty="0"/>
          </a:p>
        </p:txBody>
      </p:sp>
    </p:spTree>
    <p:extLst>
      <p:ext uri="{BB962C8B-B14F-4D97-AF65-F5344CB8AC3E}">
        <p14:creationId xmlns:p14="http://schemas.microsoft.com/office/powerpoint/2010/main" val="3237438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guidelines for EAP teachers</a:t>
            </a:r>
            <a:endParaRPr lang="en-GB" dirty="0"/>
          </a:p>
        </p:txBody>
      </p:sp>
      <p:sp>
        <p:nvSpPr>
          <p:cNvPr id="3" name="Content Placeholder 2"/>
          <p:cNvSpPr>
            <a:spLocks noGrp="1"/>
          </p:cNvSpPr>
          <p:nvPr>
            <p:ph idx="1"/>
          </p:nvPr>
        </p:nvSpPr>
        <p:spPr>
          <a:xfrm>
            <a:off x="680321" y="2336873"/>
            <a:ext cx="9613861" cy="4194556"/>
          </a:xfrm>
        </p:spPr>
        <p:txBody>
          <a:bodyPr>
            <a:normAutofit fontScale="70000" lnSpcReduction="20000"/>
          </a:bodyPr>
          <a:lstStyle/>
          <a:p>
            <a:r>
              <a:rPr lang="en-GB" sz="3400" dirty="0"/>
              <a:t>Comment on academic </a:t>
            </a:r>
            <a:r>
              <a:rPr lang="en-GB" sz="3400" dirty="0" smtClean="0"/>
              <a:t>expectations</a:t>
            </a:r>
          </a:p>
          <a:p>
            <a:pPr lvl="1"/>
            <a:r>
              <a:rPr lang="en-GB" sz="2300" dirty="0"/>
              <a:t>A</a:t>
            </a:r>
            <a:r>
              <a:rPr lang="en-GB" sz="2300" dirty="0" smtClean="0"/>
              <a:t>nswering </a:t>
            </a:r>
            <a:r>
              <a:rPr lang="en-GB" sz="2300" dirty="0"/>
              <a:t>the question?</a:t>
            </a:r>
          </a:p>
          <a:p>
            <a:pPr lvl="1"/>
            <a:r>
              <a:rPr lang="en-GB" sz="2300" dirty="0"/>
              <a:t>B</a:t>
            </a:r>
            <a:r>
              <a:rPr lang="en-GB" sz="2300" dirty="0" smtClean="0"/>
              <a:t>alance </a:t>
            </a:r>
            <a:r>
              <a:rPr lang="en-GB" sz="2300" dirty="0"/>
              <a:t>of </a:t>
            </a:r>
            <a:r>
              <a:rPr lang="en-GB" sz="2300" dirty="0" smtClean="0"/>
              <a:t>arguments?</a:t>
            </a:r>
            <a:endParaRPr lang="en-GB" sz="2300" dirty="0"/>
          </a:p>
          <a:p>
            <a:pPr lvl="1"/>
            <a:r>
              <a:rPr lang="en-GB" sz="2300" dirty="0"/>
              <a:t>E</a:t>
            </a:r>
            <a:r>
              <a:rPr lang="en-GB" sz="2300" dirty="0" smtClean="0"/>
              <a:t>xpressing an argument/making a knowledge claim and using sources to support/critique </a:t>
            </a:r>
            <a:r>
              <a:rPr lang="en-GB" sz="2300" dirty="0" smtClean="0"/>
              <a:t>it?</a:t>
            </a:r>
          </a:p>
          <a:p>
            <a:pPr lvl="1"/>
            <a:r>
              <a:rPr lang="en-GB" sz="2300" dirty="0"/>
              <a:t>E</a:t>
            </a:r>
            <a:r>
              <a:rPr lang="en-GB" sz="2300" dirty="0" smtClean="0"/>
              <a:t>valuation </a:t>
            </a:r>
            <a:r>
              <a:rPr lang="en-GB" sz="2300" dirty="0" smtClean="0"/>
              <a:t>by way of following up on the argument?</a:t>
            </a:r>
          </a:p>
          <a:p>
            <a:endParaRPr lang="en-GB" dirty="0"/>
          </a:p>
          <a:p>
            <a:pPr lvl="0"/>
            <a:r>
              <a:rPr lang="en-GB" sz="3400" dirty="0"/>
              <a:t>Comment on effective/ineffective paraphrasing and summarising. </a:t>
            </a:r>
          </a:p>
          <a:p>
            <a:pPr lvl="0"/>
            <a:r>
              <a:rPr lang="en-GB" sz="3400" dirty="0"/>
              <a:t>Comment on writing style and use of </a:t>
            </a:r>
            <a:r>
              <a:rPr lang="en-GB" sz="3400" dirty="0" smtClean="0"/>
              <a:t>non-academic language</a:t>
            </a:r>
            <a:r>
              <a:rPr lang="en-GB" sz="3400" dirty="0"/>
              <a:t>.</a:t>
            </a:r>
          </a:p>
          <a:p>
            <a:pPr lvl="0"/>
            <a:r>
              <a:rPr lang="en-GB" sz="3400" dirty="0"/>
              <a:t>Comment on organisation and paragraphing.</a:t>
            </a:r>
          </a:p>
          <a:p>
            <a:endParaRPr lang="en-GB" sz="3400" dirty="0"/>
          </a:p>
          <a:p>
            <a:r>
              <a:rPr lang="en-GB" dirty="0" smtClean="0"/>
              <a:t>“</a:t>
            </a:r>
            <a:r>
              <a:rPr lang="en-GB" sz="2900" dirty="0" smtClean="0"/>
              <a:t>The </a:t>
            </a:r>
            <a:r>
              <a:rPr lang="en-GB" sz="2900" dirty="0"/>
              <a:t>separation of language from content creates a false dichotomy and it is clearly important not to lead students to view the two as separate as this may lead to rhetorical </a:t>
            </a:r>
            <a:r>
              <a:rPr lang="en-GB" sz="2900" dirty="0" err="1" smtClean="0"/>
              <a:t>inappropriacy</a:t>
            </a:r>
            <a:r>
              <a:rPr lang="en-GB" sz="2900" dirty="0" smtClean="0"/>
              <a:t>”</a:t>
            </a:r>
            <a:endParaRPr lang="en-GB" sz="2900" dirty="0"/>
          </a:p>
        </p:txBody>
      </p:sp>
    </p:spTree>
    <p:extLst>
      <p:ext uri="{BB962C8B-B14F-4D97-AF65-F5344CB8AC3E}">
        <p14:creationId xmlns:p14="http://schemas.microsoft.com/office/powerpoint/2010/main" val="615040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 of the study</a:t>
            </a:r>
            <a:endParaRPr lang="en-GB" dirty="0"/>
          </a:p>
        </p:txBody>
      </p:sp>
      <p:sp>
        <p:nvSpPr>
          <p:cNvPr id="3" name="Content Placeholder 2"/>
          <p:cNvSpPr>
            <a:spLocks noGrp="1"/>
          </p:cNvSpPr>
          <p:nvPr>
            <p:ph idx="1"/>
          </p:nvPr>
        </p:nvSpPr>
        <p:spPr/>
        <p:txBody>
          <a:bodyPr/>
          <a:lstStyle/>
          <a:p>
            <a:r>
              <a:rPr lang="en-GB" dirty="0" smtClean="0"/>
              <a:t>2015 </a:t>
            </a:r>
            <a:r>
              <a:rPr lang="en-GB" dirty="0" smtClean="0"/>
              <a:t>– 11 staff </a:t>
            </a:r>
            <a:r>
              <a:rPr lang="en-GB" dirty="0" smtClean="0"/>
              <a:t>giving feedback</a:t>
            </a:r>
            <a:endParaRPr lang="en-GB" dirty="0" smtClean="0"/>
          </a:p>
          <a:p>
            <a:r>
              <a:rPr lang="en-GB" dirty="0" smtClean="0"/>
              <a:t>Two female EAP teachers chosen at random</a:t>
            </a:r>
          </a:p>
          <a:p>
            <a:pPr lvl="1"/>
            <a:r>
              <a:rPr lang="en-GB" dirty="0" smtClean="0"/>
              <a:t>Teacher A  -</a:t>
            </a:r>
            <a:r>
              <a:rPr lang="en-GB" dirty="0" smtClean="0"/>
              <a:t>ESOL, EGAP </a:t>
            </a:r>
            <a:r>
              <a:rPr lang="en-GB" dirty="0" smtClean="0"/>
              <a:t>background</a:t>
            </a:r>
          </a:p>
          <a:p>
            <a:pPr lvl="1"/>
            <a:r>
              <a:rPr lang="en-GB" dirty="0" smtClean="0"/>
              <a:t>Teacher B – </a:t>
            </a:r>
            <a:r>
              <a:rPr lang="en-GB" dirty="0" err="1" smtClean="0"/>
              <a:t>Phd</a:t>
            </a:r>
            <a:r>
              <a:rPr lang="en-GB" dirty="0" smtClean="0"/>
              <a:t>, EGAP, </a:t>
            </a:r>
            <a:r>
              <a:rPr lang="en-GB" dirty="0" smtClean="0"/>
              <a:t>ESP background</a:t>
            </a:r>
          </a:p>
          <a:p>
            <a:pPr lvl="1"/>
            <a:endParaRPr lang="en-GB" dirty="0" smtClean="0"/>
          </a:p>
          <a:p>
            <a:r>
              <a:rPr lang="en-GB" dirty="0" smtClean="0"/>
              <a:t>Feedback on Unit 1 analysed</a:t>
            </a:r>
          </a:p>
          <a:p>
            <a:pPr lvl="1"/>
            <a:r>
              <a:rPr lang="en-GB" dirty="0" smtClean="0"/>
              <a:t>Teacher A – 6 students</a:t>
            </a:r>
          </a:p>
          <a:p>
            <a:pPr lvl="1"/>
            <a:r>
              <a:rPr lang="en-GB" dirty="0" smtClean="0"/>
              <a:t>Teacher B  -7 students</a:t>
            </a:r>
          </a:p>
          <a:p>
            <a:pPr lvl="1"/>
            <a:r>
              <a:rPr lang="en-GB" dirty="0" smtClean="0"/>
              <a:t>280 comments in 179 comment texts over 13 matrix texts</a:t>
            </a:r>
          </a:p>
          <a:p>
            <a:pPr marL="0" indent="0">
              <a:buNone/>
            </a:pPr>
            <a:endParaRPr lang="en-GB" dirty="0" smtClean="0"/>
          </a:p>
          <a:p>
            <a:pPr lvl="1"/>
            <a:endParaRPr lang="en-GB" dirty="0"/>
          </a:p>
        </p:txBody>
      </p:sp>
    </p:spTree>
    <p:extLst>
      <p:ext uri="{BB962C8B-B14F-4D97-AF65-F5344CB8AC3E}">
        <p14:creationId xmlns:p14="http://schemas.microsoft.com/office/powerpoint/2010/main" val="394518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Tracked Changes review tool</a:t>
            </a:r>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38428" y="3370565"/>
            <a:ext cx="9097645" cy="2267266"/>
          </a:xfrm>
          <a:prstGeom prst="rect">
            <a:avLst/>
          </a:prstGeom>
        </p:spPr>
      </p:pic>
      <p:sp>
        <p:nvSpPr>
          <p:cNvPr id="6" name="TextBox 5"/>
          <p:cNvSpPr txBox="1"/>
          <p:nvPr/>
        </p:nvSpPr>
        <p:spPr>
          <a:xfrm>
            <a:off x="10168595" y="4303864"/>
            <a:ext cx="1784865" cy="954107"/>
          </a:xfrm>
          <a:prstGeom prst="rect">
            <a:avLst/>
          </a:prstGeom>
          <a:noFill/>
        </p:spPr>
        <p:txBody>
          <a:bodyPr wrap="square" rtlCol="0">
            <a:spAutoFit/>
          </a:bodyPr>
          <a:lstStyle/>
          <a:p>
            <a:pPr algn="ctr"/>
            <a:r>
              <a:rPr lang="en-GB" sz="2800" dirty="0" smtClean="0">
                <a:solidFill>
                  <a:schemeClr val="bg1"/>
                </a:solidFill>
              </a:rPr>
              <a:t>Comment text</a:t>
            </a:r>
            <a:endParaRPr lang="en-GB" sz="2800" dirty="0">
              <a:solidFill>
                <a:schemeClr val="bg1"/>
              </a:solidFill>
            </a:endParaRPr>
          </a:p>
        </p:txBody>
      </p:sp>
      <p:sp>
        <p:nvSpPr>
          <p:cNvPr id="7" name="TextBox 6"/>
          <p:cNvSpPr txBox="1"/>
          <p:nvPr/>
        </p:nvSpPr>
        <p:spPr>
          <a:xfrm>
            <a:off x="236898" y="5604856"/>
            <a:ext cx="2285938" cy="523220"/>
          </a:xfrm>
          <a:prstGeom prst="rect">
            <a:avLst/>
          </a:prstGeom>
          <a:noFill/>
        </p:spPr>
        <p:txBody>
          <a:bodyPr wrap="square" rtlCol="0">
            <a:spAutoFit/>
          </a:bodyPr>
          <a:lstStyle/>
          <a:p>
            <a:r>
              <a:rPr lang="en-GB" sz="2800" dirty="0" smtClean="0">
                <a:solidFill>
                  <a:schemeClr val="bg1"/>
                </a:solidFill>
              </a:rPr>
              <a:t>Matrix text</a:t>
            </a:r>
            <a:endParaRPr lang="en-GB" sz="2800" dirty="0">
              <a:solidFill>
                <a:schemeClr val="bg1"/>
              </a:solidFill>
            </a:endParaRPr>
          </a:p>
        </p:txBody>
      </p:sp>
      <p:sp>
        <p:nvSpPr>
          <p:cNvPr id="8" name="Rectangle 7"/>
          <p:cNvSpPr/>
          <p:nvPr/>
        </p:nvSpPr>
        <p:spPr>
          <a:xfrm>
            <a:off x="1379866" y="2145685"/>
            <a:ext cx="7241619" cy="1107996"/>
          </a:xfrm>
          <a:prstGeom prst="rect">
            <a:avLst/>
          </a:prstGeom>
        </p:spPr>
        <p:txBody>
          <a:bodyPr wrap="square">
            <a:spAutoFit/>
          </a:bodyPr>
          <a:lstStyle/>
          <a:p>
            <a:pPr marL="285750" indent="-285750">
              <a:buFont typeface="Arial" panose="020B0604020202020204" pitchFamily="34" charset="0"/>
              <a:buChar char="•"/>
            </a:pPr>
            <a:r>
              <a:rPr lang="en-GB" sz="2400" dirty="0"/>
              <a:t>EAP tutors give weekly feedback via LEARN</a:t>
            </a:r>
          </a:p>
          <a:p>
            <a:pPr marL="285750" indent="-285750">
              <a:buFont typeface="Arial" panose="020B0604020202020204" pitchFamily="34" charset="0"/>
              <a:buChar char="•"/>
            </a:pPr>
            <a:r>
              <a:rPr lang="en-GB" sz="2400" dirty="0"/>
              <a:t>Microsoft Office </a:t>
            </a:r>
            <a:r>
              <a:rPr lang="en-GB" sz="2400" i="1" dirty="0"/>
              <a:t>Tracked Changes </a:t>
            </a:r>
            <a:r>
              <a:rPr lang="en-GB" sz="2400" dirty="0"/>
              <a:t>review tool</a:t>
            </a:r>
          </a:p>
          <a:p>
            <a:endParaRPr lang="en-GB" dirty="0"/>
          </a:p>
        </p:txBody>
      </p:sp>
    </p:spTree>
    <p:extLst>
      <p:ext uri="{BB962C8B-B14F-4D97-AF65-F5344CB8AC3E}">
        <p14:creationId xmlns:p14="http://schemas.microsoft.com/office/powerpoint/2010/main" val="855806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Linguistic variation - </a:t>
            </a:r>
            <a:r>
              <a:rPr lang="en-GB" dirty="0" err="1" smtClean="0"/>
              <a:t>Deixis</a:t>
            </a:r>
            <a:r>
              <a:rPr lang="en-GB" dirty="0"/>
              <a:t/>
            </a:r>
            <a:br>
              <a:rPr lang="en-GB" dirty="0"/>
            </a:br>
            <a:endParaRPr lang="en-GB" dirty="0">
              <a:sym typeface="Wingdings" panose="05000000000000000000" pitchFamily="2" charset="2"/>
            </a:endParaRPr>
          </a:p>
        </p:txBody>
      </p:sp>
      <p:sp>
        <p:nvSpPr>
          <p:cNvPr id="3" name="Content Placeholder 2"/>
          <p:cNvSpPr>
            <a:spLocks noGrp="1"/>
          </p:cNvSpPr>
          <p:nvPr>
            <p:ph idx="1"/>
          </p:nvPr>
        </p:nvSpPr>
        <p:spPr/>
        <p:txBody>
          <a:bodyPr>
            <a:normAutofit/>
          </a:bodyPr>
          <a:lstStyle/>
          <a:p>
            <a:pPr marL="0" indent="0">
              <a:buNone/>
            </a:pPr>
            <a:r>
              <a:rPr lang="en-GB" dirty="0" smtClean="0">
                <a:sym typeface="Wingdings" panose="05000000000000000000" pitchFamily="2" charset="2"/>
              </a:rPr>
              <a:t>Demonstrative pronoun, ‘this’</a:t>
            </a:r>
            <a:endParaRPr lang="en-GB" dirty="0">
              <a:sym typeface="Wingdings" panose="05000000000000000000" pitchFamily="2" charset="2"/>
            </a:endParaRPr>
          </a:p>
          <a:p>
            <a:pPr marL="0" indent="0">
              <a:buNone/>
            </a:pPr>
            <a:r>
              <a:rPr lang="en-GB" dirty="0" smtClean="0">
                <a:sym typeface="Wingdings" panose="05000000000000000000" pitchFamily="2" charset="2"/>
              </a:rPr>
              <a:t>Levinson (2006)</a:t>
            </a:r>
          </a:p>
          <a:p>
            <a:pPr marL="0" indent="0">
              <a:buNone/>
            </a:pPr>
            <a:r>
              <a:rPr lang="en-GB" dirty="0" smtClean="0">
                <a:sym typeface="Wingdings" panose="05000000000000000000" pitchFamily="2" charset="2"/>
              </a:rPr>
              <a:t> 	</a:t>
            </a:r>
            <a:r>
              <a:rPr lang="en-GB" dirty="0" smtClean="0"/>
              <a:t>Contextually-dependent </a:t>
            </a:r>
            <a:r>
              <a:rPr lang="en-GB" dirty="0"/>
              <a:t>reference in language and </a:t>
            </a:r>
            <a:r>
              <a:rPr lang="en-GB" dirty="0" smtClean="0"/>
              <a:t>non-	verbal communication</a:t>
            </a:r>
            <a:endParaRPr lang="en-GB" dirty="0"/>
          </a:p>
          <a:p>
            <a:pPr marL="0" indent="0">
              <a:buNone/>
            </a:pPr>
            <a:endParaRPr lang="en-GB" dirty="0" smtClean="0">
              <a:sym typeface="Wingdings" panose="05000000000000000000" pitchFamily="2" charset="2"/>
            </a:endParaRPr>
          </a:p>
          <a:p>
            <a:pPr marL="0" indent="0">
              <a:buNone/>
            </a:pPr>
            <a:r>
              <a:rPr lang="en-GB" dirty="0" smtClean="0">
                <a:sym typeface="Wingdings" panose="05000000000000000000" pitchFamily="2" charset="2"/>
              </a:rPr>
              <a:t>	1.ESP/EAP &amp; language/content  - context cross-over</a:t>
            </a:r>
          </a:p>
          <a:p>
            <a:pPr marL="0" indent="0">
              <a:buNone/>
            </a:pPr>
            <a:r>
              <a:rPr lang="en-GB" dirty="0" smtClean="0">
                <a:sym typeface="Wingdings" panose="05000000000000000000" pitchFamily="2" charset="2"/>
              </a:rPr>
              <a:t>	2. Is </a:t>
            </a:r>
            <a:r>
              <a:rPr lang="en-GB" dirty="0" smtClean="0">
                <a:sym typeface="Wingdings" panose="05000000000000000000" pitchFamily="2" charset="2"/>
              </a:rPr>
              <a:t>EAP linguistic </a:t>
            </a:r>
            <a:r>
              <a:rPr lang="en-GB" dirty="0" smtClean="0">
                <a:sym typeface="Wingdings" panose="05000000000000000000" pitchFamily="2" charset="2"/>
              </a:rPr>
              <a:t>variation accountable due to crossing 		</a:t>
            </a:r>
            <a:r>
              <a:rPr lang="en-GB" dirty="0" smtClean="0">
                <a:sym typeface="Wingdings" panose="05000000000000000000" pitchFamily="2" charset="2"/>
              </a:rPr>
              <a:t>over into ESP field?</a:t>
            </a:r>
            <a:endParaRPr lang="en-GB" dirty="0">
              <a:sym typeface="Wingdings" panose="05000000000000000000" pitchFamily="2" charset="2"/>
            </a:endParaRPr>
          </a:p>
          <a:p>
            <a:pPr marL="0" indent="0">
              <a:buNone/>
            </a:pPr>
            <a:endParaRPr lang="en-GB" dirty="0" smtClean="0">
              <a:sym typeface="Wingdings" panose="05000000000000000000" pitchFamily="2" charset="2"/>
            </a:endParaRPr>
          </a:p>
          <a:p>
            <a:pPr marL="0" indent="0">
              <a:buNone/>
            </a:pPr>
            <a:endParaRPr lang="en-GB" dirty="0" smtClean="0">
              <a:sym typeface="Wingdings" panose="05000000000000000000" pitchFamily="2" charset="2"/>
            </a:endParaRPr>
          </a:p>
          <a:p>
            <a:pPr marL="0" indent="0">
              <a:buNone/>
            </a:pPr>
            <a:endParaRPr lang="en-GB" sz="1800" dirty="0" smtClean="0"/>
          </a:p>
          <a:p>
            <a:pPr marL="0" indent="0">
              <a:buNone/>
            </a:pPr>
            <a:endParaRPr lang="en-GB" dirty="0"/>
          </a:p>
          <a:p>
            <a:pPr lvl="4"/>
            <a:endParaRPr lang="en-GB" dirty="0"/>
          </a:p>
        </p:txBody>
      </p:sp>
    </p:spTree>
    <p:extLst>
      <p:ext uri="{BB962C8B-B14F-4D97-AF65-F5344CB8AC3E}">
        <p14:creationId xmlns:p14="http://schemas.microsoft.com/office/powerpoint/2010/main" val="3600247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CDA- Intertextuality - Ideology</a:t>
            </a:r>
            <a:endParaRPr lang="en-GB" dirty="0"/>
          </a:p>
        </p:txBody>
      </p:sp>
      <p:sp>
        <p:nvSpPr>
          <p:cNvPr id="3" name="Content Placeholder 2"/>
          <p:cNvSpPr>
            <a:spLocks noGrp="1"/>
          </p:cNvSpPr>
          <p:nvPr>
            <p:ph idx="1"/>
          </p:nvPr>
        </p:nvSpPr>
        <p:spPr>
          <a:xfrm>
            <a:off x="680321" y="2336872"/>
            <a:ext cx="9613861" cy="3915881"/>
          </a:xfrm>
        </p:spPr>
        <p:txBody>
          <a:bodyPr>
            <a:normAutofit fontScale="85000" lnSpcReduction="20000"/>
          </a:bodyPr>
          <a:lstStyle/>
          <a:p>
            <a:r>
              <a:rPr lang="en-GB" dirty="0" smtClean="0"/>
              <a:t>Critical Discourse Analysis (CDA) </a:t>
            </a:r>
            <a:endParaRPr lang="en-GB" dirty="0"/>
          </a:p>
          <a:p>
            <a:pPr marL="457200" lvl="1" indent="0">
              <a:buNone/>
            </a:pPr>
            <a:r>
              <a:rPr lang="en-GB" sz="2400" b="1" dirty="0" smtClean="0">
                <a:solidFill>
                  <a:schemeClr val="bg1"/>
                </a:solidFill>
              </a:rPr>
              <a:t>“The role of power relations in social institutions as ideologically shaping how language is used in them.”                 </a:t>
            </a:r>
            <a:r>
              <a:rPr lang="en-GB" b="1" dirty="0" smtClean="0">
                <a:solidFill>
                  <a:schemeClr val="bg1"/>
                </a:solidFill>
              </a:rPr>
              <a:t>Hyland, 2000:156</a:t>
            </a:r>
          </a:p>
          <a:p>
            <a:pPr marL="457200" lvl="1" indent="0">
              <a:buNone/>
            </a:pPr>
            <a:endParaRPr lang="en-GB" b="1" dirty="0"/>
          </a:p>
          <a:p>
            <a:r>
              <a:rPr lang="en-GB" dirty="0" smtClean="0"/>
              <a:t>All </a:t>
            </a:r>
            <a:r>
              <a:rPr lang="en-GB" dirty="0" smtClean="0"/>
              <a:t>texts are representative of other texts – sociocultural relations </a:t>
            </a:r>
            <a:r>
              <a:rPr lang="en-GB" dirty="0" smtClean="0"/>
              <a:t>and </a:t>
            </a:r>
            <a:r>
              <a:rPr lang="en-GB" dirty="0" smtClean="0"/>
              <a:t>change					    </a:t>
            </a:r>
            <a:r>
              <a:rPr lang="en-GB" dirty="0" smtClean="0"/>
              <a:t>			 </a:t>
            </a:r>
            <a:r>
              <a:rPr lang="en-GB" dirty="0" smtClean="0"/>
              <a:t>Fairclough, 1995</a:t>
            </a:r>
          </a:p>
          <a:p>
            <a:pPr marL="0" indent="0">
              <a:buNone/>
            </a:pPr>
            <a:endParaRPr lang="en-GB" dirty="0" smtClean="0">
              <a:solidFill>
                <a:schemeClr val="bg1"/>
              </a:solidFill>
            </a:endParaRPr>
          </a:p>
          <a:p>
            <a:pPr marL="0" indent="0">
              <a:buNone/>
            </a:pPr>
            <a:r>
              <a:rPr lang="en-GB" sz="2800" dirty="0" smtClean="0">
                <a:solidFill>
                  <a:schemeClr val="bg1"/>
                </a:solidFill>
              </a:rPr>
              <a:t>“just </a:t>
            </a:r>
            <a:r>
              <a:rPr lang="en-GB" sz="2800" dirty="0">
                <a:solidFill>
                  <a:schemeClr val="bg1"/>
                </a:solidFill>
              </a:rPr>
              <a:t>as types of discourse in certain settings are invested with ideology they may also be reinvested, or </a:t>
            </a:r>
            <a:r>
              <a:rPr lang="en-GB" sz="2800" dirty="0" smtClean="0">
                <a:solidFill>
                  <a:schemeClr val="bg1"/>
                </a:solidFill>
              </a:rPr>
              <a:t>reproduced”        </a:t>
            </a:r>
          </a:p>
          <a:p>
            <a:pPr marL="457200" lvl="1" indent="0">
              <a:buNone/>
            </a:pPr>
            <a:r>
              <a:rPr lang="en-GB" sz="2400" dirty="0">
                <a:solidFill>
                  <a:schemeClr val="bg1"/>
                </a:solidFill>
              </a:rPr>
              <a:t>	</a:t>
            </a:r>
            <a:r>
              <a:rPr lang="en-GB" sz="2400" dirty="0" smtClean="0">
                <a:solidFill>
                  <a:schemeClr val="bg1"/>
                </a:solidFill>
              </a:rPr>
              <a:t>					</a:t>
            </a:r>
            <a:r>
              <a:rPr lang="en-GB" sz="2400" dirty="0" err="1" smtClean="0">
                <a:solidFill>
                  <a:schemeClr val="bg1"/>
                </a:solidFill>
              </a:rPr>
              <a:t>Frow</a:t>
            </a:r>
            <a:r>
              <a:rPr lang="en-GB" sz="2400" dirty="0" smtClean="0">
                <a:solidFill>
                  <a:schemeClr val="bg1"/>
                </a:solidFill>
              </a:rPr>
              <a:t>, 1985; Fairclough, 1992</a:t>
            </a:r>
          </a:p>
          <a:p>
            <a:pPr lvl="1"/>
            <a:endParaRPr lang="en-GB" dirty="0" smtClean="0">
              <a:solidFill>
                <a:schemeClr val="bg1"/>
              </a:solidFill>
            </a:endParaRPr>
          </a:p>
          <a:p>
            <a:r>
              <a:rPr lang="en-GB" dirty="0"/>
              <a:t>social agents can act </a:t>
            </a:r>
            <a:r>
              <a:rPr lang="en-GB" dirty="0" smtClean="0"/>
              <a:t>creatively </a:t>
            </a:r>
            <a:r>
              <a:rPr lang="en-GB" dirty="0"/>
              <a:t>to reposition their practices and reconstruct the </a:t>
            </a:r>
            <a:r>
              <a:rPr lang="en-GB" dirty="0" smtClean="0"/>
              <a:t>discourse.                     </a:t>
            </a:r>
            <a:r>
              <a:rPr lang="en-GB" dirty="0" smtClean="0"/>
              <a:t>					Fairclough</a:t>
            </a:r>
            <a:r>
              <a:rPr lang="en-GB" dirty="0" smtClean="0"/>
              <a:t>, 1992.</a:t>
            </a:r>
            <a:endParaRPr lang="en-GB" dirty="0"/>
          </a:p>
          <a:p>
            <a:endParaRPr lang="en-GB" dirty="0"/>
          </a:p>
          <a:p>
            <a:pPr marL="0" indent="0">
              <a:buNone/>
            </a:pPr>
            <a:endParaRPr lang="en-GB" dirty="0" smtClean="0">
              <a:solidFill>
                <a:schemeClr val="bg1"/>
              </a:solidFill>
            </a:endParaRPr>
          </a:p>
          <a:p>
            <a:pPr lvl="1"/>
            <a:endParaRPr lang="en-GB" dirty="0" smtClean="0"/>
          </a:p>
          <a:p>
            <a:endParaRPr lang="en-GB" dirty="0" smtClean="0"/>
          </a:p>
          <a:p>
            <a:endParaRPr lang="en-GB" dirty="0" smtClean="0"/>
          </a:p>
        </p:txBody>
      </p:sp>
    </p:spTree>
    <p:extLst>
      <p:ext uri="{BB962C8B-B14F-4D97-AF65-F5344CB8AC3E}">
        <p14:creationId xmlns:p14="http://schemas.microsoft.com/office/powerpoint/2010/main" val="294980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‘this’ in content-based comments</a:t>
            </a:r>
            <a:endParaRPr lang="en-GB" dirty="0"/>
          </a:p>
        </p:txBody>
      </p:sp>
      <p:sp>
        <p:nvSpPr>
          <p:cNvPr id="3" name="Content Placeholder 2"/>
          <p:cNvSpPr>
            <a:spLocks noGrp="1"/>
          </p:cNvSpPr>
          <p:nvPr>
            <p:ph idx="1"/>
          </p:nvPr>
        </p:nvSpPr>
        <p:spPr/>
        <p:txBody>
          <a:bodyPr/>
          <a:lstStyle/>
          <a:p>
            <a:r>
              <a:rPr lang="en-GB" dirty="0"/>
              <a:t>Are you referring to human rights? Also why mention </a:t>
            </a:r>
            <a:r>
              <a:rPr lang="en-GB" sz="3600" b="1" dirty="0"/>
              <a:t>this</a:t>
            </a:r>
            <a:r>
              <a:rPr lang="en-GB" dirty="0"/>
              <a:t> </a:t>
            </a:r>
            <a:r>
              <a:rPr lang="en-GB" dirty="0" smtClean="0"/>
              <a:t>here.</a:t>
            </a:r>
          </a:p>
          <a:p>
            <a:r>
              <a:rPr lang="en-GB" dirty="0"/>
              <a:t>Is </a:t>
            </a:r>
            <a:r>
              <a:rPr lang="en-GB" sz="3600" dirty="0"/>
              <a:t>this</a:t>
            </a:r>
            <a:r>
              <a:rPr lang="en-GB" dirty="0"/>
              <a:t> direct quotation?</a:t>
            </a:r>
          </a:p>
          <a:p>
            <a:r>
              <a:rPr lang="en-GB" dirty="0"/>
              <a:t>If you are going to start </a:t>
            </a:r>
            <a:r>
              <a:rPr lang="en-GB" sz="3600" dirty="0"/>
              <a:t>this</a:t>
            </a:r>
            <a:r>
              <a:rPr lang="en-GB" dirty="0"/>
              <a:t>, then it should be at the start of a new paragraph </a:t>
            </a:r>
          </a:p>
          <a:p>
            <a:r>
              <a:rPr lang="en-GB" sz="3600" dirty="0" smtClean="0"/>
              <a:t>This </a:t>
            </a:r>
            <a:r>
              <a:rPr lang="en-GB" dirty="0"/>
              <a:t>is not just a reference to the past </a:t>
            </a:r>
            <a:r>
              <a:rPr lang="en-GB" dirty="0" smtClean="0"/>
              <a:t>situation </a:t>
            </a:r>
            <a:r>
              <a:rPr lang="en-GB" dirty="0"/>
              <a:t>but also to the current state of affairs. </a:t>
            </a:r>
          </a:p>
          <a:p>
            <a:endParaRPr lang="en-GB" dirty="0"/>
          </a:p>
        </p:txBody>
      </p:sp>
    </p:spTree>
    <p:extLst>
      <p:ext uri="{BB962C8B-B14F-4D97-AF65-F5344CB8AC3E}">
        <p14:creationId xmlns:p14="http://schemas.microsoft.com/office/powerpoint/2010/main" val="166376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‘this’ in language-based comments</a:t>
            </a:r>
            <a:endParaRPr lang="en-GB" dirty="0"/>
          </a:p>
        </p:txBody>
      </p:sp>
      <p:sp>
        <p:nvSpPr>
          <p:cNvPr id="3" name="Content Placeholder 2"/>
          <p:cNvSpPr>
            <a:spLocks noGrp="1"/>
          </p:cNvSpPr>
          <p:nvPr>
            <p:ph idx="1"/>
          </p:nvPr>
        </p:nvSpPr>
        <p:spPr/>
        <p:txBody>
          <a:bodyPr>
            <a:normAutofit/>
          </a:bodyPr>
          <a:lstStyle/>
          <a:p>
            <a:r>
              <a:rPr lang="en-GB" dirty="0"/>
              <a:t>Break </a:t>
            </a:r>
            <a:r>
              <a:rPr lang="en-GB" sz="3600" dirty="0"/>
              <a:t>this</a:t>
            </a:r>
            <a:r>
              <a:rPr lang="en-GB" dirty="0"/>
              <a:t> up into 2 or 3 different sentences</a:t>
            </a:r>
            <a:r>
              <a:rPr lang="en-GB" dirty="0" smtClean="0"/>
              <a:t>.</a:t>
            </a:r>
          </a:p>
          <a:p>
            <a:r>
              <a:rPr lang="en-GB" dirty="0"/>
              <a:t>You need to rewrite </a:t>
            </a:r>
            <a:r>
              <a:rPr lang="en-GB" sz="3600" dirty="0"/>
              <a:t>this</a:t>
            </a:r>
            <a:r>
              <a:rPr lang="en-GB" dirty="0"/>
              <a:t> </a:t>
            </a:r>
            <a:r>
              <a:rPr lang="en-GB" dirty="0" smtClean="0"/>
              <a:t>sentence</a:t>
            </a:r>
          </a:p>
          <a:p>
            <a:r>
              <a:rPr lang="en-GB" sz="3600" dirty="0"/>
              <a:t>This</a:t>
            </a:r>
            <a:r>
              <a:rPr lang="en-GB" dirty="0"/>
              <a:t> appears to be an incorrect word </a:t>
            </a:r>
            <a:r>
              <a:rPr lang="en-GB" dirty="0" smtClean="0"/>
              <a:t>choice</a:t>
            </a:r>
          </a:p>
          <a:p>
            <a:r>
              <a:rPr lang="en-GB" sz="3600" dirty="0"/>
              <a:t>This</a:t>
            </a:r>
            <a:r>
              <a:rPr lang="en-GB" dirty="0"/>
              <a:t> sounds a bit strange</a:t>
            </a:r>
            <a:r>
              <a:rPr lang="en-GB" dirty="0" smtClean="0"/>
              <a:t>.</a:t>
            </a:r>
          </a:p>
          <a:p>
            <a:r>
              <a:rPr lang="en-GB" dirty="0" smtClean="0"/>
              <a:t>You </a:t>
            </a:r>
            <a:r>
              <a:rPr lang="en-GB" dirty="0"/>
              <a:t>should check the meaning of </a:t>
            </a:r>
            <a:r>
              <a:rPr lang="en-GB" sz="3600" dirty="0"/>
              <a:t>this</a:t>
            </a:r>
            <a:r>
              <a:rPr lang="en-GB" dirty="0"/>
              <a:t> word.</a:t>
            </a:r>
          </a:p>
        </p:txBody>
      </p:sp>
    </p:spTree>
    <p:extLst>
      <p:ext uri="{BB962C8B-B14F-4D97-AF65-F5344CB8AC3E}">
        <p14:creationId xmlns:p14="http://schemas.microsoft.com/office/powerpoint/2010/main" val="229342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Teacher Comment 1: What does it mean?</a:t>
            </a:r>
            <a:endParaRPr lang="en-GB" dirty="0"/>
          </a:p>
        </p:txBody>
      </p:sp>
      <p:sp>
        <p:nvSpPr>
          <p:cNvPr id="3" name="Content Placeholder 2"/>
          <p:cNvSpPr>
            <a:spLocks noGrp="1"/>
          </p:cNvSpPr>
          <p:nvPr>
            <p:ph idx="1"/>
          </p:nvPr>
        </p:nvSpPr>
        <p:spPr>
          <a:xfrm>
            <a:off x="611342" y="2362273"/>
            <a:ext cx="9613861" cy="3599316"/>
          </a:xfrm>
        </p:spPr>
        <p:txBody>
          <a:bodyPr>
            <a:normAutofit/>
          </a:bodyPr>
          <a:lstStyle/>
          <a:p>
            <a:pPr marL="0" indent="0">
              <a:buNone/>
            </a:pPr>
            <a:r>
              <a:rPr lang="en-GB" sz="3600" dirty="0" smtClean="0"/>
              <a:t>“Present Simple”</a:t>
            </a:r>
          </a:p>
          <a:p>
            <a:endParaRPr lang="en-GB" dirty="0"/>
          </a:p>
          <a:p>
            <a:pPr marL="0" indent="0">
              <a:buNone/>
            </a:pPr>
            <a:endParaRPr lang="en-GB" dirty="0" smtClean="0"/>
          </a:p>
          <a:p>
            <a:pPr marL="0" indent="0">
              <a:buNone/>
            </a:pPr>
            <a:r>
              <a:rPr lang="en-GB" dirty="0" smtClean="0"/>
              <a:t>You have used the wrong tense, so use present simple tense.</a:t>
            </a:r>
          </a:p>
          <a:p>
            <a:endParaRPr lang="en-GB" dirty="0" smtClean="0"/>
          </a:p>
        </p:txBody>
      </p:sp>
    </p:spTree>
    <p:extLst>
      <p:ext uri="{BB962C8B-B14F-4D97-AF65-F5344CB8AC3E}">
        <p14:creationId xmlns:p14="http://schemas.microsoft.com/office/powerpoint/2010/main" val="12186753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Teacher Comment 2: What does it mean?</a:t>
            </a:r>
            <a:endParaRPr lang="en-GB" dirty="0"/>
          </a:p>
        </p:txBody>
      </p:sp>
      <p:sp>
        <p:nvSpPr>
          <p:cNvPr id="3" name="Content Placeholder 2"/>
          <p:cNvSpPr>
            <a:spLocks noGrp="1"/>
          </p:cNvSpPr>
          <p:nvPr>
            <p:ph idx="1"/>
          </p:nvPr>
        </p:nvSpPr>
        <p:spPr/>
        <p:txBody>
          <a:bodyPr/>
          <a:lstStyle/>
          <a:p>
            <a:pPr marL="0" indent="0">
              <a:buNone/>
            </a:pPr>
            <a:r>
              <a:rPr lang="en-GB" dirty="0" smtClean="0"/>
              <a:t>“</a:t>
            </a:r>
            <a:r>
              <a:rPr lang="en-GB" sz="3600" dirty="0"/>
              <a:t>The plural is ‘</a:t>
            </a:r>
            <a:r>
              <a:rPr lang="en-GB" sz="3600" dirty="0" smtClean="0"/>
              <a:t>phenomena’.”</a:t>
            </a:r>
          </a:p>
          <a:p>
            <a:endParaRPr lang="en-GB" dirty="0"/>
          </a:p>
          <a:p>
            <a:pPr marL="0" indent="0">
              <a:buNone/>
            </a:pPr>
            <a:endParaRPr lang="en-GB" dirty="0" smtClean="0"/>
          </a:p>
          <a:p>
            <a:pPr marL="0" indent="0">
              <a:buNone/>
            </a:pPr>
            <a:r>
              <a:rPr lang="en-GB" dirty="0" smtClean="0"/>
              <a:t>You have used the wrong word form for more than one phenomenon, so use ‘phenomena’ instead.</a:t>
            </a:r>
            <a:endParaRPr lang="en-GB" dirty="0"/>
          </a:p>
        </p:txBody>
      </p:sp>
    </p:spTree>
    <p:extLst>
      <p:ext uri="{BB962C8B-B14F-4D97-AF65-F5344CB8AC3E}">
        <p14:creationId xmlns:p14="http://schemas.microsoft.com/office/powerpoint/2010/main" val="178072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00913"/>
            <a:ext cx="8825658" cy="3329581"/>
          </a:xfrm>
        </p:spPr>
        <p:txBody>
          <a:bodyPr/>
          <a:lstStyle/>
          <a:p>
            <a:r>
              <a:rPr lang="en-GB" dirty="0" smtClean="0"/>
              <a:t>This idea needs </a:t>
            </a:r>
            <a:br>
              <a:rPr lang="en-GB" dirty="0" smtClean="0"/>
            </a:br>
            <a:r>
              <a:rPr lang="en-GB" dirty="0" smtClean="0"/>
              <a:t>re-expressing</a:t>
            </a:r>
            <a:endParaRPr lang="en-GB" dirty="0"/>
          </a:p>
        </p:txBody>
      </p:sp>
      <p:sp>
        <p:nvSpPr>
          <p:cNvPr id="3" name="Subtitle 2"/>
          <p:cNvSpPr>
            <a:spLocks noGrp="1"/>
          </p:cNvSpPr>
          <p:nvPr>
            <p:ph type="subTitle" idx="1"/>
          </p:nvPr>
        </p:nvSpPr>
        <p:spPr>
          <a:xfrm>
            <a:off x="680321" y="4394039"/>
            <a:ext cx="9300292" cy="1505829"/>
          </a:xfrm>
        </p:spPr>
        <p:txBody>
          <a:bodyPr>
            <a:noAutofit/>
          </a:bodyPr>
          <a:lstStyle/>
          <a:p>
            <a:pPr algn="l"/>
            <a:r>
              <a:rPr lang="en-GB" sz="4400" dirty="0" smtClean="0"/>
              <a:t>Linguistic variation in EAP feedback on ESP academic writing</a:t>
            </a:r>
            <a:endParaRPr lang="en-GB" sz="4400" dirty="0"/>
          </a:p>
        </p:txBody>
      </p:sp>
    </p:spTree>
    <p:extLst>
      <p:ext uri="{BB962C8B-B14F-4D97-AF65-F5344CB8AC3E}">
        <p14:creationId xmlns:p14="http://schemas.microsoft.com/office/powerpoint/2010/main" val="3026426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Teacher Comment </a:t>
            </a:r>
            <a:r>
              <a:rPr lang="en-GB" dirty="0" smtClean="0"/>
              <a:t>3</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sz="3600" dirty="0" smtClean="0"/>
              <a:t>“This </a:t>
            </a:r>
            <a:r>
              <a:rPr lang="en-GB" sz="3600" dirty="0"/>
              <a:t>is too long and clumsy for a single sentence</a:t>
            </a:r>
            <a:r>
              <a:rPr lang="en-GB" sz="3600" dirty="0" smtClean="0"/>
              <a:t>.” </a:t>
            </a:r>
          </a:p>
          <a:p>
            <a:pPr marL="0" indent="0">
              <a:buNone/>
            </a:pPr>
            <a:endParaRPr lang="en-GB" dirty="0"/>
          </a:p>
          <a:p>
            <a:pPr marL="0" indent="0">
              <a:buNone/>
            </a:pPr>
            <a:r>
              <a:rPr lang="en-GB" dirty="0" smtClean="0"/>
              <a:t>There is something wrong with ‘this’, but what is ‘this’? </a:t>
            </a:r>
          </a:p>
          <a:p>
            <a:pPr marL="0" indent="0">
              <a:buNone/>
            </a:pPr>
            <a:endParaRPr lang="en-GB" sz="3200" dirty="0" smtClean="0"/>
          </a:p>
          <a:p>
            <a:pPr marL="0" indent="0">
              <a:buNone/>
            </a:pPr>
            <a:r>
              <a:rPr lang="en-GB" sz="3200" dirty="0" smtClean="0"/>
              <a:t>“The </a:t>
            </a:r>
            <a:r>
              <a:rPr lang="en-GB" sz="3200" dirty="0"/>
              <a:t>single sentence: ‘……….’ is too long and </a:t>
            </a:r>
            <a:r>
              <a:rPr lang="en-GB" sz="3200" dirty="0" smtClean="0"/>
              <a:t>clumsy.”</a:t>
            </a:r>
            <a:endParaRPr lang="en-GB" sz="3200" dirty="0"/>
          </a:p>
          <a:p>
            <a:pPr marL="0" indent="0">
              <a:buNone/>
            </a:pPr>
            <a:r>
              <a:rPr lang="en-GB" sz="3200" dirty="0" smtClean="0"/>
              <a:t>“This sentence is too long and clumsy.”</a:t>
            </a:r>
          </a:p>
        </p:txBody>
      </p:sp>
    </p:spTree>
    <p:extLst>
      <p:ext uri="{BB962C8B-B14F-4D97-AF65-F5344CB8AC3E}">
        <p14:creationId xmlns:p14="http://schemas.microsoft.com/office/powerpoint/2010/main" val="192534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assertive speech acts</a:t>
            </a:r>
            <a:endParaRPr lang="en-GB" dirty="0"/>
          </a:p>
        </p:txBody>
      </p:sp>
      <p:sp>
        <p:nvSpPr>
          <p:cNvPr id="3" name="Text Placeholder 2"/>
          <p:cNvSpPr>
            <a:spLocks noGrp="1"/>
          </p:cNvSpPr>
          <p:nvPr>
            <p:ph type="body" idx="1"/>
          </p:nvPr>
        </p:nvSpPr>
        <p:spPr/>
        <p:txBody>
          <a:bodyPr/>
          <a:lstStyle/>
          <a:p>
            <a:pPr algn="ctr"/>
            <a:r>
              <a:rPr lang="en-GB" b="1" dirty="0" smtClean="0">
                <a:solidFill>
                  <a:schemeClr val="bg1"/>
                </a:solidFill>
              </a:rPr>
              <a:t>Evaluating</a:t>
            </a:r>
            <a:endParaRPr lang="en-GB" b="1" dirty="0">
              <a:solidFill>
                <a:schemeClr val="bg1"/>
              </a:solidFill>
            </a:endParaRPr>
          </a:p>
        </p:txBody>
      </p:sp>
      <p:sp>
        <p:nvSpPr>
          <p:cNvPr id="4" name="Text Placeholder 3"/>
          <p:cNvSpPr>
            <a:spLocks noGrp="1"/>
          </p:cNvSpPr>
          <p:nvPr>
            <p:ph type="body" sz="half" idx="15"/>
          </p:nvPr>
        </p:nvSpPr>
        <p:spPr>
          <a:xfrm>
            <a:off x="680322" y="3022673"/>
            <a:ext cx="3779286" cy="2913513"/>
          </a:xfrm>
        </p:spPr>
        <p:txBody>
          <a:bodyPr>
            <a:noAutofit/>
          </a:bodyPr>
          <a:lstStyle/>
          <a:p>
            <a:r>
              <a:rPr lang="en-GB" sz="2000" dirty="0" smtClean="0"/>
              <a:t>This </a:t>
            </a:r>
            <a:r>
              <a:rPr lang="en-GB" sz="2000" dirty="0"/>
              <a:t>needs an article ‘an’ </a:t>
            </a:r>
          </a:p>
          <a:p>
            <a:r>
              <a:rPr lang="en-GB" sz="2000" dirty="0"/>
              <a:t>In my opinion, the functions and contributions of the state have not been sufficiently considered </a:t>
            </a:r>
            <a:endParaRPr lang="en-GB" sz="2000" dirty="0" smtClean="0"/>
          </a:p>
          <a:p>
            <a:r>
              <a:rPr lang="en-GB" sz="2000" dirty="0"/>
              <a:t>This point can be rephrased more succinctly and elegantly </a:t>
            </a:r>
            <a:endParaRPr lang="en-GB" sz="2000" dirty="0" smtClean="0"/>
          </a:p>
          <a:p>
            <a:r>
              <a:rPr lang="en-GB" sz="2000" dirty="0"/>
              <a:t>This sounds somewhat conversational in style </a:t>
            </a:r>
          </a:p>
        </p:txBody>
      </p:sp>
      <p:sp>
        <p:nvSpPr>
          <p:cNvPr id="5" name="Text Placeholder 4"/>
          <p:cNvSpPr>
            <a:spLocks noGrp="1"/>
          </p:cNvSpPr>
          <p:nvPr>
            <p:ph type="body" sz="quarter" idx="3"/>
          </p:nvPr>
        </p:nvSpPr>
        <p:spPr>
          <a:xfrm>
            <a:off x="4459608" y="2341363"/>
            <a:ext cx="3063240" cy="576262"/>
          </a:xfrm>
        </p:spPr>
        <p:txBody>
          <a:bodyPr/>
          <a:lstStyle/>
          <a:p>
            <a:pPr algn="ctr"/>
            <a:r>
              <a:rPr lang="en-GB" b="1" dirty="0" smtClean="0">
                <a:solidFill>
                  <a:schemeClr val="bg1"/>
                </a:solidFill>
              </a:rPr>
              <a:t>Informing</a:t>
            </a:r>
            <a:endParaRPr lang="en-GB" b="1" dirty="0">
              <a:solidFill>
                <a:schemeClr val="bg1"/>
              </a:solidFill>
            </a:endParaRPr>
          </a:p>
        </p:txBody>
      </p:sp>
      <p:sp>
        <p:nvSpPr>
          <p:cNvPr id="6" name="Text Placeholder 5"/>
          <p:cNvSpPr>
            <a:spLocks noGrp="1"/>
          </p:cNvSpPr>
          <p:nvPr>
            <p:ph type="body" sz="half" idx="16"/>
          </p:nvPr>
        </p:nvSpPr>
        <p:spPr>
          <a:xfrm>
            <a:off x="4674071" y="3022673"/>
            <a:ext cx="3063240" cy="2913513"/>
          </a:xfrm>
        </p:spPr>
        <p:txBody>
          <a:bodyPr/>
          <a:lstStyle/>
          <a:p>
            <a:r>
              <a:rPr lang="en-GB" dirty="0"/>
              <a:t>‘</a:t>
            </a:r>
            <a:r>
              <a:rPr lang="en-GB" sz="2400" dirty="0"/>
              <a:t>remaining’ </a:t>
            </a:r>
            <a:r>
              <a:rPr lang="en-GB" sz="2400" dirty="0" smtClean="0"/>
              <a:t>means </a:t>
            </a:r>
            <a:r>
              <a:rPr lang="en-GB" sz="2400" dirty="0"/>
              <a:t>‘leftover’! </a:t>
            </a:r>
            <a:endParaRPr lang="en-GB" sz="2400" dirty="0" smtClean="0"/>
          </a:p>
          <a:p>
            <a:r>
              <a:rPr lang="en-GB" sz="2400" dirty="0"/>
              <a:t>‘Forces’ is plural! </a:t>
            </a:r>
            <a:endParaRPr lang="en-GB" sz="2400" dirty="0" smtClean="0"/>
          </a:p>
          <a:p>
            <a:r>
              <a:rPr lang="en-GB" sz="2400" dirty="0"/>
              <a:t>Compound noun ‘party politics’ </a:t>
            </a:r>
            <a:endParaRPr lang="en-GB" sz="2400" dirty="0" smtClean="0"/>
          </a:p>
          <a:p>
            <a:r>
              <a:rPr lang="en-GB" sz="2400" dirty="0"/>
              <a:t>Use a more hedged verb e.g. ‘argue’ </a:t>
            </a:r>
          </a:p>
        </p:txBody>
      </p:sp>
      <p:sp>
        <p:nvSpPr>
          <p:cNvPr id="7" name="Text Placeholder 6"/>
          <p:cNvSpPr>
            <a:spLocks noGrp="1"/>
          </p:cNvSpPr>
          <p:nvPr>
            <p:ph type="body" sz="quarter" idx="13"/>
          </p:nvPr>
        </p:nvSpPr>
        <p:spPr>
          <a:xfrm>
            <a:off x="8045791" y="2336873"/>
            <a:ext cx="3070025" cy="576262"/>
          </a:xfrm>
        </p:spPr>
        <p:txBody>
          <a:bodyPr/>
          <a:lstStyle/>
          <a:p>
            <a:r>
              <a:rPr lang="en-GB" b="1" dirty="0" smtClean="0">
                <a:solidFill>
                  <a:schemeClr val="bg1"/>
                </a:solidFill>
              </a:rPr>
              <a:t>Correcting</a:t>
            </a:r>
            <a:r>
              <a:rPr lang="en-GB" b="1" dirty="0" smtClean="0"/>
              <a:t> </a:t>
            </a:r>
            <a:endParaRPr lang="en-GB" b="1" dirty="0"/>
          </a:p>
        </p:txBody>
      </p:sp>
      <p:sp>
        <p:nvSpPr>
          <p:cNvPr id="8" name="Text Placeholder 7"/>
          <p:cNvSpPr>
            <a:spLocks noGrp="1"/>
          </p:cNvSpPr>
          <p:nvPr>
            <p:ph type="body" sz="half" idx="17"/>
          </p:nvPr>
        </p:nvSpPr>
        <p:spPr>
          <a:xfrm>
            <a:off x="7807251" y="3022673"/>
            <a:ext cx="3070025" cy="2913513"/>
          </a:xfrm>
        </p:spPr>
        <p:txBody>
          <a:bodyPr/>
          <a:lstStyle/>
          <a:p>
            <a:r>
              <a:rPr lang="en-GB" dirty="0"/>
              <a:t>‘</a:t>
            </a:r>
            <a:r>
              <a:rPr lang="en-GB" sz="2400" dirty="0"/>
              <a:t>do not suffice’ </a:t>
            </a:r>
            <a:endParaRPr lang="en-GB" sz="2400" dirty="0" smtClean="0"/>
          </a:p>
          <a:p>
            <a:r>
              <a:rPr lang="en-GB" sz="2400" dirty="0"/>
              <a:t>‘Has </a:t>
            </a:r>
            <a:r>
              <a:rPr lang="en-GB" sz="2400" dirty="0" smtClean="0"/>
              <a:t>weakened</a:t>
            </a:r>
            <a:r>
              <a:rPr lang="en-GB" sz="2400" dirty="0"/>
              <a:t>’ </a:t>
            </a:r>
            <a:endParaRPr lang="en-GB" sz="2400" dirty="0" smtClean="0"/>
          </a:p>
          <a:p>
            <a:r>
              <a:rPr lang="en-GB" sz="2400" dirty="0"/>
              <a:t>‘all-encompassing’ </a:t>
            </a:r>
            <a:endParaRPr lang="en-GB" sz="2400" dirty="0" smtClean="0"/>
          </a:p>
          <a:p>
            <a:r>
              <a:rPr lang="en-GB" sz="2400" dirty="0"/>
              <a:t>Despite losing </a:t>
            </a:r>
          </a:p>
        </p:txBody>
      </p:sp>
    </p:spTree>
    <p:extLst>
      <p:ext uri="{BB962C8B-B14F-4D97-AF65-F5344CB8AC3E}">
        <p14:creationId xmlns:p14="http://schemas.microsoft.com/office/powerpoint/2010/main" val="2157603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Assertives</a:t>
            </a:r>
            <a:r>
              <a:rPr lang="en-GB" dirty="0" smtClean="0"/>
              <a:t> using ‘this’</a:t>
            </a:r>
            <a:endParaRPr lang="en-GB"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338407917"/>
              </p:ext>
            </p:extLst>
          </p:nvPr>
        </p:nvGraphicFramePr>
        <p:xfrm>
          <a:off x="681038" y="2336800"/>
          <a:ext cx="9613900" cy="35988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6390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t>
            </a:r>
            <a:r>
              <a:rPr lang="en-GB" dirty="0" smtClean="0"/>
              <a:t>eedback on content </a:t>
            </a:r>
            <a:r>
              <a:rPr lang="en-GB" dirty="0"/>
              <a:t>&amp;</a:t>
            </a:r>
            <a:r>
              <a:rPr lang="en-GB" dirty="0" smtClean="0"/>
              <a:t> language</a:t>
            </a:r>
            <a:endParaRPr lang="en-GB" dirty="0"/>
          </a:p>
        </p:txBody>
      </p:sp>
      <p:sp>
        <p:nvSpPr>
          <p:cNvPr id="3" name="Content Placeholder 2"/>
          <p:cNvSpPr>
            <a:spLocks noGrp="1"/>
          </p:cNvSpPr>
          <p:nvPr>
            <p:ph idx="1"/>
          </p:nvPr>
        </p:nvSpPr>
        <p:spPr>
          <a:xfrm>
            <a:off x="918860" y="2029543"/>
            <a:ext cx="9613861" cy="3599316"/>
          </a:xfrm>
        </p:spPr>
        <p:txBody>
          <a:bodyPr/>
          <a:lstStyle/>
          <a:p>
            <a:endParaRPr lang="en-GB" dirty="0"/>
          </a:p>
        </p:txBody>
      </p:sp>
      <p:graphicFrame>
        <p:nvGraphicFramePr>
          <p:cNvPr id="7" name="Chart 6"/>
          <p:cNvGraphicFramePr/>
          <p:nvPr>
            <p:extLst>
              <p:ext uri="{D42A27DB-BD31-4B8C-83A1-F6EECF244321}">
                <p14:modId xmlns:p14="http://schemas.microsoft.com/office/powerpoint/2010/main" val="1325680837"/>
              </p:ext>
            </p:extLst>
          </p:nvPr>
        </p:nvGraphicFramePr>
        <p:xfrm>
          <a:off x="1402080" y="2491765"/>
          <a:ext cx="7985759" cy="3883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0066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on RQ 1</a:t>
            </a:r>
            <a:endParaRPr lang="en-GB" dirty="0"/>
          </a:p>
        </p:txBody>
      </p:sp>
      <p:sp>
        <p:nvSpPr>
          <p:cNvPr id="3" name="Content Placeholder 2"/>
          <p:cNvSpPr>
            <a:spLocks noGrp="1"/>
          </p:cNvSpPr>
          <p:nvPr>
            <p:ph idx="1"/>
          </p:nvPr>
        </p:nvSpPr>
        <p:spPr/>
        <p:txBody>
          <a:bodyPr/>
          <a:lstStyle/>
          <a:p>
            <a:r>
              <a:rPr lang="en-GB" sz="3200" dirty="0"/>
              <a:t>Did EAP tutors give feedback on content as well as language</a:t>
            </a:r>
            <a:r>
              <a:rPr lang="en-GB" sz="3200" dirty="0" smtClean="0"/>
              <a:t>?</a:t>
            </a:r>
          </a:p>
          <a:p>
            <a:endParaRPr lang="en-GB" b="1" dirty="0" smtClean="0">
              <a:latin typeface="Calibri" panose="020F0502020204030204" pitchFamily="34" charset="0"/>
              <a:ea typeface="Times New Roman" panose="02020603050405020304" pitchFamily="18" charset="0"/>
              <a:cs typeface="Times New Roman" panose="02020603050405020304" pitchFamily="18" charset="0"/>
            </a:endParaRPr>
          </a:p>
          <a:p>
            <a:r>
              <a:rPr lang="en-GB" sz="3200" b="1" dirty="0" smtClean="0">
                <a:solidFill>
                  <a:schemeClr val="bg1"/>
                </a:solidFill>
                <a:latin typeface="Calibri" panose="020F0502020204030204" pitchFamily="34" charset="0"/>
                <a:ea typeface="Times New Roman" panose="02020603050405020304" pitchFamily="18" charset="0"/>
                <a:cs typeface="Times New Roman" panose="02020603050405020304" pitchFamily="18" charset="0"/>
              </a:rPr>
              <a:t>Yes, </a:t>
            </a:r>
            <a:r>
              <a:rPr lang="en-GB" sz="3200" b="1" dirty="0" smtClean="0">
                <a:solidFill>
                  <a:schemeClr val="bg1"/>
                </a:solidFill>
                <a:latin typeface="Calibri" panose="020F0502020204030204" pitchFamily="34" charset="0"/>
                <a:ea typeface="Times New Roman" panose="02020603050405020304" pitchFamily="18" charset="0"/>
                <a:cs typeface="Times New Roman" panose="02020603050405020304" pitchFamily="18" charset="0"/>
              </a:rPr>
              <a:t>but EAP </a:t>
            </a:r>
            <a:r>
              <a:rPr lang="en-GB" sz="32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tutors made four times more language-based comments than content-based ones.</a:t>
            </a:r>
            <a:endParaRPr lang="en-GB" sz="3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2676686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 feedback comments using ‘this’</a:t>
            </a:r>
            <a:endParaRPr lang="en-GB"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886543444"/>
              </p:ext>
            </p:extLst>
          </p:nvPr>
        </p:nvGraphicFramePr>
        <p:xfrm>
          <a:off x="681038" y="2336800"/>
          <a:ext cx="8706801" cy="41700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64771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of RQ 2</a:t>
            </a:r>
            <a:endParaRPr lang="en-GB" dirty="0"/>
          </a:p>
        </p:txBody>
      </p:sp>
      <p:sp>
        <p:nvSpPr>
          <p:cNvPr id="3" name="Content Placeholder 2"/>
          <p:cNvSpPr>
            <a:spLocks noGrp="1"/>
          </p:cNvSpPr>
          <p:nvPr>
            <p:ph idx="1"/>
          </p:nvPr>
        </p:nvSpPr>
        <p:spPr/>
        <p:txBody>
          <a:bodyPr/>
          <a:lstStyle/>
          <a:p>
            <a:endParaRPr lang="en-GB" dirty="0" smtClean="0"/>
          </a:p>
          <a:p>
            <a:r>
              <a:rPr lang="en-GB" sz="3200" dirty="0"/>
              <a:t>Did the feedback vary?</a:t>
            </a:r>
          </a:p>
          <a:p>
            <a:endParaRPr lang="en-GB" dirty="0"/>
          </a:p>
          <a:p>
            <a:r>
              <a:rPr lang="en-GB" sz="3200" b="1" dirty="0" smtClean="0">
                <a:solidFill>
                  <a:schemeClr val="bg1"/>
                </a:solidFill>
                <a:latin typeface="Calibri" panose="020F0502020204030204" pitchFamily="34" charset="0"/>
              </a:rPr>
              <a:t>Yes, they used demonstrative </a:t>
            </a:r>
            <a:r>
              <a:rPr lang="en-GB" sz="3200" b="1" dirty="0">
                <a:solidFill>
                  <a:schemeClr val="bg1"/>
                </a:solidFill>
                <a:latin typeface="Calibri" panose="020F0502020204030204" pitchFamily="34" charset="0"/>
              </a:rPr>
              <a:t>‘this’ </a:t>
            </a:r>
            <a:r>
              <a:rPr lang="en-GB" sz="3200" b="1" dirty="0" smtClean="0">
                <a:solidFill>
                  <a:schemeClr val="bg1"/>
                </a:solidFill>
                <a:latin typeface="Calibri" panose="020F0502020204030204" pitchFamily="34" charset="0"/>
              </a:rPr>
              <a:t>in </a:t>
            </a:r>
            <a:r>
              <a:rPr lang="en-GB" sz="3200" b="1" dirty="0">
                <a:solidFill>
                  <a:schemeClr val="bg1"/>
                </a:solidFill>
                <a:latin typeface="Calibri" panose="020F0502020204030204" pitchFamily="34" charset="0"/>
              </a:rPr>
              <a:t>both content and language </a:t>
            </a:r>
            <a:r>
              <a:rPr lang="en-GB" sz="3200" b="1" dirty="0" smtClean="0">
                <a:solidFill>
                  <a:schemeClr val="bg1"/>
                </a:solidFill>
                <a:latin typeface="Calibri" panose="020F0502020204030204" pitchFamily="34" charset="0"/>
              </a:rPr>
              <a:t>comments, which is </a:t>
            </a:r>
            <a:r>
              <a:rPr lang="en-GB" sz="3200" b="1" dirty="0" smtClean="0">
                <a:solidFill>
                  <a:schemeClr val="bg1"/>
                </a:solidFill>
                <a:latin typeface="Calibri" panose="020F0502020204030204" pitchFamily="34" charset="0"/>
              </a:rPr>
              <a:t>accountable.</a:t>
            </a:r>
            <a:endParaRPr lang="en-GB" sz="3200" b="1" dirty="0">
              <a:solidFill>
                <a:schemeClr val="bg1"/>
              </a:solidFill>
              <a:latin typeface="Calibri" panose="020F0502020204030204" pitchFamily="34" charset="0"/>
            </a:endParaRPr>
          </a:p>
          <a:p>
            <a:endParaRPr lang="en-GB" dirty="0"/>
          </a:p>
        </p:txBody>
      </p:sp>
    </p:spTree>
    <p:extLst>
      <p:ext uri="{BB962C8B-B14F-4D97-AF65-F5344CB8AC3E}">
        <p14:creationId xmlns:p14="http://schemas.microsoft.com/office/powerpoint/2010/main" val="1208571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
            </a:r>
            <a:r>
              <a:rPr lang="en-GB" dirty="0" smtClean="0"/>
              <a:t>ontent &amp; language comments using ‘this’</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0852241"/>
              </p:ext>
            </p:extLst>
          </p:nvPr>
        </p:nvGraphicFramePr>
        <p:xfrm>
          <a:off x="801189" y="2485676"/>
          <a:ext cx="9039498" cy="38262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0952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of RQ 3</a:t>
            </a:r>
            <a:endParaRPr lang="en-GB" dirty="0"/>
          </a:p>
        </p:txBody>
      </p:sp>
      <p:sp>
        <p:nvSpPr>
          <p:cNvPr id="3" name="Content Placeholder 2"/>
          <p:cNvSpPr>
            <a:spLocks noGrp="1"/>
          </p:cNvSpPr>
          <p:nvPr>
            <p:ph idx="1"/>
          </p:nvPr>
        </p:nvSpPr>
        <p:spPr/>
        <p:txBody>
          <a:bodyPr/>
          <a:lstStyle/>
          <a:p>
            <a:pPr marL="0" indent="0">
              <a:buNone/>
            </a:pPr>
            <a:r>
              <a:rPr lang="en-GB" sz="3200" dirty="0" smtClean="0"/>
              <a:t>Were </a:t>
            </a:r>
            <a:r>
              <a:rPr lang="en-GB" sz="3200" dirty="0"/>
              <a:t>linguistic variations particular to language and/or content comments?</a:t>
            </a:r>
          </a:p>
          <a:p>
            <a:endParaRPr lang="en-GB" b="1" dirty="0">
              <a:latin typeface="Calibri" panose="020F0502020204030204" pitchFamily="34" charset="0"/>
              <a:ea typeface="Times New Roman" panose="02020603050405020304" pitchFamily="18" charset="0"/>
              <a:cs typeface="Times New Roman" panose="02020603050405020304" pitchFamily="18" charset="0"/>
            </a:endParaRPr>
          </a:p>
          <a:p>
            <a:endParaRPr lang="en-GB" b="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3200" b="1" dirty="0" smtClean="0">
                <a:solidFill>
                  <a:schemeClr val="bg1"/>
                </a:solidFill>
                <a:latin typeface="Calibri" panose="020F0502020204030204" pitchFamily="34" charset="0"/>
                <a:ea typeface="Times New Roman" panose="02020603050405020304" pitchFamily="18" charset="0"/>
                <a:cs typeface="Times New Roman" panose="02020603050405020304" pitchFamily="18" charset="0"/>
              </a:rPr>
              <a:t>Yes, EAP </a:t>
            </a:r>
            <a:r>
              <a:rPr lang="en-GB" sz="32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tutors used ‘this’ 2.5 times more commenting on a content-based item than on a language-based item.</a:t>
            </a:r>
            <a:endParaRPr lang="en-GB" sz="3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6673278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of RQ 4</a:t>
            </a:r>
            <a:endParaRPr lang="en-GB" dirty="0"/>
          </a:p>
        </p:txBody>
      </p:sp>
      <p:sp>
        <p:nvSpPr>
          <p:cNvPr id="3" name="Content Placeholder 2"/>
          <p:cNvSpPr>
            <a:spLocks noGrp="1"/>
          </p:cNvSpPr>
          <p:nvPr>
            <p:ph idx="1"/>
          </p:nvPr>
        </p:nvSpPr>
        <p:spPr/>
        <p:txBody>
          <a:bodyPr>
            <a:normAutofit/>
          </a:bodyPr>
          <a:lstStyle/>
          <a:p>
            <a:r>
              <a:rPr lang="en-GB" sz="3200" dirty="0"/>
              <a:t>What can linguistic variation tell us about EAP practice in a diverse fields</a:t>
            </a:r>
            <a:r>
              <a:rPr lang="en-GB" sz="3200" dirty="0" smtClean="0"/>
              <a:t>?</a:t>
            </a:r>
          </a:p>
          <a:p>
            <a:endParaRPr lang="en-GB" sz="3200" dirty="0"/>
          </a:p>
          <a:p>
            <a:r>
              <a:rPr lang="en-GB" sz="3200" b="1" dirty="0" smtClean="0">
                <a:solidFill>
                  <a:schemeClr val="bg1"/>
                </a:solidFill>
              </a:rPr>
              <a:t>Nothing evidential because the data set is too small. But we can observe assertive statements in feedback as well as direct and dialogic acts.</a:t>
            </a:r>
            <a:endParaRPr lang="en-GB" sz="3200" b="1" dirty="0">
              <a:solidFill>
                <a:schemeClr val="bg1"/>
              </a:solidFill>
            </a:endParaRPr>
          </a:p>
          <a:p>
            <a:endParaRPr lang="en-GB" sz="3200" dirty="0"/>
          </a:p>
          <a:p>
            <a:endParaRPr lang="en-GB" dirty="0"/>
          </a:p>
        </p:txBody>
      </p:sp>
    </p:spTree>
    <p:extLst>
      <p:ext uri="{BB962C8B-B14F-4D97-AF65-F5344CB8AC3E}">
        <p14:creationId xmlns:p14="http://schemas.microsoft.com/office/powerpoint/2010/main" val="658651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English teacher may be unwittingly cooperating in the process of marginalisation with a view of the role only as language teacher.</a:t>
            </a:r>
            <a:br>
              <a:rPr lang="en-GB" dirty="0" smtClean="0"/>
            </a:br>
            <a:r>
              <a:rPr lang="en-GB" dirty="0"/>
              <a:t/>
            </a:r>
            <a:br>
              <a:rPr lang="en-GB" dirty="0"/>
            </a:br>
            <a:r>
              <a:rPr lang="en-GB" dirty="0" smtClean="0"/>
              <a:t>…embrace and be prepared for the constant possibilities for change.</a:t>
            </a:r>
            <a:endParaRPr lang="en-GB" dirty="0"/>
          </a:p>
        </p:txBody>
      </p:sp>
      <p:sp>
        <p:nvSpPr>
          <p:cNvPr id="3" name="Text Placeholder 2"/>
          <p:cNvSpPr>
            <a:spLocks noGrp="1"/>
          </p:cNvSpPr>
          <p:nvPr>
            <p:ph type="body" sz="half" idx="13"/>
          </p:nvPr>
        </p:nvSpPr>
        <p:spPr/>
        <p:txBody>
          <a:bodyPr>
            <a:normAutofit/>
          </a:bodyPr>
          <a:lstStyle/>
          <a:p>
            <a:r>
              <a:rPr lang="en-GB" sz="2000" dirty="0" smtClean="0">
                <a:solidFill>
                  <a:schemeClr val="bg1"/>
                </a:solidFill>
              </a:rPr>
              <a:t>Gee, 1990:68</a:t>
            </a:r>
            <a:endParaRPr lang="en-GB" sz="2000" dirty="0">
              <a:solidFill>
                <a:schemeClr val="bg1"/>
              </a:solidFill>
            </a:endParaRPr>
          </a:p>
        </p:txBody>
      </p:sp>
      <p:sp>
        <p:nvSpPr>
          <p:cNvPr id="4" name="Text Placeholder 3"/>
          <p:cNvSpPr>
            <a:spLocks noGrp="1"/>
          </p:cNvSpPr>
          <p:nvPr>
            <p:ph type="body" sz="half" idx="2"/>
          </p:nvPr>
        </p:nvSpPr>
        <p:spPr/>
        <p:txBody>
          <a:bodyPr>
            <a:normAutofit/>
          </a:bodyPr>
          <a:lstStyle/>
          <a:p>
            <a:pPr algn="ctr"/>
            <a:r>
              <a:rPr lang="en-GB" sz="3200" dirty="0" smtClean="0"/>
              <a:t>The challenge to the English teacher</a:t>
            </a:r>
            <a:endParaRPr lang="en-GB" sz="3200" dirty="0"/>
          </a:p>
        </p:txBody>
      </p:sp>
    </p:spTree>
    <p:extLst>
      <p:ext uri="{BB962C8B-B14F-4D97-AF65-F5344CB8AC3E}">
        <p14:creationId xmlns:p14="http://schemas.microsoft.com/office/powerpoint/2010/main" val="1579719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753228"/>
            <a:ext cx="9684582" cy="1080938"/>
          </a:xfrm>
        </p:spPr>
        <p:txBody>
          <a:bodyPr/>
          <a:lstStyle/>
          <a:p>
            <a:r>
              <a:rPr lang="en-GB" dirty="0" smtClean="0"/>
              <a:t>Teachers A </a:t>
            </a:r>
            <a:r>
              <a:rPr lang="en-GB" dirty="0"/>
              <a:t>&amp;</a:t>
            </a:r>
            <a:r>
              <a:rPr lang="en-GB" dirty="0" smtClean="0"/>
              <a:t> B – comparative analysis of ‘this’</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37569816"/>
              </p:ext>
            </p:extLst>
          </p:nvPr>
        </p:nvGraphicFramePr>
        <p:xfrm>
          <a:off x="-185531" y="1834166"/>
          <a:ext cx="10787271" cy="48553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92400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Teachers A &amp; B – comparative data on Script 1</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65158131"/>
              </p:ext>
            </p:extLst>
          </p:nvPr>
        </p:nvGraphicFramePr>
        <p:xfrm>
          <a:off x="2803838" y="2140054"/>
          <a:ext cx="5794062" cy="4552073"/>
        </p:xfrm>
        <a:graphic>
          <a:graphicData uri="http://schemas.openxmlformats.org/drawingml/2006/table">
            <a:tbl>
              <a:tblPr firstRow="1" firstCol="1" bandRow="1">
                <a:tableStyleId>{5C22544A-7EE6-4342-B048-85BDC9FD1C3A}</a:tableStyleId>
              </a:tblPr>
              <a:tblGrid>
                <a:gridCol w="2568262"/>
                <a:gridCol w="2582296"/>
                <a:gridCol w="643504"/>
              </a:tblGrid>
              <a:tr h="132209">
                <a:tc>
                  <a:txBody>
                    <a:bodyPr/>
                    <a:lstStyle/>
                    <a:p>
                      <a:pPr>
                        <a:lnSpc>
                          <a:spcPct val="107000"/>
                        </a:lnSpc>
                        <a:spcAft>
                          <a:spcPts val="0"/>
                        </a:spcAft>
                      </a:pPr>
                      <a:r>
                        <a:rPr lang="en-GB" sz="1200" b="1" dirty="0">
                          <a:effectLst/>
                          <a:latin typeface="Aharoni" panose="02010803020104030203" pitchFamily="2" charset="-79"/>
                          <a:cs typeface="Aharoni" panose="02010803020104030203" pitchFamily="2" charset="-79"/>
                        </a:rPr>
                        <a:t>TEACHER A</a:t>
                      </a:r>
                      <a:endParaRPr lang="en-GB" sz="1200" b="1" dirty="0">
                        <a:effectLst/>
                        <a:latin typeface="Aharoni" panose="02010803020104030203" pitchFamily="2" charset="-79"/>
                        <a:ea typeface="Calibri" panose="020F0502020204030204" pitchFamily="34" charset="0"/>
                        <a:cs typeface="Aharoni" panose="02010803020104030203" pitchFamily="2" charset="-79"/>
                      </a:endParaRPr>
                    </a:p>
                  </a:txBody>
                  <a:tcPr marL="50543" marR="50543" marT="0" marB="0"/>
                </a:tc>
                <a:tc>
                  <a:txBody>
                    <a:bodyPr/>
                    <a:lstStyle/>
                    <a:p>
                      <a:pPr>
                        <a:lnSpc>
                          <a:spcPct val="107000"/>
                        </a:lnSpc>
                        <a:spcAft>
                          <a:spcPts val="0"/>
                        </a:spcAft>
                      </a:pPr>
                      <a:r>
                        <a:rPr lang="en-GB" sz="1200" dirty="0">
                          <a:effectLst/>
                          <a:latin typeface="Aharoni" panose="02010803020104030203" pitchFamily="2" charset="-79"/>
                          <a:cs typeface="Aharoni" panose="02010803020104030203" pitchFamily="2" charset="-79"/>
                        </a:rPr>
                        <a:t>TEACHER B</a:t>
                      </a:r>
                      <a:endParaRPr lang="en-GB" sz="1200" dirty="0">
                        <a:effectLst/>
                        <a:latin typeface="Aharoni" panose="02010803020104030203" pitchFamily="2" charset="-79"/>
                        <a:ea typeface="Calibri" panose="020F0502020204030204" pitchFamily="34" charset="0"/>
                        <a:cs typeface="Aharoni" panose="02010803020104030203" pitchFamily="2" charset="-79"/>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dirty="0">
                          <a:effectLst/>
                        </a:rPr>
                        <a:t>omit</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Can you try to rephrase this a little better?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43999">
                <a:tc>
                  <a:txBody>
                    <a:bodyPr/>
                    <a:lstStyle/>
                    <a:p>
                      <a:pPr>
                        <a:lnSpc>
                          <a:spcPct val="107000"/>
                        </a:lnSpc>
                        <a:spcAft>
                          <a:spcPts val="0"/>
                        </a:spcAft>
                      </a:pPr>
                      <a:r>
                        <a:rPr lang="en-GB" sz="600">
                          <a:effectLst/>
                        </a:rPr>
                        <a:t>Do you mean ‘diffuse’?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You need to make this clearer. In what sense is cultural imperialism based on relativism?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366000">
                <a:tc>
                  <a:txBody>
                    <a:bodyPr/>
                    <a:lstStyle/>
                    <a:p>
                      <a:pPr>
                        <a:lnSpc>
                          <a:spcPct val="107000"/>
                        </a:lnSpc>
                        <a:spcAft>
                          <a:spcPts val="0"/>
                        </a:spcAft>
                      </a:pPr>
                      <a:r>
                        <a:rPr lang="en-GB" sz="600">
                          <a:effectLst/>
                        </a:rPr>
                        <a:t>It might be clearer to use a passive construction here with ’the notion’ as the subject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Meaning unclear. Are you saying relativism is to embed one’s culture into others??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3</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‘all-encompassing’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Sentence structure. This is not a full independent sentence.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4</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Try ‘is constantly felt’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Unclear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One of these will do!</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You have not made your meaning clear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6</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Change the tense here.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Is this correct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7</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366000">
                <a:tc>
                  <a:txBody>
                    <a:bodyPr/>
                    <a:lstStyle/>
                    <a:p>
                      <a:pPr>
                        <a:lnSpc>
                          <a:spcPct val="107000"/>
                        </a:lnSpc>
                        <a:spcAft>
                          <a:spcPts val="0"/>
                        </a:spcAft>
                      </a:pPr>
                      <a:r>
                        <a:rPr lang="en-GB" sz="600">
                          <a:effectLst/>
                        </a:rPr>
                        <a:t>Again. it might be clearer to use a passive construction here with ’the world’ as the subject.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This is too long and clumsy for a single sentence. Break this up into 2 or 3 different sentences.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8</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43999">
                <a:tc>
                  <a:txBody>
                    <a:bodyPr/>
                    <a:lstStyle/>
                    <a:p>
                      <a:pPr>
                        <a:lnSpc>
                          <a:spcPct val="107000"/>
                        </a:lnSpc>
                        <a:spcAft>
                          <a:spcPts val="0"/>
                        </a:spcAft>
                      </a:pPr>
                      <a:r>
                        <a:rPr lang="en-GB" sz="600">
                          <a:effectLst/>
                        </a:rPr>
                        <a:t>This sounds odd. Try the phrase ‘global village’.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a:effectLst/>
                        </a:rPr>
                        <a:t>Explain the reasons underlying these arguments.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9</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Who are ‘them’?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600" dirty="0">
                          <a:effectLst/>
                        </a:rPr>
                        <a:t>Finally</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10</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359536">
                <a:tc>
                  <a:txBody>
                    <a:bodyPr/>
                    <a:lstStyle/>
                    <a:p>
                      <a:pPr>
                        <a:lnSpc>
                          <a:spcPct val="107000"/>
                        </a:lnSpc>
                        <a:spcAft>
                          <a:spcPts val="0"/>
                        </a:spcAft>
                      </a:pPr>
                      <a:r>
                        <a:rPr lang="en-GB" sz="600">
                          <a:effectLst/>
                        </a:rPr>
                        <a:t>This phrase is used for physical appearance. Use the adjective ‘an apparent withering’.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11</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43999">
                <a:tc>
                  <a:txBody>
                    <a:bodyPr/>
                    <a:lstStyle/>
                    <a:p>
                      <a:pPr>
                        <a:lnSpc>
                          <a:spcPct val="107000"/>
                        </a:lnSpc>
                        <a:spcAft>
                          <a:spcPts val="0"/>
                        </a:spcAft>
                      </a:pPr>
                      <a:r>
                        <a:rPr lang="en-GB" sz="600">
                          <a:effectLst/>
                        </a:rPr>
                        <a:t>No article for uncountable nouns used in general</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36003">
                <a:tc>
                  <a:txBody>
                    <a:bodyPr/>
                    <a:lstStyle/>
                    <a:p>
                      <a:pPr>
                        <a:spcAft>
                          <a:spcPts val="0"/>
                        </a:spcAft>
                      </a:pPr>
                      <a:r>
                        <a:rPr lang="en-GB" sz="600">
                          <a:effectLst/>
                        </a:rPr>
                        <a:t>‘emerges’</a:t>
                      </a:r>
                      <a:endParaRPr lang="en-GB" sz="700">
                        <a:effectLst/>
                      </a:endParaRPr>
                    </a:p>
                    <a:p>
                      <a:pPr>
                        <a:lnSpc>
                          <a:spcPct val="107000"/>
                        </a:lnSpc>
                        <a:spcAft>
                          <a:spcPts val="0"/>
                        </a:spcAft>
                      </a:pPr>
                      <a:r>
                        <a:rPr lang="en-GB" sz="6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13</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‘Phenomena’ will do here!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14</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Do you mean ‘with the result that’?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15</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behind</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16</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‘examining’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17</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43999">
                <a:tc>
                  <a:txBody>
                    <a:bodyPr/>
                    <a:lstStyle/>
                    <a:p>
                      <a:pPr>
                        <a:lnSpc>
                          <a:spcPct val="107000"/>
                        </a:lnSpc>
                        <a:spcAft>
                          <a:spcPts val="0"/>
                        </a:spcAft>
                      </a:pPr>
                      <a:r>
                        <a:rPr lang="en-GB" sz="600">
                          <a:effectLst/>
                        </a:rPr>
                        <a:t>And, But and Because link ideas within the same sentence.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18</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164831">
                <a:tc>
                  <a:txBody>
                    <a:bodyPr/>
                    <a:lstStyle/>
                    <a:p>
                      <a:pPr>
                        <a:lnSpc>
                          <a:spcPct val="107000"/>
                        </a:lnSpc>
                        <a:spcAft>
                          <a:spcPts val="0"/>
                        </a:spcAft>
                      </a:pPr>
                      <a:r>
                        <a:rPr lang="en-GB" sz="600">
                          <a:effectLst/>
                        </a:rPr>
                        <a:t>The plural is ‘phenomena’</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19</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r h="239690">
                <a:tc>
                  <a:txBody>
                    <a:bodyPr/>
                    <a:lstStyle/>
                    <a:p>
                      <a:pPr>
                        <a:lnSpc>
                          <a:spcPct val="107000"/>
                        </a:lnSpc>
                        <a:spcAft>
                          <a:spcPts val="0"/>
                        </a:spcAft>
                      </a:pPr>
                      <a:r>
                        <a:rPr lang="en-GB" sz="600">
                          <a:effectLst/>
                        </a:rPr>
                        <a:t>Do you mean themselves  or each other?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c>
                  <a:txBody>
                    <a:bodyPr/>
                    <a:lstStyle/>
                    <a:p>
                      <a:pPr>
                        <a:lnSpc>
                          <a:spcPct val="107000"/>
                        </a:lnSpc>
                        <a:spcAft>
                          <a:spcPts val="0"/>
                        </a:spcAft>
                      </a:pPr>
                      <a:r>
                        <a:rPr lang="en-GB" sz="800" dirty="0">
                          <a:effectLst/>
                        </a:rPr>
                        <a:t>20</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43" marR="50543" marT="0" marB="0"/>
                </a:tc>
              </a:tr>
            </a:tbl>
          </a:graphicData>
        </a:graphic>
      </p:graphicFrame>
      <p:sp>
        <p:nvSpPr>
          <p:cNvPr id="7" name="TextBox 6"/>
          <p:cNvSpPr txBox="1"/>
          <p:nvPr/>
        </p:nvSpPr>
        <p:spPr>
          <a:xfrm>
            <a:off x="8878132" y="2139646"/>
            <a:ext cx="3162300" cy="1815882"/>
          </a:xfrm>
          <a:prstGeom prst="rect">
            <a:avLst/>
          </a:prstGeom>
          <a:noFill/>
        </p:spPr>
        <p:txBody>
          <a:bodyPr wrap="square" rtlCol="0">
            <a:spAutoFit/>
          </a:bodyPr>
          <a:lstStyle/>
          <a:p>
            <a:r>
              <a:rPr lang="en-GB" sz="2800" dirty="0" smtClean="0"/>
              <a:t>Teacher B used half as many comments as Teacher A </a:t>
            </a:r>
            <a:endParaRPr lang="en-GB" sz="2800" dirty="0"/>
          </a:p>
        </p:txBody>
      </p:sp>
      <p:sp>
        <p:nvSpPr>
          <p:cNvPr id="8" name="TextBox 7"/>
          <p:cNvSpPr txBox="1"/>
          <p:nvPr/>
        </p:nvSpPr>
        <p:spPr>
          <a:xfrm>
            <a:off x="8878132" y="4445358"/>
            <a:ext cx="2997200" cy="2246769"/>
          </a:xfrm>
          <a:prstGeom prst="rect">
            <a:avLst/>
          </a:prstGeom>
          <a:noFill/>
        </p:spPr>
        <p:txBody>
          <a:bodyPr wrap="square" rtlCol="0">
            <a:spAutoFit/>
          </a:bodyPr>
          <a:lstStyle/>
          <a:p>
            <a:r>
              <a:rPr lang="en-GB" sz="2800" dirty="0" smtClean="0"/>
              <a:t>50% of Teacher B’s comments contain ‘this’ and 33% are content-based</a:t>
            </a:r>
            <a:endParaRPr lang="en-GB" sz="2800" dirty="0"/>
          </a:p>
        </p:txBody>
      </p:sp>
      <p:sp>
        <p:nvSpPr>
          <p:cNvPr id="9" name="TextBox 8"/>
          <p:cNvSpPr txBox="1"/>
          <p:nvPr/>
        </p:nvSpPr>
        <p:spPr>
          <a:xfrm>
            <a:off x="198783" y="2139646"/>
            <a:ext cx="2547489" cy="1815882"/>
          </a:xfrm>
          <a:prstGeom prst="rect">
            <a:avLst/>
          </a:prstGeom>
          <a:noFill/>
        </p:spPr>
        <p:txBody>
          <a:bodyPr wrap="square" rtlCol="0">
            <a:spAutoFit/>
          </a:bodyPr>
          <a:lstStyle/>
          <a:p>
            <a:r>
              <a:rPr lang="en-GB" sz="2800" dirty="0" smtClean="0"/>
              <a:t>Teacher A used twice as many comments as Teacher B</a:t>
            </a:r>
            <a:endParaRPr lang="en-GB" sz="2800" dirty="0"/>
          </a:p>
        </p:txBody>
      </p:sp>
      <p:sp>
        <p:nvSpPr>
          <p:cNvPr id="10" name="TextBox 9"/>
          <p:cNvSpPr txBox="1"/>
          <p:nvPr/>
        </p:nvSpPr>
        <p:spPr>
          <a:xfrm>
            <a:off x="0" y="4558169"/>
            <a:ext cx="2746272" cy="2246769"/>
          </a:xfrm>
          <a:prstGeom prst="rect">
            <a:avLst/>
          </a:prstGeom>
          <a:noFill/>
        </p:spPr>
        <p:txBody>
          <a:bodyPr wrap="square" rtlCol="0">
            <a:spAutoFit/>
          </a:bodyPr>
          <a:lstStyle/>
          <a:p>
            <a:r>
              <a:rPr lang="en-GB" sz="2800" dirty="0" smtClean="0"/>
              <a:t>10% of Teacher A’s comments contain ‘this’ &amp; are all language-based </a:t>
            </a:r>
            <a:endParaRPr lang="en-GB" sz="2800" dirty="0"/>
          </a:p>
        </p:txBody>
      </p:sp>
    </p:spTree>
    <p:extLst>
      <p:ext uri="{BB962C8B-B14F-4D97-AF65-F5344CB8AC3E}">
        <p14:creationId xmlns:p14="http://schemas.microsoft.com/office/powerpoint/2010/main" val="425652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Hats we wear as teachers</a:t>
            </a:r>
            <a:endParaRPr lang="en-GB" dirty="0"/>
          </a:p>
        </p:txBody>
      </p:sp>
      <p:sp>
        <p:nvSpPr>
          <p:cNvPr id="3" name="Content Placeholder 2"/>
          <p:cNvSpPr>
            <a:spLocks noGrp="1"/>
          </p:cNvSpPr>
          <p:nvPr>
            <p:ph idx="1"/>
          </p:nvPr>
        </p:nvSpPr>
        <p:spPr/>
        <p:txBody>
          <a:bodyPr/>
          <a:lstStyle/>
          <a:p>
            <a:r>
              <a:rPr lang="en-GB" dirty="0"/>
              <a:t>Teacher B is five times as disposed to using ‘this’ as Teacher </a:t>
            </a:r>
            <a:r>
              <a:rPr lang="en-GB" dirty="0" smtClean="0"/>
              <a:t>A.</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7763" y="3213463"/>
            <a:ext cx="1623814" cy="2316480"/>
          </a:xfrm>
          <a:prstGeom prst="rect">
            <a:avLst/>
          </a:prstGeom>
        </p:spPr>
      </p:pic>
      <p:sp>
        <p:nvSpPr>
          <p:cNvPr id="6" name="TextBox 5"/>
          <p:cNvSpPr txBox="1"/>
          <p:nvPr/>
        </p:nvSpPr>
        <p:spPr>
          <a:xfrm>
            <a:off x="3248297" y="2952206"/>
            <a:ext cx="5625737" cy="3477875"/>
          </a:xfrm>
          <a:prstGeom prst="rect">
            <a:avLst/>
          </a:prstGeom>
          <a:noFill/>
        </p:spPr>
        <p:txBody>
          <a:bodyPr wrap="square" rtlCol="0">
            <a:spAutoFit/>
          </a:bodyPr>
          <a:lstStyle/>
          <a:p>
            <a:r>
              <a:rPr lang="en-GB" sz="2000" dirty="0"/>
              <a:t>A facilitator of guidance about essays? </a:t>
            </a:r>
            <a:endParaRPr lang="en-GB" sz="2000" dirty="0" smtClean="0"/>
          </a:p>
          <a:p>
            <a:r>
              <a:rPr lang="en-GB" sz="2000" dirty="0" smtClean="0"/>
              <a:t>An </a:t>
            </a:r>
            <a:r>
              <a:rPr lang="en-GB" sz="2000" dirty="0"/>
              <a:t>expert in the academic writing genre? </a:t>
            </a:r>
            <a:endParaRPr lang="en-GB" sz="2000" dirty="0" smtClean="0"/>
          </a:p>
          <a:p>
            <a:r>
              <a:rPr lang="en-GB" sz="2000" dirty="0" smtClean="0"/>
              <a:t>An </a:t>
            </a:r>
            <a:r>
              <a:rPr lang="en-GB" sz="2000" dirty="0"/>
              <a:t>assessor of language use? </a:t>
            </a:r>
            <a:endParaRPr lang="en-GB" sz="2000" dirty="0" smtClean="0"/>
          </a:p>
          <a:p>
            <a:r>
              <a:rPr lang="en-GB" sz="2000" dirty="0" smtClean="0"/>
              <a:t>An </a:t>
            </a:r>
            <a:r>
              <a:rPr lang="en-GB" sz="2000" dirty="0"/>
              <a:t>instructor of correct rules? </a:t>
            </a:r>
            <a:endParaRPr lang="en-GB" sz="2000" dirty="0" smtClean="0"/>
          </a:p>
          <a:p>
            <a:r>
              <a:rPr lang="en-GB" sz="2000" dirty="0" smtClean="0"/>
              <a:t>An </a:t>
            </a:r>
            <a:r>
              <a:rPr lang="en-GB" sz="2000" dirty="0" smtClean="0"/>
              <a:t>enthusiast</a:t>
            </a:r>
            <a:r>
              <a:rPr lang="en-GB" sz="2000" dirty="0" smtClean="0"/>
              <a:t> </a:t>
            </a:r>
            <a:r>
              <a:rPr lang="en-GB" sz="2000" dirty="0"/>
              <a:t>in the </a:t>
            </a:r>
            <a:r>
              <a:rPr lang="en-GB" sz="2000" dirty="0" smtClean="0"/>
              <a:t>topic field</a:t>
            </a:r>
            <a:r>
              <a:rPr lang="en-GB" sz="2000" dirty="0" smtClean="0"/>
              <a:t>? </a:t>
            </a:r>
            <a:endParaRPr lang="en-GB" sz="2000" dirty="0" smtClean="0"/>
          </a:p>
          <a:p>
            <a:r>
              <a:rPr lang="en-GB" sz="2000" dirty="0" smtClean="0"/>
              <a:t>A </a:t>
            </a:r>
            <a:r>
              <a:rPr lang="en-GB" sz="2000" dirty="0"/>
              <a:t>fellow social agent </a:t>
            </a:r>
            <a:r>
              <a:rPr lang="en-GB" sz="2000" dirty="0" smtClean="0"/>
              <a:t>support </a:t>
            </a:r>
            <a:r>
              <a:rPr lang="en-GB" sz="2000" dirty="0"/>
              <a:t>student’s socialisation</a:t>
            </a:r>
            <a:r>
              <a:rPr lang="en-GB" sz="2000" dirty="0" smtClean="0"/>
              <a:t>?</a:t>
            </a:r>
          </a:p>
          <a:p>
            <a:r>
              <a:rPr lang="en-GB" sz="2000" dirty="0" smtClean="0"/>
              <a:t>A </a:t>
            </a:r>
            <a:r>
              <a:rPr lang="en-GB" sz="2000" dirty="0"/>
              <a:t>reader of an argument to be analysed? </a:t>
            </a:r>
            <a:endParaRPr lang="en-GB" sz="2000" dirty="0" smtClean="0"/>
          </a:p>
          <a:p>
            <a:r>
              <a:rPr lang="en-GB" sz="2000" dirty="0" smtClean="0"/>
              <a:t>A </a:t>
            </a:r>
            <a:r>
              <a:rPr lang="en-GB" sz="2000" dirty="0"/>
              <a:t>human source of referencing information? </a:t>
            </a:r>
          </a:p>
          <a:p>
            <a:r>
              <a:rPr lang="en-GB" sz="2000" dirty="0"/>
              <a:t>A</a:t>
            </a:r>
            <a:r>
              <a:rPr lang="en-GB" sz="2000" dirty="0" smtClean="0"/>
              <a:t>n </a:t>
            </a:r>
            <a:r>
              <a:rPr lang="en-GB" sz="2000" dirty="0"/>
              <a:t>interlocutor to engage in a dialogue about social </a:t>
            </a:r>
            <a:r>
              <a:rPr lang="en-GB" sz="2000" dirty="0" smtClean="0"/>
              <a:t>science?</a:t>
            </a:r>
            <a:endParaRPr lang="en-GB" sz="2000" dirty="0"/>
          </a:p>
        </p:txBody>
      </p:sp>
    </p:spTree>
    <p:extLst>
      <p:ext uri="{BB962C8B-B14F-4D97-AF65-F5344CB8AC3E}">
        <p14:creationId xmlns:p14="http://schemas.microsoft.com/office/powerpoint/2010/main" val="31210849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a:bodyPr>
          <a:lstStyle/>
          <a:p>
            <a:r>
              <a:rPr lang="en-GB" dirty="0" smtClean="0"/>
              <a:t>My data sample of 2 EAP tutors too small to discuss EAP practice in the genre of giving feedback </a:t>
            </a:r>
            <a:r>
              <a:rPr lang="en-GB" sz="4400" dirty="0" smtClean="0">
                <a:solidFill>
                  <a:schemeClr val="bg1"/>
                </a:solidFill>
                <a:sym typeface="Wingdings" panose="05000000000000000000" pitchFamily="2" charset="2"/>
              </a:rPr>
              <a:t></a:t>
            </a:r>
          </a:p>
          <a:p>
            <a:r>
              <a:rPr lang="en-GB" dirty="0" smtClean="0"/>
              <a:t>Teacher A &amp; B’s similar difference in linguistic </a:t>
            </a:r>
            <a:r>
              <a:rPr lang="en-GB" dirty="0" smtClean="0"/>
              <a:t>variation </a:t>
            </a:r>
            <a:r>
              <a:rPr lang="en-GB" sz="4400" dirty="0" smtClean="0">
                <a:solidFill>
                  <a:schemeClr val="bg1"/>
                </a:solidFill>
                <a:sym typeface="Wingdings" panose="05000000000000000000" pitchFamily="2" charset="2"/>
              </a:rPr>
              <a:t></a:t>
            </a:r>
          </a:p>
          <a:p>
            <a:pPr marL="0" indent="0">
              <a:buNone/>
            </a:pPr>
            <a:endParaRPr lang="en-GB" sz="4400" dirty="0">
              <a:solidFill>
                <a:schemeClr val="bg1"/>
              </a:solidFill>
            </a:endParaRPr>
          </a:p>
          <a:p>
            <a:r>
              <a:rPr lang="en-GB" dirty="0" smtClean="0"/>
              <a:t>Teacher </a:t>
            </a:r>
            <a:r>
              <a:rPr lang="en-GB" dirty="0"/>
              <a:t>B using ‘this’ </a:t>
            </a:r>
            <a:r>
              <a:rPr lang="en-GB" dirty="0" smtClean="0"/>
              <a:t>equitably </a:t>
            </a:r>
            <a:r>
              <a:rPr lang="en-GB" dirty="0"/>
              <a:t>in certain settings shows she is not doing-being a teacher, but she is doing-being giving feedback</a:t>
            </a:r>
            <a:endParaRPr lang="en-GB" dirty="0" smtClean="0"/>
          </a:p>
        </p:txBody>
      </p:sp>
    </p:spTree>
    <p:extLst>
      <p:ext uri="{BB962C8B-B14F-4D97-AF65-F5344CB8AC3E}">
        <p14:creationId xmlns:p14="http://schemas.microsoft.com/office/powerpoint/2010/main" val="68920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Genres may change from the inside, from the small acts of individuals giving expression to their intentions using innovative forms within the boundaries of generic convention</a:t>
            </a:r>
            <a:endParaRPr lang="en-GB" dirty="0"/>
          </a:p>
        </p:txBody>
      </p:sp>
      <p:sp>
        <p:nvSpPr>
          <p:cNvPr id="3" name="Text Placeholder 2"/>
          <p:cNvSpPr>
            <a:spLocks noGrp="1"/>
          </p:cNvSpPr>
          <p:nvPr>
            <p:ph type="body" sz="half" idx="13"/>
          </p:nvPr>
        </p:nvSpPr>
        <p:spPr/>
        <p:txBody>
          <a:bodyPr>
            <a:normAutofit/>
          </a:bodyPr>
          <a:lstStyle/>
          <a:p>
            <a:r>
              <a:rPr lang="en-GB" sz="2400" dirty="0" smtClean="0"/>
              <a:t>Hyland, 2000: 173</a:t>
            </a:r>
            <a:endParaRPr lang="en-GB" sz="2400" dirty="0"/>
          </a:p>
        </p:txBody>
      </p:sp>
      <p:sp>
        <p:nvSpPr>
          <p:cNvPr id="4" name="Text Placeholder 3"/>
          <p:cNvSpPr>
            <a:spLocks noGrp="1"/>
          </p:cNvSpPr>
          <p:nvPr>
            <p:ph type="body" sz="half" idx="2"/>
          </p:nvPr>
        </p:nvSpPr>
        <p:spPr/>
        <p:txBody>
          <a:bodyPr>
            <a:normAutofit/>
          </a:bodyPr>
          <a:lstStyle/>
          <a:p>
            <a:pPr algn="ctr"/>
            <a:r>
              <a:rPr lang="en-GB" sz="3600" dirty="0" smtClean="0"/>
              <a:t>Implications for change</a:t>
            </a:r>
            <a:endParaRPr lang="en-GB" sz="3600" dirty="0"/>
          </a:p>
        </p:txBody>
      </p:sp>
    </p:spTree>
    <p:extLst>
      <p:ext uri="{BB962C8B-B14F-4D97-AF65-F5344CB8AC3E}">
        <p14:creationId xmlns:p14="http://schemas.microsoft.com/office/powerpoint/2010/main" val="24575496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REFERENCES</a:t>
            </a:r>
            <a:endParaRPr lang="en-GB" dirty="0"/>
          </a:p>
        </p:txBody>
      </p:sp>
      <p:sp>
        <p:nvSpPr>
          <p:cNvPr id="3" name="Content Placeholder 2"/>
          <p:cNvSpPr>
            <a:spLocks noGrp="1"/>
          </p:cNvSpPr>
          <p:nvPr>
            <p:ph idx="1"/>
          </p:nvPr>
        </p:nvSpPr>
        <p:spPr/>
        <p:txBody>
          <a:bodyPr>
            <a:normAutofit fontScale="92500" lnSpcReduction="20000"/>
          </a:bodyPr>
          <a:lstStyle/>
          <a:p>
            <a:r>
              <a:rPr lang="en-GB" dirty="0"/>
              <a:t>Fairclough, N., 1992. Discourse and social change. Cambridge, </a:t>
            </a:r>
            <a:r>
              <a:rPr lang="en-GB" dirty="0" smtClean="0"/>
              <a:t>UK: </a:t>
            </a:r>
            <a:r>
              <a:rPr lang="en-GB" dirty="0"/>
              <a:t>Polity Press.</a:t>
            </a:r>
          </a:p>
          <a:p>
            <a:r>
              <a:rPr lang="en-GB" dirty="0"/>
              <a:t>Fairclough, N., 1995. </a:t>
            </a:r>
            <a:r>
              <a:rPr lang="en-GB" dirty="0" smtClean="0"/>
              <a:t>Critical discourse analysis. NY: Longman.</a:t>
            </a:r>
          </a:p>
          <a:p>
            <a:r>
              <a:rPr lang="en-GB" dirty="0" err="1"/>
              <a:t>Frow</a:t>
            </a:r>
            <a:r>
              <a:rPr lang="en-GB" dirty="0"/>
              <a:t>, J., 1985. Discourse and power. Economy and Society, </a:t>
            </a:r>
            <a:r>
              <a:rPr lang="en-GB" dirty="0" smtClean="0"/>
              <a:t>14</a:t>
            </a:r>
          </a:p>
          <a:p>
            <a:r>
              <a:rPr lang="en-GB" dirty="0"/>
              <a:t>Hyland, K., 2000. Disciplinary discourses: Social interactions in academic writing. Essex, UK: Pearson Education Ltd.</a:t>
            </a:r>
          </a:p>
          <a:p>
            <a:r>
              <a:rPr lang="en-GB" dirty="0"/>
              <a:t>Hyland, K., 2003. Second language writing. Cambridge, UK: CUP </a:t>
            </a:r>
          </a:p>
          <a:p>
            <a:r>
              <a:rPr lang="en-GB" dirty="0" smtClean="0"/>
              <a:t>Gee</a:t>
            </a:r>
            <a:r>
              <a:rPr lang="en-GB" dirty="0" smtClean="0"/>
              <a:t>, J.P., 1990. </a:t>
            </a:r>
            <a:r>
              <a:rPr lang="en-GB" i="1" dirty="0" smtClean="0"/>
              <a:t>Social linguistics </a:t>
            </a:r>
            <a:r>
              <a:rPr lang="en-GB" i="1" dirty="0" smtClean="0"/>
              <a:t>and literacy</a:t>
            </a:r>
            <a:r>
              <a:rPr lang="en-GB" i="1" dirty="0" smtClean="0"/>
              <a:t>: Ideology in </a:t>
            </a:r>
            <a:r>
              <a:rPr lang="en-GB" i="1" dirty="0" err="1" smtClean="0"/>
              <a:t>discources</a:t>
            </a:r>
            <a:r>
              <a:rPr lang="en-GB" dirty="0" smtClean="0"/>
              <a:t>. London: </a:t>
            </a:r>
            <a:r>
              <a:rPr lang="en-GB" dirty="0" err="1" smtClean="0"/>
              <a:t>Falmer</a:t>
            </a:r>
            <a:r>
              <a:rPr lang="en-GB" dirty="0" smtClean="0"/>
              <a:t> Press.</a:t>
            </a:r>
          </a:p>
          <a:p>
            <a:r>
              <a:rPr lang="en-GB" dirty="0" smtClean="0"/>
              <a:t>Levinson</a:t>
            </a:r>
            <a:r>
              <a:rPr lang="en-GB" dirty="0" smtClean="0"/>
              <a:t>, S.C., 2006</a:t>
            </a:r>
            <a:r>
              <a:rPr lang="en-GB" dirty="0"/>
              <a:t>.</a:t>
            </a:r>
            <a:r>
              <a:rPr lang="en-GB" dirty="0" smtClean="0"/>
              <a:t> </a:t>
            </a:r>
            <a:r>
              <a:rPr lang="en-GB" dirty="0" err="1" smtClean="0"/>
              <a:t>Deixis</a:t>
            </a:r>
            <a:r>
              <a:rPr lang="en-GB" dirty="0" smtClean="0"/>
              <a:t>. In: L.R. Horn and </a:t>
            </a:r>
            <a:r>
              <a:rPr lang="en-GB" dirty="0" err="1" smtClean="0"/>
              <a:t>G.L.Ward</a:t>
            </a:r>
            <a:r>
              <a:rPr lang="en-GB" dirty="0"/>
              <a:t>.</a:t>
            </a:r>
            <a:r>
              <a:rPr lang="en-GB" dirty="0" smtClean="0"/>
              <a:t> </a:t>
            </a:r>
            <a:r>
              <a:rPr lang="en-GB" i="1" dirty="0" smtClean="0"/>
              <a:t>Handbook of pragmatics</a:t>
            </a:r>
            <a:r>
              <a:rPr lang="en-GB" dirty="0" smtClean="0"/>
              <a:t>. Oxford: Blackwell Publishing, Ch.5.</a:t>
            </a:r>
          </a:p>
          <a:p>
            <a:endParaRPr lang="en-GB" dirty="0"/>
          </a:p>
        </p:txBody>
      </p:sp>
    </p:spTree>
    <p:extLst>
      <p:ext uri="{BB962C8B-B14F-4D97-AF65-F5344CB8AC3E}">
        <p14:creationId xmlns:p14="http://schemas.microsoft.com/office/powerpoint/2010/main" val="626326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	Presentation Overview </a:t>
            </a:r>
            <a:endParaRPr lang="en-GB" dirty="0"/>
          </a:p>
        </p:txBody>
      </p:sp>
      <p:sp>
        <p:nvSpPr>
          <p:cNvPr id="3" name="Content Placeholder 2"/>
          <p:cNvSpPr>
            <a:spLocks noGrp="1"/>
          </p:cNvSpPr>
          <p:nvPr>
            <p:ph idx="1"/>
          </p:nvPr>
        </p:nvSpPr>
        <p:spPr/>
        <p:txBody>
          <a:bodyPr>
            <a:noAutofit/>
          </a:bodyPr>
          <a:lstStyle/>
          <a:p>
            <a:r>
              <a:rPr lang="en-GB" sz="1800" dirty="0" smtClean="0"/>
              <a:t>Purpose and Aims</a:t>
            </a:r>
          </a:p>
          <a:p>
            <a:r>
              <a:rPr lang="en-GB" sz="1800" dirty="0" smtClean="0"/>
              <a:t>4 Research Questions</a:t>
            </a:r>
            <a:endParaRPr lang="en-GB" sz="1800" dirty="0"/>
          </a:p>
          <a:p>
            <a:r>
              <a:rPr lang="en-GB" sz="1800" dirty="0" smtClean="0"/>
              <a:t>EAP </a:t>
            </a:r>
            <a:r>
              <a:rPr lang="en-GB" sz="1800" dirty="0"/>
              <a:t>R</a:t>
            </a:r>
            <a:r>
              <a:rPr lang="en-GB" sz="1800" dirty="0" smtClean="0"/>
              <a:t>egister Study – background to ESP context  </a:t>
            </a:r>
          </a:p>
          <a:p>
            <a:r>
              <a:rPr lang="en-GB" sz="1800" dirty="0" smtClean="0"/>
              <a:t>Examples of ‘this’ in content and language-based comments</a:t>
            </a:r>
          </a:p>
          <a:p>
            <a:r>
              <a:rPr lang="en-GB" sz="1800" dirty="0" smtClean="0"/>
              <a:t>Methodology – CDA</a:t>
            </a:r>
          </a:p>
          <a:p>
            <a:r>
              <a:rPr lang="en-GB" sz="1800" dirty="0" smtClean="0"/>
              <a:t>Findings </a:t>
            </a:r>
          </a:p>
          <a:p>
            <a:pPr lvl="1"/>
            <a:r>
              <a:rPr lang="en-GB" sz="1800" dirty="0" smtClean="0"/>
              <a:t>‘this’ in speech acts; </a:t>
            </a:r>
          </a:p>
          <a:p>
            <a:pPr lvl="1"/>
            <a:r>
              <a:rPr lang="en-GB" sz="1800" dirty="0" smtClean="0"/>
              <a:t>frequency  of ‘this’ in types of comments</a:t>
            </a:r>
          </a:p>
          <a:p>
            <a:pPr lvl="1"/>
            <a:r>
              <a:rPr lang="en-GB" sz="1800" dirty="0" smtClean="0"/>
              <a:t>Teachers’ individual practice</a:t>
            </a:r>
            <a:endParaRPr lang="en-GB" sz="1800" dirty="0"/>
          </a:p>
          <a:p>
            <a:r>
              <a:rPr lang="en-GB" sz="1800" dirty="0" smtClean="0"/>
              <a:t>Conclusion</a:t>
            </a:r>
          </a:p>
          <a:p>
            <a:r>
              <a:rPr lang="en-GB" sz="1800" dirty="0" smtClean="0"/>
              <a:t>Implications</a:t>
            </a:r>
          </a:p>
          <a:p>
            <a:r>
              <a:rPr lang="en-GB" sz="1800" dirty="0" smtClean="0"/>
              <a:t>Q </a:t>
            </a:r>
            <a:r>
              <a:rPr lang="en-GB" sz="1800" dirty="0" err="1" smtClean="0"/>
              <a:t>n’A</a:t>
            </a:r>
            <a:endParaRPr lang="en-GB" sz="1800" dirty="0"/>
          </a:p>
        </p:txBody>
      </p:sp>
    </p:spTree>
    <p:extLst>
      <p:ext uri="{BB962C8B-B14F-4D97-AF65-F5344CB8AC3E}">
        <p14:creationId xmlns:p14="http://schemas.microsoft.com/office/powerpoint/2010/main" val="28925599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INTRODUCTION</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Purpose</a:t>
            </a:r>
          </a:p>
          <a:p>
            <a:r>
              <a:rPr lang="en-GB" dirty="0" smtClean="0"/>
              <a:t>	EAP </a:t>
            </a:r>
            <a:r>
              <a:rPr lang="en-GB" dirty="0"/>
              <a:t>tutors’ register when </a:t>
            </a:r>
            <a:r>
              <a:rPr lang="en-GB" dirty="0" smtClean="0"/>
              <a:t> giving feedback on </a:t>
            </a:r>
            <a:r>
              <a:rPr lang="en-GB" dirty="0"/>
              <a:t>an online ESAP </a:t>
            </a:r>
            <a:r>
              <a:rPr lang="en-GB" dirty="0" smtClean="0"/>
              <a:t>	academic </a:t>
            </a:r>
            <a:r>
              <a:rPr lang="en-GB" dirty="0"/>
              <a:t>writing course at </a:t>
            </a:r>
            <a:r>
              <a:rPr lang="en-GB" dirty="0" err="1" smtClean="0"/>
              <a:t>UoE</a:t>
            </a:r>
            <a:endParaRPr lang="en-GB" dirty="0" smtClean="0"/>
          </a:p>
          <a:p>
            <a:pPr marL="0" indent="0">
              <a:buNone/>
            </a:pPr>
            <a:endParaRPr lang="en-GB" dirty="0" smtClean="0"/>
          </a:p>
          <a:p>
            <a:pPr marL="0" indent="0">
              <a:buNone/>
            </a:pPr>
            <a:r>
              <a:rPr lang="en-GB" dirty="0" smtClean="0"/>
              <a:t>Aim</a:t>
            </a:r>
          </a:p>
          <a:p>
            <a:r>
              <a:rPr lang="en-GB" dirty="0"/>
              <a:t>	</a:t>
            </a:r>
            <a:r>
              <a:rPr lang="en-GB" dirty="0" smtClean="0"/>
              <a:t>with CDA, analysing discourse </a:t>
            </a:r>
            <a:r>
              <a:rPr lang="en-GB" dirty="0" smtClean="0"/>
              <a:t>variations in content </a:t>
            </a:r>
            <a:r>
              <a:rPr lang="en-GB" dirty="0" smtClean="0"/>
              <a:t>and 	language tells us about EAP teacher practices</a:t>
            </a:r>
            <a:endParaRPr lang="en-GB" dirty="0"/>
          </a:p>
        </p:txBody>
      </p:sp>
    </p:spTree>
    <p:extLst>
      <p:ext uri="{BB962C8B-B14F-4D97-AF65-F5344CB8AC3E}">
        <p14:creationId xmlns:p14="http://schemas.microsoft.com/office/powerpoint/2010/main" val="2444924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linguistic variation in feedback?</a:t>
            </a:r>
            <a:endParaRPr lang="en-GB" dirty="0"/>
          </a:p>
        </p:txBody>
      </p:sp>
      <p:sp>
        <p:nvSpPr>
          <p:cNvPr id="3" name="Content Placeholder 2"/>
          <p:cNvSpPr>
            <a:spLocks noGrp="1"/>
          </p:cNvSpPr>
          <p:nvPr>
            <p:ph idx="1"/>
          </p:nvPr>
        </p:nvSpPr>
        <p:spPr>
          <a:xfrm>
            <a:off x="680321" y="2336872"/>
            <a:ext cx="9613861" cy="3793961"/>
          </a:xfrm>
        </p:spPr>
        <p:txBody>
          <a:bodyPr/>
          <a:lstStyle/>
          <a:p>
            <a:r>
              <a:rPr lang="en-GB" dirty="0" smtClean="0"/>
              <a:t>What you are doing</a:t>
            </a:r>
          </a:p>
          <a:p>
            <a:r>
              <a:rPr lang="en-GB" dirty="0" smtClean="0"/>
              <a:t>Who you are being</a:t>
            </a:r>
          </a:p>
          <a:p>
            <a:pPr marL="0" indent="0">
              <a:buNone/>
            </a:pPr>
            <a:endParaRPr lang="en-GB" dirty="0" smtClean="0"/>
          </a:p>
          <a:p>
            <a:r>
              <a:rPr lang="en-GB" dirty="0"/>
              <a:t>Mirror – discourse and identity are both shaped and shaping</a:t>
            </a:r>
          </a:p>
          <a:p>
            <a:pPr marL="0" indent="0">
              <a:buNone/>
            </a:pPr>
            <a:endParaRPr lang="en-GB" dirty="0"/>
          </a:p>
          <a:p>
            <a:r>
              <a:rPr lang="en-GB" dirty="0" smtClean="0"/>
              <a:t>Social practices of English teachers can be transforming and transformative</a:t>
            </a:r>
          </a:p>
          <a:p>
            <a:r>
              <a:rPr lang="en-GB" dirty="0" smtClean="0"/>
              <a:t>How adaptive are we to changes in our field?</a:t>
            </a:r>
          </a:p>
          <a:p>
            <a:endParaRPr lang="en-GB" dirty="0"/>
          </a:p>
          <a:p>
            <a:endParaRPr lang="en-GB" dirty="0" smtClean="0"/>
          </a:p>
        </p:txBody>
      </p:sp>
      <p:sp>
        <p:nvSpPr>
          <p:cNvPr id="4" name="TextBox 3"/>
          <p:cNvSpPr txBox="1"/>
          <p:nvPr/>
        </p:nvSpPr>
        <p:spPr>
          <a:xfrm>
            <a:off x="5495109" y="2429691"/>
            <a:ext cx="3657600" cy="461665"/>
          </a:xfrm>
          <a:prstGeom prst="rect">
            <a:avLst/>
          </a:prstGeom>
          <a:noFill/>
        </p:spPr>
        <p:txBody>
          <a:bodyPr wrap="square" rtlCol="0">
            <a:spAutoFit/>
          </a:bodyPr>
          <a:lstStyle/>
          <a:p>
            <a:r>
              <a:rPr lang="en-GB" sz="2400" dirty="0"/>
              <a:t>doing being’ a teacher </a:t>
            </a:r>
          </a:p>
        </p:txBody>
      </p:sp>
      <p:sp>
        <p:nvSpPr>
          <p:cNvPr id="5" name="Right Arrow 4"/>
          <p:cNvSpPr/>
          <p:nvPr/>
        </p:nvSpPr>
        <p:spPr>
          <a:xfrm>
            <a:off x="4032068" y="2429691"/>
            <a:ext cx="1323703" cy="531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3105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Did EAP tutors </a:t>
            </a:r>
            <a:r>
              <a:rPr lang="en-GB" dirty="0" smtClean="0"/>
              <a:t>give feedback </a:t>
            </a:r>
            <a:r>
              <a:rPr lang="en-GB" dirty="0"/>
              <a:t>on </a:t>
            </a:r>
            <a:r>
              <a:rPr lang="en-GB" dirty="0" smtClean="0"/>
              <a:t>content </a:t>
            </a:r>
            <a:r>
              <a:rPr lang="en-GB" dirty="0"/>
              <a:t>as well as </a:t>
            </a:r>
            <a:r>
              <a:rPr lang="en-GB" dirty="0" smtClean="0"/>
              <a:t>language?</a:t>
            </a:r>
          </a:p>
          <a:p>
            <a:pPr marL="0" indent="0">
              <a:buNone/>
            </a:pPr>
            <a:endParaRPr lang="en-GB" dirty="0"/>
          </a:p>
          <a:p>
            <a:pPr marL="0" indent="0">
              <a:buNone/>
            </a:pPr>
            <a:r>
              <a:rPr lang="en-GB" dirty="0" smtClean="0"/>
              <a:t>Did the feedback vary?</a:t>
            </a:r>
          </a:p>
          <a:p>
            <a:pPr marL="0" indent="0">
              <a:buNone/>
            </a:pPr>
            <a:endParaRPr lang="en-GB" dirty="0"/>
          </a:p>
          <a:p>
            <a:pPr marL="0" indent="0">
              <a:buNone/>
            </a:pPr>
            <a:r>
              <a:rPr lang="en-GB" dirty="0" smtClean="0"/>
              <a:t>Were linguistic variations </a:t>
            </a:r>
            <a:r>
              <a:rPr lang="en-GB" dirty="0"/>
              <a:t>particular to language and/or content comments</a:t>
            </a:r>
            <a:r>
              <a:rPr lang="en-GB" dirty="0" smtClean="0"/>
              <a:t>?</a:t>
            </a:r>
          </a:p>
          <a:p>
            <a:pPr marL="0" indent="0">
              <a:buNone/>
            </a:pPr>
            <a:endParaRPr lang="en-GB" dirty="0"/>
          </a:p>
          <a:p>
            <a:pPr marL="0" indent="0">
              <a:buNone/>
            </a:pPr>
            <a:r>
              <a:rPr lang="en-GB" dirty="0"/>
              <a:t>What can linguistic variation tell us about </a:t>
            </a:r>
            <a:r>
              <a:rPr lang="en-GB" dirty="0" smtClean="0"/>
              <a:t>EAP practice in a diverse fields?</a:t>
            </a:r>
            <a:endParaRPr lang="en-GB" dirty="0"/>
          </a:p>
        </p:txBody>
      </p:sp>
    </p:spTree>
    <p:extLst>
      <p:ext uri="{BB962C8B-B14F-4D97-AF65-F5344CB8AC3E}">
        <p14:creationId xmlns:p14="http://schemas.microsoft.com/office/powerpoint/2010/main" val="26804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content-based comments</a:t>
            </a:r>
            <a:endParaRPr lang="en-GB" dirty="0"/>
          </a:p>
        </p:txBody>
      </p:sp>
      <p:sp>
        <p:nvSpPr>
          <p:cNvPr id="3" name="Content Placeholder 2"/>
          <p:cNvSpPr>
            <a:spLocks noGrp="1"/>
          </p:cNvSpPr>
          <p:nvPr>
            <p:ph idx="1"/>
          </p:nvPr>
        </p:nvSpPr>
        <p:spPr/>
        <p:txBody>
          <a:bodyPr>
            <a:normAutofit fontScale="92500"/>
          </a:bodyPr>
          <a:lstStyle/>
          <a:p>
            <a:r>
              <a:rPr lang="en-GB" dirty="0">
                <a:solidFill>
                  <a:schemeClr val="bg1"/>
                </a:solidFill>
              </a:rPr>
              <a:t>Structural coherence</a:t>
            </a:r>
            <a:r>
              <a:rPr lang="en-GB" dirty="0"/>
              <a:t>: </a:t>
            </a:r>
            <a:r>
              <a:rPr lang="en-GB" dirty="0" smtClean="0"/>
              <a:t>“If </a:t>
            </a:r>
            <a:r>
              <a:rPr lang="en-GB" dirty="0"/>
              <a:t>this is one of your key points, you should develop it fully in a separate paragraph</a:t>
            </a:r>
            <a:r>
              <a:rPr lang="en-GB" dirty="0" smtClean="0"/>
              <a:t>.” </a:t>
            </a:r>
          </a:p>
          <a:p>
            <a:endParaRPr lang="en-GB" dirty="0"/>
          </a:p>
          <a:p>
            <a:r>
              <a:rPr lang="en-GB" dirty="0">
                <a:solidFill>
                  <a:schemeClr val="bg1"/>
                </a:solidFill>
              </a:rPr>
              <a:t>Argument</a:t>
            </a:r>
            <a:r>
              <a:rPr lang="en-GB" dirty="0"/>
              <a:t>: </a:t>
            </a:r>
            <a:r>
              <a:rPr lang="en-GB" dirty="0" smtClean="0"/>
              <a:t>“You </a:t>
            </a:r>
            <a:r>
              <a:rPr lang="en-GB" dirty="0"/>
              <a:t>need to back up this point you make with </a:t>
            </a:r>
            <a:r>
              <a:rPr lang="en-GB" dirty="0" smtClean="0"/>
              <a:t>evidence.” </a:t>
            </a:r>
            <a:endParaRPr lang="en-GB" dirty="0"/>
          </a:p>
          <a:p>
            <a:r>
              <a:rPr lang="en-GB" dirty="0"/>
              <a:t> </a:t>
            </a:r>
          </a:p>
          <a:p>
            <a:r>
              <a:rPr lang="en-GB" dirty="0">
                <a:solidFill>
                  <a:schemeClr val="bg1"/>
                </a:solidFill>
              </a:rPr>
              <a:t>Citing/Referencing</a:t>
            </a:r>
            <a:r>
              <a:rPr lang="en-GB" dirty="0"/>
              <a:t>: </a:t>
            </a:r>
            <a:r>
              <a:rPr lang="en-GB" dirty="0" smtClean="0"/>
              <a:t>“This </a:t>
            </a:r>
            <a:r>
              <a:rPr lang="en-GB" dirty="0"/>
              <a:t>is a new reference, so it should be on another line</a:t>
            </a:r>
            <a:r>
              <a:rPr lang="en-GB" dirty="0" smtClean="0"/>
              <a:t>.”</a:t>
            </a:r>
            <a:endParaRPr lang="en-GB" dirty="0"/>
          </a:p>
          <a:p>
            <a:r>
              <a:rPr lang="en-GB" dirty="0"/>
              <a:t> </a:t>
            </a:r>
          </a:p>
          <a:p>
            <a:r>
              <a:rPr lang="en-GB" dirty="0">
                <a:solidFill>
                  <a:schemeClr val="bg1"/>
                </a:solidFill>
              </a:rPr>
              <a:t>Topic</a:t>
            </a:r>
            <a:r>
              <a:rPr lang="en-GB" dirty="0"/>
              <a:t>: </a:t>
            </a:r>
            <a:r>
              <a:rPr lang="en-GB" dirty="0" smtClean="0"/>
              <a:t>“Are </a:t>
            </a:r>
            <a:r>
              <a:rPr lang="en-GB" dirty="0"/>
              <a:t>you saying relativism is to embed one’s culture into others</a:t>
            </a:r>
            <a:r>
              <a:rPr lang="en-GB" dirty="0" smtClean="0"/>
              <a:t>??”</a:t>
            </a:r>
            <a:endParaRPr lang="en-GB" dirty="0"/>
          </a:p>
        </p:txBody>
      </p:sp>
    </p:spTree>
    <p:extLst>
      <p:ext uri="{BB962C8B-B14F-4D97-AF65-F5344CB8AC3E}">
        <p14:creationId xmlns:p14="http://schemas.microsoft.com/office/powerpoint/2010/main" val="3295933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language-based comments</a:t>
            </a:r>
            <a:endParaRPr lang="en-GB" dirty="0"/>
          </a:p>
        </p:txBody>
      </p:sp>
      <p:sp>
        <p:nvSpPr>
          <p:cNvPr id="3" name="Content Placeholder 2"/>
          <p:cNvSpPr>
            <a:spLocks noGrp="1"/>
          </p:cNvSpPr>
          <p:nvPr>
            <p:ph idx="1"/>
          </p:nvPr>
        </p:nvSpPr>
        <p:spPr/>
        <p:txBody>
          <a:bodyPr>
            <a:normAutofit/>
          </a:bodyPr>
          <a:lstStyle/>
          <a:p>
            <a:r>
              <a:rPr lang="en-GB" dirty="0" smtClean="0">
                <a:solidFill>
                  <a:schemeClr val="bg1"/>
                </a:solidFill>
              </a:rPr>
              <a:t>Grammar</a:t>
            </a:r>
            <a:r>
              <a:rPr lang="en-GB" dirty="0" smtClean="0"/>
              <a:t>: “No </a:t>
            </a:r>
            <a:r>
              <a:rPr lang="en-GB" dirty="0"/>
              <a:t>article for uncountable nouns used in </a:t>
            </a:r>
            <a:r>
              <a:rPr lang="en-GB" dirty="0" smtClean="0"/>
              <a:t>general.”</a:t>
            </a:r>
            <a:endParaRPr lang="en-GB" dirty="0"/>
          </a:p>
          <a:p>
            <a:r>
              <a:rPr lang="en-GB" dirty="0"/>
              <a:t> </a:t>
            </a:r>
          </a:p>
          <a:p>
            <a:r>
              <a:rPr lang="en-GB" dirty="0" smtClean="0">
                <a:solidFill>
                  <a:schemeClr val="bg1"/>
                </a:solidFill>
              </a:rPr>
              <a:t>Word choice</a:t>
            </a:r>
            <a:r>
              <a:rPr lang="en-GB" dirty="0" smtClean="0"/>
              <a:t>: “‘Different</a:t>
            </a:r>
            <a:r>
              <a:rPr lang="en-GB" dirty="0"/>
              <a:t>’ means ‘dissimilar’ or ‘not the same’, but I think you mean ‘various’ or ‘several’ or ‘a range</a:t>
            </a:r>
            <a:r>
              <a:rPr lang="en-GB" dirty="0" smtClean="0"/>
              <a:t>’.”</a:t>
            </a:r>
          </a:p>
          <a:p>
            <a:pPr marL="0" indent="0">
              <a:buNone/>
            </a:pPr>
            <a:endParaRPr lang="en-GB" dirty="0" smtClean="0"/>
          </a:p>
          <a:p>
            <a:pPr marL="0" indent="0">
              <a:buNone/>
            </a:pPr>
            <a:r>
              <a:rPr lang="en-GB" dirty="0">
                <a:solidFill>
                  <a:schemeClr val="bg1"/>
                </a:solidFill>
              </a:rPr>
              <a:t>Cohesion</a:t>
            </a:r>
            <a:r>
              <a:rPr lang="en-GB" dirty="0" smtClean="0">
                <a:solidFill>
                  <a:schemeClr val="bg1"/>
                </a:solidFill>
              </a:rPr>
              <a:t>:</a:t>
            </a:r>
            <a:r>
              <a:rPr lang="en-GB" dirty="0" smtClean="0"/>
              <a:t>“ ‘</a:t>
            </a:r>
            <a:r>
              <a:rPr lang="en-GB" dirty="0"/>
              <a:t>Whereas’ links ideas within a sentence.” </a:t>
            </a:r>
          </a:p>
          <a:p>
            <a:r>
              <a:rPr lang="en-GB" dirty="0"/>
              <a:t> </a:t>
            </a:r>
            <a:endParaRPr lang="en-GB" dirty="0" smtClean="0"/>
          </a:p>
          <a:p>
            <a:r>
              <a:rPr lang="en-GB" dirty="0" smtClean="0">
                <a:solidFill>
                  <a:schemeClr val="bg1"/>
                </a:solidFill>
              </a:rPr>
              <a:t>Semantic clarity: </a:t>
            </a:r>
            <a:r>
              <a:rPr lang="en-GB" dirty="0" smtClean="0"/>
              <a:t>“This </a:t>
            </a:r>
            <a:r>
              <a:rPr lang="en-GB" dirty="0"/>
              <a:t>really does not make the meaning clear</a:t>
            </a:r>
            <a:r>
              <a:rPr lang="en-GB" dirty="0" smtClean="0"/>
              <a:t>.” </a:t>
            </a:r>
            <a:endParaRPr lang="en-GB" dirty="0">
              <a:solidFill>
                <a:schemeClr val="bg1"/>
              </a:solidFill>
            </a:endParaRPr>
          </a:p>
          <a:p>
            <a:endParaRPr lang="en-GB" dirty="0"/>
          </a:p>
          <a:p>
            <a:endParaRPr lang="en-GB" dirty="0"/>
          </a:p>
        </p:txBody>
      </p:sp>
    </p:spTree>
    <p:extLst>
      <p:ext uri="{BB962C8B-B14F-4D97-AF65-F5344CB8AC3E}">
        <p14:creationId xmlns:p14="http://schemas.microsoft.com/office/powerpoint/2010/main" val="2214085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4726</TotalTime>
  <Words>4233</Words>
  <Application>Microsoft Office PowerPoint</Application>
  <PresentationFormat>Widescreen</PresentationFormat>
  <Paragraphs>372</Paragraphs>
  <Slides>35</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Aharoni</vt:lpstr>
      <vt:lpstr>Arial</vt:lpstr>
      <vt:lpstr>Calibri</vt:lpstr>
      <vt:lpstr>Times New Roman</vt:lpstr>
      <vt:lpstr>Trebuchet MS</vt:lpstr>
      <vt:lpstr>Wingdings</vt:lpstr>
      <vt:lpstr>Berlin</vt:lpstr>
      <vt:lpstr>Jill Haldane</vt:lpstr>
      <vt:lpstr>This idea needs  re-expressing</vt:lpstr>
      <vt:lpstr>The English teacher may be unwittingly cooperating in the process of marginalisation with a view of the role only as language teacher.  …embrace and be prepared for the constant possibilities for change.</vt:lpstr>
      <vt:lpstr>  Presentation Overview </vt:lpstr>
      <vt:lpstr>INTRODUCTION</vt:lpstr>
      <vt:lpstr>Why linguistic variation in feedback?</vt:lpstr>
      <vt:lpstr>Research Questions</vt:lpstr>
      <vt:lpstr>Types of content-based comments</vt:lpstr>
      <vt:lpstr>Types of language-based comments</vt:lpstr>
      <vt:lpstr>ESP context</vt:lpstr>
      <vt:lpstr>Feedback guidelines for EAP teachers</vt:lpstr>
      <vt:lpstr>Details of the study</vt:lpstr>
      <vt:lpstr>Tracked Changes review tool</vt:lpstr>
      <vt:lpstr>Linguistic variation - Deixis </vt:lpstr>
      <vt:lpstr>CDA- Intertextuality - Ideology</vt:lpstr>
      <vt:lpstr>Examples of ‘this’ in content-based comments</vt:lpstr>
      <vt:lpstr>Examples of ‘this’ in language-based comments</vt:lpstr>
      <vt:lpstr>Teacher Comment 1: What does it mean?</vt:lpstr>
      <vt:lpstr>Teacher Comment 2: What does it mean?</vt:lpstr>
      <vt:lpstr>Teacher Comment 3</vt:lpstr>
      <vt:lpstr>Types of assertive speech acts</vt:lpstr>
      <vt:lpstr>Assertives using ‘this’</vt:lpstr>
      <vt:lpstr>Feedback on content &amp; language</vt:lpstr>
      <vt:lpstr>Findings on RQ 1</vt:lpstr>
      <vt:lpstr>All feedback comments using ‘this’</vt:lpstr>
      <vt:lpstr>Findings of RQ 2</vt:lpstr>
      <vt:lpstr>Content &amp; language comments using ‘this’</vt:lpstr>
      <vt:lpstr>Findings of RQ 3</vt:lpstr>
      <vt:lpstr>Findings of RQ 4</vt:lpstr>
      <vt:lpstr>Teachers A &amp; B – comparative analysis of ‘this’</vt:lpstr>
      <vt:lpstr>Teachers A &amp; B – comparative data on Script 1</vt:lpstr>
      <vt:lpstr>Hats we wear as teachers</vt:lpstr>
      <vt:lpstr>Conclusion</vt:lpstr>
      <vt:lpstr>Genres may change from the inside, from the small acts of individuals giving expression to their intentions using innovative forms within the boundaries of generic convention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idea needs re-expressing</dc:title>
  <dc:creator>jill haldane</dc:creator>
  <cp:lastModifiedBy>jill haldane</cp:lastModifiedBy>
  <cp:revision>415</cp:revision>
  <dcterms:created xsi:type="dcterms:W3CDTF">2016-02-09T20:07:21Z</dcterms:created>
  <dcterms:modified xsi:type="dcterms:W3CDTF">2016-02-26T22:32:41Z</dcterms:modified>
</cp:coreProperties>
</file>