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71" r:id="rId11"/>
    <p:sldId id="266" r:id="rId12"/>
    <p:sldId id="267" r:id="rId13"/>
    <p:sldId id="268" r:id="rId14"/>
    <p:sldId id="272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04795-7A81-430E-93EC-B08D4DC4255F}" type="datetimeFigureOut">
              <a:rPr lang="en-GB" smtClean="0"/>
              <a:t>26/02/2015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68399-2441-4952-841B-708231E039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94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399-2441-4952-841B-708231E039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78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72C6-F4B4-42CC-8570-CAA4DE933367}" type="datetime1">
              <a:rPr lang="en-GB" smtClean="0"/>
              <a:t>26/02/2015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59FC-40FA-4DF2-88B0-F9FEAFAC2000}" type="datetime1">
              <a:rPr lang="en-GB" smtClean="0"/>
              <a:t>26/02/2015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33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1FE6-07EC-42D4-BEC4-0E0136126616}" type="datetime1">
              <a:rPr lang="en-GB" smtClean="0"/>
              <a:t>26/02/2015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92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A5DF-A057-4790-85E9-4AF5E3F8EFD5}" type="datetime1">
              <a:rPr lang="en-GB" smtClean="0"/>
              <a:t>26/02/2015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44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5228-2EB0-4101-8041-00B984AA52A2}" type="datetime1">
              <a:rPr lang="en-GB" smtClean="0"/>
              <a:t>26/02/2015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90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EBF9-B33A-4538-8DD9-66A82E44A003}" type="datetime1">
              <a:rPr lang="en-GB" smtClean="0"/>
              <a:t>26/02/2015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7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BD86-EA40-41E8-813D-424AA5135A9B}" type="datetime1">
              <a:rPr lang="en-GB" smtClean="0"/>
              <a:t>26/02/2015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550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B376-B818-4FFE-9536-20B49F191623}" type="datetime1">
              <a:rPr lang="en-GB" smtClean="0"/>
              <a:t>26/02/2015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25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2263-DD55-40C7-8029-4968695031C5}" type="datetime1">
              <a:rPr lang="en-GB" smtClean="0"/>
              <a:t>26/02/2015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43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92DF-5BAA-4D07-8E1E-2823329823B3}" type="datetime1">
              <a:rPr lang="en-GB" smtClean="0"/>
              <a:t>26/02/2015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78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6429-ADF9-428C-BBBF-E859FF11EFC9}" type="datetime1">
              <a:rPr lang="en-GB" smtClean="0"/>
              <a:t>26/02/2015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51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E1AD2-8BA0-47D3-A736-2DB8DD955B7E}" type="datetime1">
              <a:rPr lang="en-GB" smtClean="0"/>
              <a:t>26/02/2015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9596C-FB53-428F-B4CF-8CAA87CB63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18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jenifer.spencer1@btinternet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9054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Assessing structure: developing a shared meta-language </a:t>
            </a:r>
            <a:br>
              <a:rPr lang="en-GB" dirty="0">
                <a:solidFill>
                  <a:schemeClr val="tx2">
                    <a:lumMod val="75000"/>
                  </a:schemeClr>
                </a:solidFill>
              </a:rPr>
            </a:b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Jenifer Spencer Freelance Materials Writer and Language Consultant</a:t>
            </a:r>
            <a:br>
              <a:rPr lang="en-GB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Assessing the pattern or the jumper?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10</a:t>
            </a:fld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0" y="2375694"/>
            <a:ext cx="2794000" cy="3251200"/>
          </a:xfrm>
        </p:spPr>
      </p:pic>
    </p:spTree>
    <p:extLst>
      <p:ext uri="{BB962C8B-B14F-4D97-AF65-F5344CB8AC3E}">
        <p14:creationId xmlns:p14="http://schemas.microsoft.com/office/powerpoint/2010/main" val="105657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2000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Telling    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own Arrow 5"/>
          <p:cNvSpPr>
            <a:spLocks/>
          </p:cNvSpPr>
          <p:nvPr/>
        </p:nvSpPr>
        <p:spPr>
          <a:xfrm>
            <a:off x="1834577" y="2884867"/>
            <a:ext cx="216000" cy="244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181452" y="1407295"/>
            <a:ext cx="6096000" cy="3755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FUNCTIONAL FRAMEWORKS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64311" y="2258695"/>
            <a:ext cx="6380021" cy="3181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Description  </a:t>
            </a:r>
            <a:endParaRPr lang="en-GB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Definition processes and procedures </a:t>
            </a:r>
            <a:endParaRPr lang="en-GB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/>
              <a:t>Explanation, connecting</a:t>
            </a:r>
            <a:r>
              <a:rPr lang="en-GB" dirty="0"/>
              <a:t> </a:t>
            </a:r>
            <a:endParaRPr lang="en-GB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Comparison, </a:t>
            </a:r>
            <a:r>
              <a:rPr lang="en-GB" dirty="0" smtClean="0"/>
              <a:t>Effect and Cause, Change </a:t>
            </a:r>
            <a:r>
              <a:rPr lang="en-GB" dirty="0"/>
              <a:t>and D</a:t>
            </a:r>
            <a:r>
              <a:rPr lang="en-GB" dirty="0" smtClean="0"/>
              <a:t>evelopment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/>
              <a:t>Persuading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Problematizing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 </a:t>
            </a:r>
            <a:r>
              <a:rPr lang="en-GB" dirty="0" smtClean="0"/>
              <a:t>Problem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/>
              <a:t>solution. </a:t>
            </a:r>
            <a:endParaRPr lang="en-GB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/>
              <a:t>Evidence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conclusions  </a:t>
            </a:r>
            <a:r>
              <a:rPr lang="en-GB" dirty="0" smtClean="0">
                <a:sym typeface="Wingdings" panose="05000000000000000000" pitchFamily="2" charset="2"/>
              </a:rPr>
              <a:t>Argument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8269" y="5560567"/>
            <a:ext cx="248285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transforming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167425" y="-2106509"/>
            <a:ext cx="2712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094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FAI</a:t>
            </a:r>
            <a:r>
              <a:rPr lang="en-GB" dirty="0">
                <a:solidFill>
                  <a:srgbClr val="FF0000"/>
                </a:solidFill>
              </a:rPr>
              <a:t>R I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SLE</a:t>
            </a:r>
            <a:r>
              <a:rPr lang="en-GB" dirty="0"/>
              <a:t>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KN</a:t>
            </a:r>
            <a:r>
              <a:rPr lang="en-GB" dirty="0"/>
              <a:t>I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TT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ING</a:t>
            </a:r>
            <a:r>
              <a:rPr lang="en-GB" dirty="0"/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PAT</a:t>
            </a:r>
            <a:r>
              <a:rPr lang="en-GB" dirty="0">
                <a:solidFill>
                  <a:srgbClr val="FF0000"/>
                </a:solidFill>
              </a:rPr>
              <a:t>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RNS</a:t>
            </a:r>
          </a:p>
        </p:txBody>
      </p:sp>
    </p:spTree>
    <p:extLst>
      <p:ext uri="{BB962C8B-B14F-4D97-AF65-F5344CB8AC3E}">
        <p14:creationId xmlns:p14="http://schemas.microsoft.com/office/powerpoint/2010/main" val="409554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087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Structure- not a thing but a dynamic process?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212"/>
            <a:ext cx="10515600" cy="509375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“Students need the linguistic resources to enable them to: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... Manage the movement up and down between high level abstractions and generalisations and low level details and particulars... </a:t>
            </a:r>
          </a:p>
          <a:p>
            <a:pPr marL="0" indent="0">
              <a:buNone/>
            </a:pPr>
            <a:r>
              <a:rPr lang="en-GB" dirty="0" smtClean="0"/>
              <a:t>Organise a text by patterns of lexis and grammar at text, paragraph and sentence level, including macrotheme, hypertheme and clause theme and within paragraphs at general and particular levels”  </a:t>
            </a:r>
          </a:p>
          <a:p>
            <a:pPr marL="0" indent="0">
              <a:buNone/>
            </a:pPr>
            <a:r>
              <a:rPr lang="en-GB" dirty="0" smtClean="0"/>
              <a:t>(Donohue, 2012)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                If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that’s not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FAI</a:t>
            </a:r>
            <a:r>
              <a:rPr lang="en-GB" dirty="0">
                <a:solidFill>
                  <a:srgbClr val="FF0000"/>
                </a:solidFill>
              </a:rPr>
              <a:t>R I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SLE</a:t>
            </a:r>
            <a:r>
              <a:rPr lang="en-GB" dirty="0"/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KN</a:t>
            </a:r>
            <a:r>
              <a:rPr lang="en-GB" dirty="0" smtClean="0"/>
              <a:t>I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TT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ING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, what is? 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58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7677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Language for assessment of organising </a:t>
            </a:r>
            <a:r>
              <a:rPr lang="en-GB" dirty="0"/>
              <a:t>principles</a:t>
            </a:r>
            <a:br>
              <a:rPr lang="en-GB" dirty="0"/>
            </a:b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9788" y="717452"/>
            <a:ext cx="5157787" cy="2124222"/>
          </a:xfrm>
        </p:spPr>
        <p:txBody>
          <a:bodyPr>
            <a:normAutofit/>
          </a:bodyPr>
          <a:lstStyle/>
          <a:p>
            <a:r>
              <a:rPr lang="en-GB" dirty="0" smtClean="0"/>
              <a:t>Reader awareness and orientation</a:t>
            </a:r>
          </a:p>
          <a:p>
            <a:r>
              <a:rPr lang="en-GB" dirty="0" smtClean="0"/>
              <a:t>Thematic</a:t>
            </a:r>
          </a:p>
          <a:p>
            <a:r>
              <a:rPr lang="en-GB" b="0" dirty="0" smtClean="0"/>
              <a:t>General</a:t>
            </a:r>
            <a:r>
              <a:rPr lang="en-GB" b="0" dirty="0" smtClean="0">
                <a:sym typeface="Wingdings" panose="05000000000000000000" pitchFamily="2" charset="2"/>
              </a:rPr>
              <a:t> specific , given to new</a:t>
            </a:r>
          </a:p>
          <a:p>
            <a:r>
              <a:rPr lang="en-GB" dirty="0" smtClean="0"/>
              <a:t>Genre </a:t>
            </a:r>
            <a:r>
              <a:rPr lang="en-GB" dirty="0"/>
              <a:t>related</a:t>
            </a:r>
          </a:p>
          <a:p>
            <a:endParaRPr lang="en-GB" b="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3008361"/>
            <a:ext cx="5157787" cy="3181302"/>
          </a:xfrm>
        </p:spPr>
        <p:txBody>
          <a:bodyPr/>
          <a:lstStyle/>
          <a:p>
            <a:r>
              <a:rPr lang="en-GB" b="1" dirty="0" smtClean="0"/>
              <a:t>Showing relationships of information and ideas</a:t>
            </a:r>
          </a:p>
          <a:p>
            <a:r>
              <a:rPr lang="en-GB" dirty="0" smtClean="0"/>
              <a:t>Functional</a:t>
            </a:r>
            <a:endParaRPr lang="en-GB" dirty="0"/>
          </a:p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200" y="942536"/>
            <a:ext cx="5183188" cy="1562539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Manifestations </a:t>
            </a:r>
            <a:r>
              <a:rPr lang="en-GB" dirty="0"/>
              <a:t>(</a:t>
            </a:r>
            <a:r>
              <a:rPr lang="en-GB" dirty="0" smtClean="0"/>
              <a:t>features)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9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Alexander, O., Argent, S. and Spencer, J., 2008. </a:t>
            </a:r>
            <a:r>
              <a:rPr lang="en-GB" i="1" dirty="0" smtClean="0"/>
              <a:t>EAP Essentials, a Teacher’s Guide </a:t>
            </a:r>
            <a:r>
              <a:rPr lang="en-GB" dirty="0" smtClean="0"/>
              <a:t>(</a:t>
            </a:r>
            <a:r>
              <a:rPr lang="en-GB" dirty="0"/>
              <a:t>Chapter 2)</a:t>
            </a:r>
            <a:r>
              <a:rPr lang="en-GB" i="1" dirty="0" smtClean="0"/>
              <a:t>. Reading: Garnet Education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Basturkman, H. </a:t>
            </a:r>
            <a:r>
              <a:rPr lang="en-GB" dirty="0"/>
              <a:t>and von Randow, </a:t>
            </a:r>
            <a:r>
              <a:rPr lang="en-GB" dirty="0" smtClean="0"/>
              <a:t>I. (2014). Guiding the reader (or not) to recreate coherence: observations on postgraduate writing in an academic argumentative writing task. </a:t>
            </a:r>
            <a:r>
              <a:rPr lang="en-GB" i="1" dirty="0" smtClean="0"/>
              <a:t>Journal of English for Academic Purposes 16 </a:t>
            </a:r>
            <a:r>
              <a:rPr lang="en-GB" dirty="0" smtClean="0"/>
              <a:t>14-22.</a:t>
            </a:r>
          </a:p>
          <a:p>
            <a:pPr marL="0" indent="0">
              <a:buNone/>
            </a:pPr>
            <a:r>
              <a:rPr lang="en-GB" dirty="0" err="1" smtClean="0"/>
              <a:t>Donohue,J</a:t>
            </a:r>
            <a:r>
              <a:rPr lang="en-GB" dirty="0" smtClean="0"/>
              <a:t>.</a:t>
            </a:r>
            <a:r>
              <a:rPr lang="en-GB" dirty="0"/>
              <a:t> </a:t>
            </a:r>
            <a:r>
              <a:rPr lang="en-GB" dirty="0" smtClean="0"/>
              <a:t>(2012) Using systemic functional linguistics in academic writing development: An example from film studies</a:t>
            </a:r>
            <a:r>
              <a:rPr lang="en-GB" i="1" dirty="0" smtClean="0"/>
              <a:t>. </a:t>
            </a:r>
            <a:r>
              <a:rPr lang="en-GB" i="1" dirty="0"/>
              <a:t>J</a:t>
            </a:r>
            <a:r>
              <a:rPr lang="en-GB" i="1" dirty="0" smtClean="0"/>
              <a:t>ournal </a:t>
            </a:r>
            <a:r>
              <a:rPr lang="en-GB" i="1" dirty="0"/>
              <a:t>of English for Academic Purposes </a:t>
            </a:r>
            <a:r>
              <a:rPr lang="en-GB" i="1" dirty="0" smtClean="0"/>
              <a:t>11 </a:t>
            </a:r>
            <a:r>
              <a:rPr lang="en-GB" dirty="0" smtClean="0"/>
              <a:t>4-16</a:t>
            </a:r>
          </a:p>
          <a:p>
            <a:pPr marL="0" indent="0">
              <a:buNone/>
            </a:pPr>
            <a:r>
              <a:rPr lang="en-GB" b="1" dirty="0" smtClean="0"/>
              <a:t>Background reading</a:t>
            </a:r>
            <a:r>
              <a:rPr lang="en-GB" dirty="0" smtClean="0"/>
              <a:t>: Bloor, T and </a:t>
            </a:r>
            <a:r>
              <a:rPr lang="en-GB" dirty="0" err="1" smtClean="0"/>
              <a:t>Bloor,M</a:t>
            </a:r>
            <a:r>
              <a:rPr lang="en-GB" dirty="0" smtClean="0"/>
              <a:t>. (1995).</a:t>
            </a:r>
            <a:r>
              <a:rPr lang="en-GB" i="1" dirty="0" smtClean="0"/>
              <a:t>The functional Analysis of English. </a:t>
            </a:r>
            <a:r>
              <a:rPr lang="en-GB" dirty="0" smtClean="0"/>
              <a:t>London: Arnold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8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                             </a:t>
            </a:r>
            <a:br>
              <a:rPr lang="en-GB" dirty="0" smtClean="0"/>
            </a:br>
            <a:r>
              <a:rPr lang="en-GB" dirty="0"/>
              <a:t> </a:t>
            </a:r>
            <a:r>
              <a:rPr lang="en-GB" dirty="0" smtClean="0"/>
              <a:t>                                     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End</a:t>
            </a:r>
            <a:br>
              <a:rPr lang="en-GB" dirty="0">
                <a:solidFill>
                  <a:schemeClr val="tx2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(Genre expectation) </a:t>
            </a:r>
          </a:p>
          <a:p>
            <a:pPr marL="0" indent="0">
              <a:buNone/>
            </a:pPr>
            <a:endParaRPr lang="en-GB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  <a:t>                           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jenifer.spencer1@btinternet.com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15</a:t>
            </a:fld>
            <a:endParaRPr lang="en-GB" dirty="0"/>
          </a:p>
        </p:txBody>
      </p:sp>
      <p:sp>
        <p:nvSpPr>
          <p:cNvPr id="5" name="Up Arrow 4"/>
          <p:cNvSpPr/>
          <p:nvPr/>
        </p:nvSpPr>
        <p:spPr>
          <a:xfrm>
            <a:off x="6217920" y="2192892"/>
            <a:ext cx="288000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267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90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Assessing Fair Isle Knitting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2</a:t>
            </a:fld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0" y="2375694"/>
            <a:ext cx="2794000" cy="3251200"/>
          </a:xfrm>
        </p:spPr>
      </p:pic>
    </p:spTree>
    <p:extLst>
      <p:ext uri="{BB962C8B-B14F-4D97-AF65-F5344CB8AC3E}">
        <p14:creationId xmlns:p14="http://schemas.microsoft.com/office/powerpoint/2010/main" val="144296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44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               Aims of the Workshop</a:t>
            </a:r>
            <a:br>
              <a:rPr lang="en-GB" dirty="0" smtClean="0"/>
            </a:br>
            <a:r>
              <a:rPr lang="en-GB" dirty="0" smtClean="0"/>
              <a:t>                Deconstructing structure?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629517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elements of structure are we assessing? </a:t>
            </a:r>
          </a:p>
          <a:p>
            <a:r>
              <a:rPr lang="en-GB" dirty="0" smtClean="0"/>
              <a:t>What typical metalanguage do we use in these criteria?</a:t>
            </a:r>
          </a:p>
          <a:p>
            <a:r>
              <a:rPr lang="en-GB" dirty="0" smtClean="0"/>
              <a:t>Does it identify specific organising principles and the way they are manifested as textual or language features ?</a:t>
            </a:r>
          </a:p>
          <a:p>
            <a:r>
              <a:rPr lang="en-GB" dirty="0" smtClean="0"/>
              <a:t>Can we identify some useful metalanguage that could be shared with students in both </a:t>
            </a:r>
            <a:r>
              <a:rPr lang="en-GB" dirty="0"/>
              <a:t>criteria </a:t>
            </a:r>
            <a:r>
              <a:rPr lang="en-GB" dirty="0" smtClean="0"/>
              <a:t>and in teaching and </a:t>
            </a:r>
            <a:r>
              <a:rPr lang="en-GB" dirty="0"/>
              <a:t>f</a:t>
            </a:r>
            <a:r>
              <a:rPr lang="en-GB" dirty="0" smtClean="0"/>
              <a:t>eedback?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8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429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Some Typical Metalanguage</a:t>
            </a:r>
            <a:endParaRPr lang="en-GB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4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38201" y="1198652"/>
            <a:ext cx="10623996" cy="47984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ButtonPour">
              <a:avLst/>
            </a:prstTxWarp>
            <a:spAutoFit/>
          </a:bodyPr>
          <a:lstStyle/>
          <a:p>
            <a:r>
              <a:rPr lang="en-GB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</a:t>
            </a:r>
          </a:p>
          <a:p>
            <a:r>
              <a:rPr lang="en-GB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GB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Arguments   </a:t>
            </a:r>
            <a:r>
              <a:rPr lang="en-GB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Coherence</a:t>
            </a:r>
          </a:p>
          <a:p>
            <a:endParaRPr lang="en-GB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GB" sz="5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Paragraphs</a:t>
            </a:r>
            <a:endParaRPr lang="en-GB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GB" sz="5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Topic </a:t>
            </a:r>
            <a:r>
              <a:rPr lang="en-GB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sentences</a:t>
            </a:r>
          </a:p>
          <a:p>
            <a:r>
              <a:rPr lang="en-GB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Logical</a:t>
            </a:r>
            <a:r>
              <a:rPr lang="en-GB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....</a:t>
            </a:r>
          </a:p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                 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111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32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 </a:t>
            </a:r>
            <a:r>
              <a:rPr lang="en-GB" dirty="0" smtClean="0"/>
              <a:t>         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What does ‘logical’ mean?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All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arguments containing logical fallacies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are bad arguments.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Therefore: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all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arguments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without logical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fallacies are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good and convincing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                          All Xs are blue.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                    Y is an X. Therefore Y is blue.                        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Actually .........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Academics spend most of their time deciding if Y is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an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X in the first place!  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Logic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is not what convinces people: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sound evidence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relative to their state of knowledge will.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Giving reasons is not a logical activity.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95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>
            <a:normAutofit/>
          </a:bodyPr>
          <a:lstStyle/>
          <a:p>
            <a:r>
              <a:rPr lang="en-GB" dirty="0" smtClean="0"/>
              <a:t>      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is the logical way to organise a pile </a:t>
            </a:r>
            <a:r>
              <a:rPr lang="en-GB" dirty="0" smtClean="0"/>
              <a:t>of </a:t>
            </a:r>
            <a:r>
              <a:rPr lang="en-GB" dirty="0"/>
              <a:t>books</a:t>
            </a:r>
            <a:r>
              <a:rPr lang="en-GB" dirty="0" smtClean="0"/>
              <a:t>?</a:t>
            </a:r>
          </a:p>
          <a:p>
            <a:r>
              <a:rPr lang="en-GB" dirty="0" smtClean="0"/>
              <a:t>The way that suits your purpose!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6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770" y="2190745"/>
            <a:ext cx="2016000" cy="302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2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36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             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What is coherence?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“... there has been relatively little research to describe features that may contribute to or detract from coherence in student writing...” (Basturkman and von Randow, 2014)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“Coherence is not directly a property of text in the way that cohesion is understood to be... The ability to make sense of a text derives partly from what the </a:t>
            </a:r>
            <a:r>
              <a:rPr lang="en-GB" b="1" dirty="0" smtClean="0">
                <a:solidFill>
                  <a:srgbClr val="FF0000"/>
                </a:solidFill>
              </a:rPr>
              <a:t>reader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smtClean="0"/>
              <a:t>brings to the text, such as background knowledge of the topic expectations and schematic knowledge of how texts are typically organised, either in terms of </a:t>
            </a:r>
            <a:r>
              <a:rPr lang="en-GB" b="1" dirty="0" smtClean="0">
                <a:solidFill>
                  <a:srgbClr val="FF0000"/>
                </a:solidFill>
              </a:rPr>
              <a:t>general text patterns (rhetorical or coherence relations</a:t>
            </a:r>
            <a:r>
              <a:rPr lang="en-GB" dirty="0" smtClean="0">
                <a:solidFill>
                  <a:srgbClr val="FF0000"/>
                </a:solidFill>
              </a:rPr>
              <a:t>),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text types or genres. The organisation of ideas and information</a:t>
            </a:r>
            <a:r>
              <a:rPr lang="en-GB" dirty="0" smtClean="0"/>
              <a:t> plays a key role... ” (ibid. p15)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Organising principles - for </a:t>
            </a:r>
            <a:r>
              <a:rPr lang="en-GB" sz="3600" dirty="0"/>
              <a:t>the reader</a:t>
            </a:r>
            <a:r>
              <a:rPr lang="en-GB" sz="3600" dirty="0" smtClean="0"/>
              <a:t>: me speaking to you </a:t>
            </a:r>
            <a:r>
              <a:rPr lang="en-GB" sz="3600" dirty="0"/>
              <a:t> 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9822"/>
            <a:ext cx="10515600" cy="49671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THEMATIC    </a:t>
            </a:r>
            <a:endParaRPr lang="en-GB" dirty="0"/>
          </a:p>
          <a:p>
            <a:r>
              <a:rPr lang="en-GB" dirty="0" smtClean="0"/>
              <a:t>Given </a:t>
            </a:r>
            <a:r>
              <a:rPr lang="en-GB" dirty="0"/>
              <a:t>(familiar)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new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Here’s </a:t>
            </a:r>
            <a:r>
              <a:rPr lang="en-GB" dirty="0"/>
              <a:t>what I am going to talk about and this is what I am going to say about it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Builds up increasingly complex chains of noun phrases to carry the theme forward and develop it. (Enables the reader to skim the text) </a:t>
            </a:r>
          </a:p>
          <a:p>
            <a:r>
              <a:rPr lang="en-GB" dirty="0" smtClean="0"/>
              <a:t>General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Specific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Voice- </a:t>
            </a:r>
            <a:r>
              <a:rPr lang="en-GB" dirty="0"/>
              <a:t>a general claim followed by explanation/ elaboration/ reasons/ support/ significance.</a:t>
            </a:r>
          </a:p>
          <a:p>
            <a:r>
              <a:rPr lang="en-GB" dirty="0" smtClean="0"/>
              <a:t>Genre organisation (expected)</a:t>
            </a: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0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36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What is coherence?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“... there has been relatively little research to describe features that may contribute to or detract from coherence in student writing...” (Basturkman and von Randow, 2014)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“Coherence is not directly a property of text in the way that cohesion is understood to be... The ability to make sense of a text derives partly from what the </a:t>
            </a:r>
            <a:r>
              <a:rPr lang="en-GB" b="1" dirty="0" smtClean="0">
                <a:solidFill>
                  <a:srgbClr val="FF0000"/>
                </a:solidFill>
              </a:rPr>
              <a:t>reader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smtClean="0"/>
              <a:t>brings to the text, such as background knowledge of the topic expectations and schematic knowledge of how texts are typically organised, either in terms of </a:t>
            </a:r>
            <a:r>
              <a:rPr lang="en-GB" b="1" dirty="0" smtClean="0">
                <a:solidFill>
                  <a:srgbClr val="FF0000"/>
                </a:solidFill>
              </a:rPr>
              <a:t>general text patterns (rhetorical or coherence relations</a:t>
            </a:r>
            <a:r>
              <a:rPr lang="en-GB" dirty="0" smtClean="0"/>
              <a:t>), </a:t>
            </a:r>
            <a:r>
              <a:rPr lang="en-GB" b="1" dirty="0" smtClean="0">
                <a:solidFill>
                  <a:srgbClr val="FF0000"/>
                </a:solidFill>
              </a:rPr>
              <a:t>text types or genres. The organisation of ideas and information</a:t>
            </a:r>
            <a:r>
              <a:rPr lang="en-GB" dirty="0" smtClean="0"/>
              <a:t> plays a key role... ” (ibid. p15)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96C-FB53-428F-B4CF-8CAA87CB6303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841</Words>
  <Application>Microsoft Office PowerPoint</Application>
  <PresentationFormat>Widescreen</PresentationFormat>
  <Paragraphs>109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Assessing structure: developing a shared meta-language  </vt:lpstr>
      <vt:lpstr>          Assessing Fair Isle Knitting</vt:lpstr>
      <vt:lpstr>                   Aims of the Workshop                 Deconstructing structure?</vt:lpstr>
      <vt:lpstr>Some Typical Metalanguage</vt:lpstr>
      <vt:lpstr>            What does ‘logical’ mean? </vt:lpstr>
      <vt:lpstr>       </vt:lpstr>
      <vt:lpstr>                  What is coherence?</vt:lpstr>
      <vt:lpstr> Organising principles - for the reader: me speaking to you   </vt:lpstr>
      <vt:lpstr>  What is coherence?</vt:lpstr>
      <vt:lpstr>          Assessing the pattern or the jumper?</vt:lpstr>
      <vt:lpstr>FAIR ISLE KNITTING PATTERNS</vt:lpstr>
      <vt:lpstr>Structure- not a thing but a dynamic process?</vt:lpstr>
      <vt:lpstr> Language for assessment of organising principles </vt:lpstr>
      <vt:lpstr>References</vt:lpstr>
      <vt:lpstr>                                                                      The End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jenifer spencer</dc:creator>
  <cp:lastModifiedBy>jenifer spencer</cp:lastModifiedBy>
  <cp:revision>41</cp:revision>
  <dcterms:created xsi:type="dcterms:W3CDTF">2015-02-25T14:59:39Z</dcterms:created>
  <dcterms:modified xsi:type="dcterms:W3CDTF">2015-02-26T12:21:25Z</dcterms:modified>
</cp:coreProperties>
</file>