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3" r:id="rId3"/>
    <p:sldId id="281" r:id="rId4"/>
    <p:sldId id="287" r:id="rId5"/>
    <p:sldId id="282" r:id="rId6"/>
    <p:sldId id="289" r:id="rId7"/>
    <p:sldId id="288" r:id="rId8"/>
    <p:sldId id="290" r:id="rId9"/>
    <p:sldId id="257" r:id="rId10"/>
    <p:sldId id="258" r:id="rId11"/>
    <p:sldId id="264" r:id="rId12"/>
    <p:sldId id="280" r:id="rId13"/>
    <p:sldId id="291" r:id="rId14"/>
    <p:sldId id="272" r:id="rId15"/>
    <p:sldId id="274" r:id="rId16"/>
    <p:sldId id="292" r:id="rId17"/>
    <p:sldId id="277" r:id="rId18"/>
    <p:sldId id="284" r:id="rId19"/>
    <p:sldId id="286" r:id="rId20"/>
    <p:sldId id="293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 varScale="1">
        <p:scale>
          <a:sx n="65" d="100"/>
          <a:sy n="65" d="100"/>
        </p:scale>
        <p:origin x="-16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3704-D814-4ED5-B7BB-AFFCAB325D6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6A737-B0E1-4713-B47C-E21CE520A1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12368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B5CE1-3AE9-4E00-99BE-3AC1D46FBB1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D92C2-A858-4FBF-90FD-9C6041248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5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267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19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2362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793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932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042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15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948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6037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229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D92C2-A858-4FBF-90FD-9C60412484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22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658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612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147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09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41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786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98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457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026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744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30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39A8-0A31-4521-B472-9C8A30414F9A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B7896-ABC3-438D-9E35-9BCBD9531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067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fap.com/bgnd/" TargetMode="External"/><Relationship Id="rId2" Type="http://schemas.openxmlformats.org/officeDocument/2006/relationships/hyperlink" Target="http://www.coe.int/t/dg4/linguistic/cadre1_en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lts.org/researchers/score_processing_and_reporting.aspx" TargetMode="External"/><Relationship Id="rId4" Type="http://schemas.openxmlformats.org/officeDocument/2006/relationships/hyperlink" Target="https://www.gov.uk/tier-4-general-visa/overvie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909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Assessing student writing practices on Lancaster University’s EAP (Study Skills) </a:t>
            </a:r>
            <a:r>
              <a:rPr lang="en-US" b="1" dirty="0" err="1" smtClean="0"/>
              <a:t>Programme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err="1" smtClean="0"/>
              <a:t>Bimali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Indrarathne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Tasneem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Sharkawi</a:t>
            </a:r>
            <a:r>
              <a:rPr lang="en-US" sz="2800" b="1" dirty="0" smtClean="0"/>
              <a:t>, Johnny Unger</a:t>
            </a:r>
            <a:br>
              <a:rPr lang="en-US" sz="2800" b="1" dirty="0" smtClean="0"/>
            </a:br>
            <a:r>
              <a:rPr lang="en-US" sz="2800" b="1" dirty="0" smtClean="0"/>
              <a:t>Lancaster University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9887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EAP Can Do 3: Can accurately explain others’ ideas using own words (i.e. do summarising / paraphrasing).</a:t>
            </a:r>
            <a:endParaRPr lang="en-GB" sz="28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2665028"/>
              </p:ext>
            </p:extLst>
          </p:nvPr>
        </p:nvGraphicFramePr>
        <p:xfrm>
          <a:off x="467544" y="1556792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2088232"/>
                <a:gridCol w="404279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IELTS Writing Task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IELTS Writing Task 2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CEFR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select the most salient and relevant ideas and represent them clearly and briefly.                             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                                                                 C1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Can paraphrase or summarize effectively.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Can make useful notes from written sources, capturing abstract concepts and relationships between ideas.</a:t>
                      </a:r>
                    </a:p>
                    <a:p>
                      <a:r>
                        <a:rPr lang="en-GB" dirty="0" smtClean="0"/>
                        <a:t>                                                               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73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GB" sz="2800" dirty="0" smtClean="0"/>
              <a:t>EAP Can Do 5: Knows how to properly acknowledge sources:</a:t>
            </a:r>
            <a:r>
              <a:rPr lang="en-US" sz="2800" dirty="0" smtClean="0"/>
              <a:t> </a:t>
            </a:r>
            <a:r>
              <a:rPr lang="en-GB" sz="2800" dirty="0" smtClean="0"/>
              <a:t>when paraphrasing, when quoting directly.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GB" sz="28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2665028"/>
              </p:ext>
            </p:extLst>
          </p:nvPr>
        </p:nvGraphicFramePr>
        <p:xfrm>
          <a:off x="467544" y="3645024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2088232"/>
                <a:gridCol w="404279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IELTS Writing Task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IELTS Writing Task 2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CEFR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9552" y="19888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22048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EAP Can Do 6:</a:t>
            </a:r>
            <a:r>
              <a:rPr lang="en-GB" sz="2800" dirty="0" smtClean="0"/>
              <a:t> Can construct a list of references (bibliography) correctly.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3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90056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dirty="0" smtClean="0"/>
              <a:t>How do our tutors assess these Can Dos?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Essay titles and Tutor Feedback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Essay 1</a:t>
            </a:r>
            <a:endParaRPr lang="en-US" dirty="0" smtClean="0"/>
          </a:p>
          <a:p>
            <a:pPr lvl="1"/>
            <a:r>
              <a:rPr lang="en-GB" dirty="0" smtClean="0"/>
              <a:t>Use information from the Leslie and Smith (2004) survey to </a:t>
            </a:r>
            <a:r>
              <a:rPr lang="en-GB" b="1" u="sng" dirty="0" smtClean="0"/>
              <a:t>account for</a:t>
            </a:r>
            <a:r>
              <a:rPr lang="en-GB" dirty="0" smtClean="0"/>
              <a:t> the difficulty that new overseas students in Western universities encounter in their pursuit of academic success. Refer also to </a:t>
            </a:r>
            <a:r>
              <a:rPr lang="en-GB" dirty="0" err="1" smtClean="0"/>
              <a:t>Hawkes</a:t>
            </a:r>
            <a:r>
              <a:rPr lang="en-GB" dirty="0" smtClean="0"/>
              <a:t> (2014) to support some of the points you make.</a:t>
            </a:r>
            <a:endParaRPr lang="en-US" dirty="0" smtClean="0"/>
          </a:p>
          <a:p>
            <a:r>
              <a:rPr lang="en-US" dirty="0" smtClean="0"/>
              <a:t>Essay 2</a:t>
            </a:r>
            <a:endParaRPr lang="en-US" dirty="0" smtClean="0"/>
          </a:p>
          <a:p>
            <a:pPr lvl="1"/>
            <a:r>
              <a:rPr lang="en-GB" dirty="0" smtClean="0"/>
              <a:t>Wal-Mart claims that it benefits local communities when it enters a new area. </a:t>
            </a:r>
            <a:r>
              <a:rPr lang="en-GB" b="1" u="sng" dirty="0" smtClean="0"/>
              <a:t>Evaluate this claim</a:t>
            </a:r>
            <a:r>
              <a:rPr lang="en-GB" dirty="0" smtClean="0"/>
              <a:t>, referring to textual and audio-visual information that you have encountered.</a:t>
            </a:r>
            <a:endParaRPr lang="en-US" dirty="0" smtClean="0"/>
          </a:p>
          <a:p>
            <a:r>
              <a:rPr lang="en-US" dirty="0" smtClean="0"/>
              <a:t>Essay 3</a:t>
            </a:r>
            <a:endParaRPr lang="en-US" dirty="0" smtClean="0"/>
          </a:p>
          <a:p>
            <a:pPr lvl="1"/>
            <a:r>
              <a:rPr lang="en-GB" dirty="0" smtClean="0"/>
              <a:t>Present a short </a:t>
            </a:r>
            <a:r>
              <a:rPr lang="en-GB" b="1" u="sng" dirty="0" smtClean="0"/>
              <a:t>critical response </a:t>
            </a:r>
            <a:r>
              <a:rPr lang="en-GB" dirty="0" smtClean="0"/>
              <a:t>to the issues raised by </a:t>
            </a:r>
            <a:r>
              <a:rPr lang="en-GB" dirty="0" err="1" smtClean="0"/>
              <a:t>Sowden</a:t>
            </a:r>
            <a:r>
              <a:rPr lang="en-GB" dirty="0" smtClean="0"/>
              <a:t> (2005) in his paper, ‘Plagiarism and the culture of multilingual students in higher education abroad’.  In your response you should support or challenge some of </a:t>
            </a:r>
            <a:r>
              <a:rPr lang="en-GB" dirty="0" err="1" smtClean="0"/>
              <a:t>Sowden’s</a:t>
            </a:r>
            <a:r>
              <a:rPr lang="en-GB" dirty="0" smtClean="0"/>
              <a:t> arguments using evidence.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well does tutor feedback demonstrate that Can Dos are assessed appropriately and adequately?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100" dirty="0"/>
              <a:t>You explain the purpose of the essay well, however, </a:t>
            </a:r>
            <a:r>
              <a:rPr lang="en-GB" sz="2100" dirty="0">
                <a:solidFill>
                  <a:schemeClr val="accent6">
                    <a:lumMod val="75000"/>
                  </a:schemeClr>
                </a:solidFill>
              </a:rPr>
              <a:t>your introduction does not have a background/context,</a:t>
            </a:r>
            <a:r>
              <a:rPr lang="en-GB" sz="2100" dirty="0"/>
              <a:t> so it begins rather abruptly. Your </a:t>
            </a:r>
            <a:r>
              <a:rPr lang="en-GB" sz="2100" dirty="0" err="1">
                <a:solidFill>
                  <a:schemeClr val="accent6">
                    <a:lumMod val="75000"/>
                  </a:schemeClr>
                </a:solidFill>
              </a:rPr>
              <a:t>routemap</a:t>
            </a:r>
            <a:r>
              <a:rPr lang="en-GB" sz="2100" dirty="0">
                <a:solidFill>
                  <a:schemeClr val="accent6">
                    <a:lumMod val="75000"/>
                  </a:schemeClr>
                </a:solidFill>
              </a:rPr>
              <a:t> is too general </a:t>
            </a:r>
            <a:r>
              <a:rPr lang="en-GB" sz="2100" dirty="0"/>
              <a:t>(the specific categories which you developed in the course of last week would have helped here). </a:t>
            </a:r>
          </a:p>
          <a:p>
            <a:pPr marL="0" indent="0">
              <a:buNone/>
            </a:pPr>
            <a:r>
              <a:rPr lang="en-GB" sz="2100" dirty="0">
                <a:solidFill>
                  <a:schemeClr val="accent6">
                    <a:lumMod val="75000"/>
                  </a:schemeClr>
                </a:solidFill>
              </a:rPr>
              <a:t>You have clear paragraphs, but the body of your essay is not linked very well </a:t>
            </a:r>
            <a:r>
              <a:rPr lang="en-GB" sz="2100" dirty="0"/>
              <a:t>(no signposting at the beginning of paragraph 2, and wrong phrase at the beginning of paragraph 3). Have a look at GB p. 19 for examples of linking expressions.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5692295"/>
              </p:ext>
            </p:extLst>
          </p:nvPr>
        </p:nvGraphicFramePr>
        <p:xfrm>
          <a:off x="539552" y="1340768"/>
          <a:ext cx="800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Tutor feedback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611560" y="4725144"/>
            <a:ext cx="8136904" cy="187220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chemeClr val="bg1"/>
                </a:solidFill>
              </a:rPr>
              <a:t>IELTS: </a:t>
            </a:r>
            <a:r>
              <a:rPr lang="en-GB" sz="2400" dirty="0" smtClean="0"/>
              <a:t>skilfully manages paragraphing </a:t>
            </a:r>
            <a:r>
              <a:rPr lang="en-GB" sz="2400" dirty="0" smtClean="0">
                <a:solidFill>
                  <a:schemeClr val="bg1"/>
                </a:solidFill>
              </a:rPr>
              <a:t>(9)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CEFR: </a:t>
            </a:r>
            <a:r>
              <a:rPr lang="en-GB" sz="2400" dirty="0" smtClean="0"/>
              <a:t>The essay shows a good organizational structure, which enables the message to be followed without much effort. (C2)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793916"/>
            <a:ext cx="8229600" cy="474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smtClean="0"/>
              <a:t>EAP Can Do 4: Can organise writing in appropriate sections, using paragraphs and linking between them.</a:t>
            </a:r>
          </a:p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396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598062" y="4293096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67544" y="1700808"/>
            <a:ext cx="8136904" cy="460851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IELTS: uses a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wide range of vocabulary </a:t>
            </a:r>
            <a:r>
              <a:rPr lang="en-GB" sz="2400" dirty="0" smtClean="0">
                <a:solidFill>
                  <a:schemeClr val="bg1"/>
                </a:solidFill>
              </a:rPr>
              <a:t>with very natural and sophisticated control of lexical features;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rare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minor errors </a:t>
            </a:r>
            <a:r>
              <a:rPr lang="en-GB" sz="2400" dirty="0" smtClean="0">
                <a:solidFill>
                  <a:schemeClr val="bg1"/>
                </a:solidFill>
              </a:rPr>
              <a:t>occur only as ‘slips’, uses a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wide range of structures</a:t>
            </a:r>
            <a:r>
              <a:rPr lang="en-GB" sz="2400" dirty="0" smtClean="0">
                <a:solidFill>
                  <a:schemeClr val="bg1"/>
                </a:solidFill>
              </a:rPr>
              <a:t> with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full flexibility and accuracy</a:t>
            </a:r>
            <a:r>
              <a:rPr lang="en-GB" sz="2400" dirty="0" smtClean="0">
                <a:solidFill>
                  <a:schemeClr val="bg1"/>
                </a:solidFill>
              </a:rPr>
              <a:t>;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rare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minor errors </a:t>
            </a:r>
            <a:r>
              <a:rPr lang="en-GB" sz="2400" dirty="0" smtClean="0">
                <a:solidFill>
                  <a:schemeClr val="bg1"/>
                </a:solidFill>
              </a:rPr>
              <a:t>occur only as ‘slips’. (9)</a:t>
            </a:r>
          </a:p>
          <a:p>
            <a:endParaRPr lang="en-US" sz="2400" dirty="0" smtClean="0"/>
          </a:p>
          <a:p>
            <a:r>
              <a:rPr lang="en-GB" sz="2400" dirty="0" smtClean="0">
                <a:solidFill>
                  <a:schemeClr val="bg1"/>
                </a:solidFill>
              </a:rPr>
              <a:t>CEFR: Can write an essay that shows an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ability to communicate with few difficulties for the reader</a:t>
            </a:r>
            <a:r>
              <a:rPr lang="en-GB" sz="2400" dirty="0" smtClean="0">
                <a:solidFill>
                  <a:schemeClr val="bg1"/>
                </a:solidFill>
              </a:rPr>
              <a:t>. Is unlikely to make more than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occasional errors </a:t>
            </a:r>
            <a:r>
              <a:rPr lang="en-GB" sz="2400" dirty="0" smtClean="0">
                <a:solidFill>
                  <a:schemeClr val="bg1"/>
                </a:solidFill>
              </a:rPr>
              <a:t>of grammar, vocabulary or punctuation. (C2)</a:t>
            </a:r>
            <a:endParaRPr lang="en-GB" sz="2800" dirty="0" smtClean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793916"/>
            <a:ext cx="8229600" cy="474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EAP Can Do 7: Can produce writing that is easily comprehensible in terms of grammar and vocabulary. </a:t>
            </a:r>
          </a:p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396041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352928" cy="42484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dirty="0" smtClean="0"/>
              <a:t>Some of your language is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well-expressed</a:t>
            </a:r>
            <a:r>
              <a:rPr lang="en-GB" sz="2400" dirty="0" smtClean="0"/>
              <a:t>, using good phrases and vocabulary. At other times, the way you express your ideas could be improved. Make an effort to write your ideas as clearly as possible.</a:t>
            </a:r>
            <a:r>
              <a:rPr lang="en-US" sz="2400" dirty="0" smtClean="0"/>
              <a:t> </a:t>
            </a:r>
            <a:r>
              <a:rPr lang="en-GB" sz="2400" dirty="0" smtClean="0"/>
              <a:t>For example,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you sometimes omit the verb from your sentences</a:t>
            </a:r>
            <a:r>
              <a:rPr lang="en-GB" sz="2400" dirty="0" smtClean="0"/>
              <a:t>. This makes it very difficult for your reader to understand what you mean. Read through your work before you submit it to make sure that you have expressed yourself well.</a:t>
            </a:r>
            <a:r>
              <a:rPr lang="en-US" sz="2400" dirty="0" smtClean="0"/>
              <a:t> </a:t>
            </a:r>
            <a:r>
              <a:rPr lang="en-GB" sz="2400" dirty="0" smtClean="0"/>
              <a:t>There are a few areas of grammar that need your attention: 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the use of gerunds, the use of prepositions and articles, tense use and punctuation. </a:t>
            </a:r>
            <a:r>
              <a:rPr lang="en-GB" sz="2400" dirty="0" smtClean="0"/>
              <a:t>Work on these areas by yourself, using the grammar books in the classroom.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5692295"/>
              </p:ext>
            </p:extLst>
          </p:nvPr>
        </p:nvGraphicFramePr>
        <p:xfrm>
          <a:off x="539552" y="1484784"/>
          <a:ext cx="8064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Tutor feedback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598062" y="4293096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793916"/>
            <a:ext cx="8229600" cy="474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EAP Can Do 7: Can produce writing that is easily comprehensible in terms of grammar and vocabulary. </a:t>
            </a:r>
          </a:p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396041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</a:t>
            </a:r>
            <a:r>
              <a:rPr lang="en-GB" dirty="0" smtClean="0"/>
              <a:t>comparisons reveal how </a:t>
            </a:r>
            <a:r>
              <a:rPr lang="en-GB" dirty="0"/>
              <a:t>the EAP Can Dos are on a par with IELTS bands 8 and 9 and CEFR levels C1 and C2 even though the required IELTS band for the university is between 6 and 7. </a:t>
            </a:r>
            <a:endParaRPr lang="en-GB" dirty="0" smtClean="0"/>
          </a:p>
          <a:p>
            <a:r>
              <a:rPr lang="en-GB" dirty="0" smtClean="0"/>
              <a:t>EAP </a:t>
            </a:r>
            <a:r>
              <a:rPr lang="en-GB" dirty="0"/>
              <a:t>Can Dos include skills such as referencing which are not included either in IELTS or CEFR</a:t>
            </a:r>
            <a:r>
              <a:rPr lang="en-GB" dirty="0" smtClean="0"/>
              <a:t>.</a:t>
            </a:r>
          </a:p>
          <a:p>
            <a:r>
              <a:rPr lang="en-GB" dirty="0" smtClean="0"/>
              <a:t>Discussion of </a:t>
            </a:r>
            <a:r>
              <a:rPr lang="en-GB" dirty="0"/>
              <a:t>sample </a:t>
            </a:r>
            <a:r>
              <a:rPr lang="en-GB" dirty="0" smtClean="0"/>
              <a:t>tutor feedback shows how the course </a:t>
            </a:r>
            <a:r>
              <a:rPr lang="en-GB" dirty="0"/>
              <a:t>assesses whether students </a:t>
            </a:r>
            <a:r>
              <a:rPr lang="en-GB" dirty="0" smtClean="0"/>
              <a:t>can do our Can Dos.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3500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say about the role of IELTS in university entry language assessment?</a:t>
            </a:r>
          </a:p>
          <a:p>
            <a:r>
              <a:rPr lang="en-US" dirty="0" smtClean="0"/>
              <a:t>Are we being too hard on our EAP students or are the requirements set too low?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638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25"/>
            <a:ext cx="8229600" cy="521744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Comparison of </a:t>
            </a:r>
            <a:r>
              <a:rPr lang="en-GB" sz="2800" dirty="0"/>
              <a:t>the writing Can Dos of </a:t>
            </a:r>
            <a:r>
              <a:rPr lang="en-GB" sz="2800" dirty="0" smtClean="0"/>
              <a:t>Lancaster University’s </a:t>
            </a:r>
            <a:r>
              <a:rPr lang="en-GB" sz="2800" dirty="0"/>
              <a:t>EAP </a:t>
            </a:r>
            <a:r>
              <a:rPr lang="en-GB" sz="2800" dirty="0" smtClean="0"/>
              <a:t>(Study Skills) Programme, </a:t>
            </a:r>
            <a:r>
              <a:rPr lang="en-GB" sz="2800" dirty="0"/>
              <a:t>Can Dos in the IELTS writing descriptors and the Can Dos </a:t>
            </a:r>
            <a:r>
              <a:rPr lang="en-GB" sz="2800" dirty="0" smtClean="0"/>
              <a:t>of the </a:t>
            </a:r>
            <a:r>
              <a:rPr lang="en-GB" sz="2800" dirty="0"/>
              <a:t>CEFR</a:t>
            </a:r>
            <a:r>
              <a:rPr lang="en-GB" sz="2800" dirty="0" smtClean="0"/>
              <a:t>.</a:t>
            </a:r>
          </a:p>
          <a:p>
            <a:endParaRPr lang="en-GB" sz="2800" dirty="0" smtClean="0"/>
          </a:p>
          <a:p>
            <a:r>
              <a:rPr lang="en-GB" sz="2800" dirty="0" smtClean="0"/>
              <a:t>Other skills included in the EAP </a:t>
            </a:r>
            <a:r>
              <a:rPr lang="en-GB" sz="2800" dirty="0"/>
              <a:t>Can </a:t>
            </a:r>
            <a:r>
              <a:rPr lang="en-GB" sz="2800" dirty="0" smtClean="0"/>
              <a:t>Dos. 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Discussion of sample tutor </a:t>
            </a:r>
            <a:r>
              <a:rPr lang="en-GB" sz="2800" dirty="0"/>
              <a:t>feedback.  </a:t>
            </a:r>
            <a:endParaRPr lang="en-US" sz="28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6935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/>
              <a:t>Banerjee</a:t>
            </a:r>
            <a:r>
              <a:rPr lang="en-US" dirty="0" smtClean="0"/>
              <a:t>, J., &amp; Wall, D., (2006). Assessing and reporting performances on pre-</a:t>
            </a:r>
            <a:r>
              <a:rPr lang="en-US" dirty="0" err="1" smtClean="0"/>
              <a:t>sessional</a:t>
            </a:r>
            <a:r>
              <a:rPr lang="en-US" dirty="0" smtClean="0"/>
              <a:t> EAP courses: Developing a final assessment checklist and investigating its validity. </a:t>
            </a:r>
            <a:r>
              <a:rPr lang="en-US" i="1" dirty="0" smtClean="0"/>
              <a:t>Journal of English for Academic Purposes,</a:t>
            </a:r>
            <a:r>
              <a:rPr lang="en-US" dirty="0" smtClean="0"/>
              <a:t> </a:t>
            </a:r>
            <a:r>
              <a:rPr lang="en-US" i="1" dirty="0" smtClean="0"/>
              <a:t>5</a:t>
            </a:r>
            <a:r>
              <a:rPr lang="en-US" dirty="0" smtClean="0"/>
              <a:t>(1), 50-69.</a:t>
            </a:r>
          </a:p>
          <a:p>
            <a:pPr>
              <a:buNone/>
            </a:pPr>
            <a:r>
              <a:rPr lang="en-GB" dirty="0" smtClean="0"/>
              <a:t>Council of Europe. (2014). Common European Framework of Reference for Languages: Learning, Teaching, Assessment (CEFR). Retrieved from </a:t>
            </a:r>
            <a:r>
              <a:rPr lang="en-GB" u="sng" dirty="0" smtClean="0">
                <a:hlinkClick r:id="rId2"/>
              </a:rPr>
              <a:t>http://www.coe.int/t/dg4/linguistic/cadre1_en.asp</a:t>
            </a:r>
            <a:r>
              <a:rPr lang="en-GB" dirty="0" smtClean="0"/>
              <a:t> [Accessed 23/01/2015].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Fox, J. D. (2009). Moderating Top-Down Policy Impact and Supporting EAP Curricular Renewal: Exploring the Potential of Diagnostic Assessment. </a:t>
            </a:r>
            <a:r>
              <a:rPr lang="en-US" i="1" dirty="0" smtClean="0"/>
              <a:t>Journal of English for Academic Purposes,</a:t>
            </a:r>
            <a:r>
              <a:rPr lang="en-US" dirty="0" smtClean="0"/>
              <a:t> </a:t>
            </a:r>
            <a:r>
              <a:rPr lang="en-US" i="1" dirty="0" smtClean="0"/>
              <a:t>8</a:t>
            </a:r>
            <a:r>
              <a:rPr lang="en-US" dirty="0" smtClean="0"/>
              <a:t>(1), 26-42.</a:t>
            </a:r>
          </a:p>
          <a:p>
            <a:pPr>
              <a:buNone/>
            </a:pPr>
            <a:r>
              <a:rPr lang="en-US" dirty="0" smtClean="0"/>
              <a:t>Gillett, A. J. (2011). </a:t>
            </a:r>
            <a:r>
              <a:rPr lang="en-US" i="1" dirty="0" smtClean="0"/>
              <a:t>What is EAP?</a:t>
            </a:r>
            <a:r>
              <a:rPr lang="en-US" dirty="0" smtClean="0"/>
              <a:t> Retrieved from </a:t>
            </a:r>
            <a:r>
              <a:rPr lang="en-US" u="sng" dirty="0" smtClean="0">
                <a:hlinkClick r:id="rId3"/>
              </a:rPr>
              <a:t>http://www.uefap.com/bgnd/</a:t>
            </a:r>
            <a:r>
              <a:rPr lang="en-US" dirty="0" smtClean="0"/>
              <a:t> [Accessed 15/01/2015]. </a:t>
            </a:r>
          </a:p>
          <a:p>
            <a:pPr>
              <a:buNone/>
            </a:pPr>
            <a:r>
              <a:rPr lang="en-US" dirty="0" smtClean="0"/>
              <a:t>Gov. UK, (2014). Tier 4 (General) student visa. Retrieved from </a:t>
            </a:r>
            <a:r>
              <a:rPr lang="en-US" u="sng" dirty="0" smtClean="0">
                <a:hlinkClick r:id="rId4"/>
              </a:rPr>
              <a:t>https://www.gov.uk/tier-4-general-visa/overview</a:t>
            </a:r>
            <a:r>
              <a:rPr lang="en-US" dirty="0" smtClean="0"/>
              <a:t> [Accessed 15/01/2015]. </a:t>
            </a:r>
          </a:p>
          <a:p>
            <a:pPr>
              <a:buNone/>
            </a:pPr>
            <a:r>
              <a:rPr lang="en-GB" dirty="0" smtClean="0"/>
              <a:t>IELTS. (</a:t>
            </a:r>
            <a:r>
              <a:rPr lang="en-GB" dirty="0" err="1" smtClean="0"/>
              <a:t>n.d</a:t>
            </a:r>
            <a:r>
              <a:rPr lang="en-GB" dirty="0" smtClean="0"/>
              <a:t>.). IELTS Task 1 band descriptors. Retrieved from </a:t>
            </a:r>
            <a:r>
              <a:rPr lang="en-GB" u="sng" dirty="0" smtClean="0">
                <a:hlinkClick r:id="rId5"/>
              </a:rPr>
              <a:t>http://www.ielts.org/researchers/score_processing_and_reporting.aspx#Writing</a:t>
            </a:r>
            <a:r>
              <a:rPr lang="en-GB" dirty="0" smtClean="0"/>
              <a:t> [Accessed 23/01/2015].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IELTS. (</a:t>
            </a:r>
            <a:r>
              <a:rPr lang="en-GB" dirty="0" err="1" smtClean="0"/>
              <a:t>n.d</a:t>
            </a:r>
            <a:r>
              <a:rPr lang="en-GB" dirty="0" smtClean="0"/>
              <a:t>.). IELTS Task 2 band descriptors. Retrieved from </a:t>
            </a:r>
            <a:r>
              <a:rPr lang="en-GB" u="sng" dirty="0" smtClean="0">
                <a:hlinkClick r:id="rId5"/>
              </a:rPr>
              <a:t>http://www.ielts.org/researchers/score_processing_and_reporting.aspx#Writing</a:t>
            </a:r>
            <a:r>
              <a:rPr lang="en-GB" dirty="0" smtClean="0"/>
              <a:t> [Accessed 23/01/2015].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Moore, T., &amp; Morton, J. (2005). Dimensions of difference: A comparison of university writing and IELTS writing. </a:t>
            </a:r>
            <a:r>
              <a:rPr lang="en-US" i="1" dirty="0" smtClean="0"/>
              <a:t>Journal of English for Academic Purposes,</a:t>
            </a:r>
            <a:r>
              <a:rPr lang="en-US" dirty="0" smtClean="0"/>
              <a:t> </a:t>
            </a:r>
            <a:r>
              <a:rPr lang="en-US" i="1" dirty="0" smtClean="0"/>
              <a:t>4</a:t>
            </a:r>
            <a:r>
              <a:rPr lang="en-US" dirty="0" smtClean="0"/>
              <a:t>(1), 43-66.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Visa requirement: “</a:t>
            </a:r>
            <a:r>
              <a:rPr lang="en-US" dirty="0" smtClean="0"/>
              <a:t>at least level B1 on the Common European Framework of Reference” (www.gov.uk, 2014)</a:t>
            </a:r>
          </a:p>
          <a:p>
            <a:r>
              <a:rPr lang="en-US" dirty="0" smtClean="0"/>
              <a:t>Some institutions accept the results of external tests – IELTS, TOEFL, while some require students to take an internal test as well (Banerjee &amp; Wall, 2006)</a:t>
            </a:r>
            <a:endParaRPr lang="en-GB" dirty="0" smtClean="0"/>
          </a:p>
          <a:p>
            <a:r>
              <a:rPr lang="en-GB" dirty="0" smtClean="0"/>
              <a:t>Intensive EAP courses in particular are designed to improve the IELTS score of students by one band (Gillett, 2011) or more.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518054" cy="552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Approved tests </a:t>
            </a:r>
            <a:r>
              <a:rPr lang="en-US" dirty="0" smtClean="0"/>
              <a:t>(until April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1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IELTS </a:t>
            </a:r>
            <a:r>
              <a:rPr lang="en-US" dirty="0" err="1" smtClean="0"/>
              <a:t>vs</a:t>
            </a:r>
            <a:r>
              <a:rPr lang="en-US" dirty="0" smtClean="0"/>
              <a:t> EAP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112568"/>
          </a:xfrm>
        </p:spPr>
        <p:txBody>
          <a:bodyPr>
            <a:normAutofit fontScale="47500" lnSpcReduction="20000"/>
          </a:bodyPr>
          <a:lstStyle/>
          <a:p>
            <a:r>
              <a:rPr lang="en-US" sz="5500" dirty="0" smtClean="0"/>
              <a:t>IELTS and university essays – some resemblance, many differences (Moore &amp; Morton, 2005)</a:t>
            </a:r>
          </a:p>
          <a:p>
            <a:r>
              <a:rPr lang="en-US" sz="5500" dirty="0" smtClean="0"/>
              <a:t>Preference of EAP assessment at universities over IELTS - criteria is more compatible with the university assessment criteria, information can be more useful for admitting departments (</a:t>
            </a:r>
            <a:r>
              <a:rPr lang="en-US" sz="5500" dirty="0" err="1" smtClean="0"/>
              <a:t>Banerjee</a:t>
            </a:r>
            <a:r>
              <a:rPr lang="en-US" sz="5500" dirty="0" smtClean="0"/>
              <a:t> &amp; Wall, 2006) </a:t>
            </a:r>
          </a:p>
          <a:p>
            <a:r>
              <a:rPr lang="en-US" sz="5500" dirty="0" smtClean="0"/>
              <a:t>A </a:t>
            </a:r>
            <a:r>
              <a:rPr lang="en-US" sz="5500" dirty="0"/>
              <a:t>study reveals that “the language ability of the IELTS group of students was consistently lower across EAP skills and levels.” (Fox, 2009, p. 38) </a:t>
            </a:r>
            <a:endParaRPr lang="en-US" sz="5500" dirty="0" smtClean="0"/>
          </a:p>
          <a:p>
            <a:r>
              <a:rPr lang="en-US" sz="5500" dirty="0" smtClean="0"/>
              <a:t>Another study reports that a three month </a:t>
            </a:r>
            <a:r>
              <a:rPr lang="en-US" sz="5500" dirty="0" err="1" smtClean="0"/>
              <a:t>presessional</a:t>
            </a:r>
            <a:r>
              <a:rPr lang="en-US" sz="5500" dirty="0" smtClean="0"/>
              <a:t> course could raise the overall IELTS band from only half a band (Elder &amp; </a:t>
            </a:r>
            <a:r>
              <a:rPr lang="en-US" sz="5500" dirty="0" err="1" smtClean="0"/>
              <a:t>O’Loughlin</a:t>
            </a:r>
            <a:r>
              <a:rPr lang="en-US" sz="5500" dirty="0" smtClean="0"/>
              <a:t>, 2003)</a:t>
            </a:r>
            <a:endParaRPr lang="en-US" sz="5500" dirty="0"/>
          </a:p>
          <a:p>
            <a:pPr>
              <a:buNone/>
            </a:pPr>
            <a:r>
              <a:rPr lang="en-US" sz="5000" dirty="0" smtClean="0"/>
              <a:t>					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90056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dirty="0" smtClean="0"/>
              <a:t>Lancaster University EAP Programme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472608"/>
          </a:xfrm>
        </p:spPr>
        <p:txBody>
          <a:bodyPr/>
          <a:lstStyle/>
          <a:p>
            <a:r>
              <a:rPr lang="en-US" dirty="0" smtClean="0"/>
              <a:t>Brief overview</a:t>
            </a:r>
          </a:p>
          <a:p>
            <a:pPr lvl="1"/>
            <a:r>
              <a:rPr lang="en-US" dirty="0" smtClean="0"/>
              <a:t>a 4 week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lvl="1"/>
            <a:r>
              <a:rPr lang="en-US" dirty="0" smtClean="0"/>
              <a:t>Ca. 250 students: undergraduates and postgraduates</a:t>
            </a:r>
          </a:p>
          <a:p>
            <a:pPr lvl="1"/>
            <a:r>
              <a:rPr lang="en-US" dirty="0" smtClean="0"/>
              <a:t>20 + tutors</a:t>
            </a:r>
          </a:p>
          <a:p>
            <a:r>
              <a:rPr lang="en-US" dirty="0" smtClean="0"/>
              <a:t>Assessing writing </a:t>
            </a:r>
          </a:p>
          <a:p>
            <a:pPr lvl="1"/>
            <a:r>
              <a:rPr lang="en-US" dirty="0" smtClean="0"/>
              <a:t>A set of Can Do statements</a:t>
            </a:r>
          </a:p>
          <a:p>
            <a:pPr lvl="1"/>
            <a:r>
              <a:rPr lang="en-US" dirty="0" smtClean="0"/>
              <a:t>Accessible to students through Self Assessment Questionnaire and Final Assessment Checklist </a:t>
            </a:r>
          </a:p>
          <a:p>
            <a:pPr lvl="1"/>
            <a:r>
              <a:rPr lang="en-US" dirty="0" smtClean="0"/>
              <a:t>Three essays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90056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dirty="0" smtClean="0"/>
              <a:t>Comparison of Can Dos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EAP Can Do 1: Can understand assignment instructions. 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4260632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IELTS Writing Task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IELTS Writing Task 2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CEFR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covers all requirements of the task sufficiently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                                Band 8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sufficiently addresses all parts of the task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                                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Band 8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cope with writing down changes to arrangements given by teachers and lecturers.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                                          B2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fully satisfies all the requirements of the task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                                   Band 9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fully addresses all parts of the task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                            </a:t>
                      </a:r>
                      <a:r>
                        <a:rPr lang="en-GB" baseline="0" dirty="0" smtClean="0"/>
                        <a:t>     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Band 9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write down details of all standard arrangements for assignments to be handed in, etc., as given verbally or in notices by teachers and lecturers.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                                           B2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00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Preschool_1124_CrystalGraphics.com_PowerPoint_Templates_trial</Template>
  <TotalTime>1040</TotalTime>
  <Words>1271</Words>
  <Application>Microsoft Office PowerPoint</Application>
  <PresentationFormat>On-screen Show (4:3)</PresentationFormat>
  <Paragraphs>135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Assessing student writing practices on Lancaster University’s EAP (Study Skills) Programme  Bimali Indrarathne, Tasneem Sharkawi, Johnny Unger Lancaster University </vt:lpstr>
      <vt:lpstr>Overview </vt:lpstr>
      <vt:lpstr>Expectations</vt:lpstr>
      <vt:lpstr>Approved tests (until April 2015)</vt:lpstr>
      <vt:lpstr>IELTS vs EAP assessment</vt:lpstr>
      <vt:lpstr>Lancaster University EAP Programme</vt:lpstr>
      <vt:lpstr>Slide 7</vt:lpstr>
      <vt:lpstr>Comparison of Can Dos</vt:lpstr>
      <vt:lpstr>EAP Can Do 1: Can understand assignment instructions. </vt:lpstr>
      <vt:lpstr>EAP Can Do 3: Can accurately explain others’ ideas using own words (i.e. do summarising / paraphrasing).</vt:lpstr>
      <vt:lpstr>EAP Can Do 5: Knows how to properly acknowledge sources: when paraphrasing, when quoting directly. </vt:lpstr>
      <vt:lpstr>How do our tutors assess these Can Dos?</vt:lpstr>
      <vt:lpstr>Essay titles and Tutor Feedback Forms</vt:lpstr>
      <vt:lpstr>How well does tutor feedback demonstrate that Can Dos are assessed appropriately and adequately? </vt:lpstr>
      <vt:lpstr>Slide 15</vt:lpstr>
      <vt:lpstr>Slide 16</vt:lpstr>
      <vt:lpstr>Slide 17</vt:lpstr>
      <vt:lpstr>Summary</vt:lpstr>
      <vt:lpstr>Implications</vt:lpstr>
      <vt:lpstr>References</vt:lpstr>
    </vt:vector>
  </TitlesOfParts>
  <Company>Lancaster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Indrarathne, Bimali</dc:creator>
  <cp:lastModifiedBy>dell</cp:lastModifiedBy>
  <cp:revision>170</cp:revision>
  <cp:lastPrinted>2015-02-11T17:10:11Z</cp:lastPrinted>
  <dcterms:created xsi:type="dcterms:W3CDTF">2015-01-22T11:26:14Z</dcterms:created>
  <dcterms:modified xsi:type="dcterms:W3CDTF">2015-03-11T03:40:21Z</dcterms:modified>
</cp:coreProperties>
</file>