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79" r:id="rId5"/>
    <p:sldId id="278" r:id="rId6"/>
    <p:sldId id="280" r:id="rId7"/>
    <p:sldId id="259" r:id="rId8"/>
    <p:sldId id="281" r:id="rId9"/>
    <p:sldId id="282" r:id="rId10"/>
    <p:sldId id="283" r:id="rId11"/>
    <p:sldId id="284" r:id="rId12"/>
    <p:sldId id="288" r:id="rId13"/>
    <p:sldId id="285" r:id="rId14"/>
    <p:sldId id="286" r:id="rId15"/>
    <p:sldId id="287" r:id="rId16"/>
    <p:sldId id="289" r:id="rId17"/>
    <p:sldId id="290" r:id="rId18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312" autoAdjust="0"/>
  </p:normalViewPr>
  <p:slideViewPr>
    <p:cSldViewPr>
      <p:cViewPr varScale="1">
        <p:scale>
          <a:sx n="40" d="100"/>
          <a:sy n="40" d="100"/>
        </p:scale>
        <p:origin x="-155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96" y="-294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C7EF0-B333-4524-BC33-948C8C6239F5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22240-DC05-47E7-9B0D-407D155A1C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555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B5A46-87F9-4FD4-ACC9-36549771CF6F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EAE7D-4A41-4E50-B3C7-A1BAC1C66C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993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E7D-4A41-4E50-B3C7-A1BAC1C66CE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11912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E7D-4A41-4E50-B3C7-A1BAC1C66CE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38457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E7D-4A41-4E50-B3C7-A1BAC1C66CE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00230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E7D-4A41-4E50-B3C7-A1BAC1C66CE9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14446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E7D-4A41-4E50-B3C7-A1BAC1C66CE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38344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E7D-4A41-4E50-B3C7-A1BAC1C66CE9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5845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4478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09800"/>
            <a:ext cx="8382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210A2F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fld id="{EAA423D0-51B3-40CB-8BBB-B7EC1073DF8B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210A2F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210A2F"/>
                </a:solidFill>
              </a:defRPr>
            </a:lvl1pPr>
          </a:lstStyle>
          <a:p>
            <a:fld id="{614CB045-3EB9-4B77-BF41-8D0DCE5D1F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210A2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400" dirty="0">
              <a:solidFill>
                <a:srgbClr val="005C61"/>
              </a:solidFill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32" name="Picture 8" descr="CollArts_keyline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1000" y="381000"/>
            <a:ext cx="2992438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10A2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10A2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10A2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10A2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210A2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10A2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10A2F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rgbClr val="210A2F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210A2F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210A2F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ncedirect.com/science/article/pii/S088949061100061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reencast.com/t/BTpkCVFV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yllabus%204%20Reading%20Class%20Assessment%20Task_feeback%20sheet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EE%20Feedback%20Form%202014.docx" TargetMode="External"/><Relationship Id="rId4" Type="http://schemas.openxmlformats.org/officeDocument/2006/relationships/hyperlink" Target="Block%20B%20Progress%20Report%202014%20full%20class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Sample%20Block%20C%20blank%20report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StAndrews%202015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93610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100" dirty="0" smtClean="0"/>
              <a:t>Summative </a:t>
            </a:r>
            <a:r>
              <a:rPr lang="en-GB" sz="3100" dirty="0"/>
              <a:t>assessment and the pre-sessional</a:t>
            </a:r>
            <a:r>
              <a:rPr lang="en-GB" sz="3200" dirty="0"/>
              <a:t/>
            </a:r>
            <a:br>
              <a:rPr lang="en-GB" sz="3200" dirty="0"/>
            </a:br>
            <a:endParaRPr lang="en-GB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5013176"/>
            <a:ext cx="7056784" cy="936104"/>
          </a:xfrm>
        </p:spPr>
        <p:txBody>
          <a:bodyPr>
            <a:noAutofit/>
          </a:bodyPr>
          <a:lstStyle/>
          <a:p>
            <a:r>
              <a:rPr lang="en-GB" sz="1600" dirty="0" smtClean="0"/>
              <a:t>EAP Conference : </a:t>
            </a:r>
            <a:r>
              <a:rPr lang="en-GB" sz="1600" dirty="0"/>
              <a:t>Assessment in EAP – what’s the score</a:t>
            </a:r>
            <a:r>
              <a:rPr lang="en-GB" sz="1600" dirty="0" smtClean="0"/>
              <a:t>?, </a:t>
            </a:r>
          </a:p>
          <a:p>
            <a:r>
              <a:rPr lang="en-US" sz="1600" dirty="0" smtClean="0"/>
              <a:t>University </a:t>
            </a:r>
            <a:r>
              <a:rPr lang="en-US" sz="1600" dirty="0"/>
              <a:t>of St. Andrews, </a:t>
            </a:r>
            <a:r>
              <a:rPr lang="en-US" sz="1600" dirty="0" smtClean="0"/>
              <a:t>28 February, 2015</a:t>
            </a:r>
            <a:endParaRPr lang="en-US" sz="1600" dirty="0"/>
          </a:p>
          <a:p>
            <a:r>
              <a:rPr lang="en-US" sz="1600" dirty="0" smtClean="0"/>
              <a:t>Workshop facilitated by Carole.MacDiarmid@Glasgow.ac.uk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3962" y="2492896"/>
            <a:ext cx="6696075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Part </a:t>
            </a:r>
            <a:r>
              <a:rPr lang="en-GB" b="1" dirty="0" smtClean="0"/>
              <a:t>3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Report 3 main points</a:t>
            </a:r>
          </a:p>
          <a:p>
            <a:r>
              <a:rPr lang="en-GB" dirty="0"/>
              <a:t>Discussion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870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points discussed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Teaching/induction</a:t>
            </a:r>
          </a:p>
          <a:p>
            <a:r>
              <a:rPr lang="en-GB" dirty="0" smtClean="0"/>
              <a:t>New teachers- training in assessment (need to make assessment accessible)</a:t>
            </a:r>
          </a:p>
          <a:p>
            <a:endParaRPr lang="en-GB" dirty="0" smtClean="0"/>
          </a:p>
          <a:p>
            <a:r>
              <a:rPr lang="en-GB" dirty="0" smtClean="0"/>
              <a:t>Familiarity with subject areas/discourse of different academic disciplines (challenge for teachers- highlight their role as ‘text/discourse specialists, not  the students’ subject specialist ) </a:t>
            </a:r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5401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points discussed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What we assess</a:t>
            </a:r>
          </a:p>
          <a:p>
            <a:pPr marL="0" indent="0">
              <a:buNone/>
            </a:pPr>
            <a:r>
              <a:rPr lang="en-GB" dirty="0" smtClean="0"/>
              <a:t>Skills Areas</a:t>
            </a:r>
          </a:p>
          <a:p>
            <a:r>
              <a:rPr lang="en-GB" dirty="0" smtClean="0"/>
              <a:t>Needs of Ss e.g. close reading ; engineering, law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Assessment areas .. E.g. of ‘skills’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Speaking- length of presentations ;</a:t>
            </a:r>
          </a:p>
          <a:p>
            <a:pPr lvl="2"/>
            <a:r>
              <a:rPr lang="en-GB" b="0" dirty="0" smtClean="0"/>
              <a:t>individual &amp;/or poster or group;</a:t>
            </a:r>
          </a:p>
          <a:p>
            <a:pPr lvl="2"/>
            <a:r>
              <a:rPr lang="en-GB" b="0" dirty="0" smtClean="0"/>
              <a:t>Build in seminars – challenge of how to assess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5401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GB" sz="2400" dirty="0" smtClean="0"/>
              <a:t>Types </a:t>
            </a:r>
            <a:r>
              <a:rPr lang="en-GB" sz="2400" dirty="0"/>
              <a:t>&amp; length of written </a:t>
            </a:r>
            <a:r>
              <a:rPr lang="en-GB" sz="2400" dirty="0" smtClean="0"/>
              <a:t>tasks- whole  essays? &amp;/or shorter pieces of writing  focussing on rhetorical functions/patterns?  (see </a:t>
            </a:r>
            <a:r>
              <a:rPr lang="en-GB" sz="2400" dirty="0" err="1" smtClean="0"/>
              <a:t>e.g</a:t>
            </a:r>
            <a:r>
              <a:rPr lang="en-GB" sz="2400" dirty="0" smtClean="0"/>
              <a:t> Bruce on cognitive genres) </a:t>
            </a:r>
          </a:p>
          <a:p>
            <a:pPr marL="342900" lvl="1" indent="-342900">
              <a:buFontTx/>
              <a:buChar char="•"/>
            </a:pPr>
            <a:endParaRPr lang="en-GB" sz="2400" dirty="0"/>
          </a:p>
          <a:p>
            <a:r>
              <a:rPr lang="en-GB" dirty="0" smtClean="0"/>
              <a:t>UG &amp; PG writing- set different tasks/use different sources? </a:t>
            </a:r>
          </a:p>
          <a:p>
            <a:endParaRPr lang="en-GB" dirty="0" smtClean="0"/>
          </a:p>
          <a:p>
            <a:r>
              <a:rPr lang="en-GB" dirty="0" smtClean="0"/>
              <a:t>Writing in different disciplines/departments (e.g. group writing) – and Q of consistency across a PS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2122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Supporting effective study skills…e.g. read and take notes, take in notes.. Give back later to write from- build in to assessment &amp;/or use for monitoring and formative feedback ? </a:t>
            </a:r>
          </a:p>
          <a:p>
            <a:endParaRPr lang="en-GB" dirty="0"/>
          </a:p>
          <a:p>
            <a:r>
              <a:rPr lang="en-GB" dirty="0" smtClean="0"/>
              <a:t>How much support (e.g. drafts, FB etc.) ? Is this a  reflection of future academic life ? </a:t>
            </a:r>
          </a:p>
          <a:p>
            <a:endParaRPr lang="en-GB" dirty="0"/>
          </a:p>
          <a:p>
            <a:r>
              <a:rPr lang="en-GB" dirty="0" smtClean="0"/>
              <a:t>Find out more- from departments, students (what was useful/what Ss need to do)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628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8800"/>
            <a:ext cx="8382000" cy="4467200"/>
          </a:xfrm>
        </p:spPr>
        <p:txBody>
          <a:bodyPr/>
          <a:lstStyle/>
          <a:p>
            <a:r>
              <a:rPr lang="en-GB" dirty="0" smtClean="0"/>
              <a:t>High stakes…</a:t>
            </a:r>
          </a:p>
          <a:p>
            <a:endParaRPr lang="en-GB" dirty="0"/>
          </a:p>
          <a:p>
            <a:r>
              <a:rPr lang="en-GB" dirty="0" smtClean="0"/>
              <a:t>Entry levels… what can we say about exit levels.. language? </a:t>
            </a:r>
            <a:r>
              <a:rPr lang="en-GB" smtClean="0"/>
              <a:t>ability </a:t>
            </a:r>
            <a:r>
              <a:rPr lang="en-GB" dirty="0" smtClean="0"/>
              <a:t>to study? </a:t>
            </a:r>
          </a:p>
          <a:p>
            <a:r>
              <a:rPr lang="en-GB" dirty="0" smtClean="0"/>
              <a:t>Borderline students ..( a written report useful here?) </a:t>
            </a:r>
          </a:p>
          <a:p>
            <a:r>
              <a:rPr lang="en-GB" dirty="0" smtClean="0"/>
              <a:t>Validated programmes and  conformity to academic regulations (e.g. requirements for dealing with fails /appeals)  </a:t>
            </a:r>
          </a:p>
          <a:p>
            <a:r>
              <a:rPr lang="en-GB" dirty="0" smtClean="0"/>
              <a:t>PS- value added and/or language work (developing language level a requirement  for many?)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337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references referred to: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1800" dirty="0" smtClean="0"/>
              <a:t>Professor Tony Green gave a Webinar for the IATEFL ESP SIG on Assessing Languages for Specific Purposes and the Common European Framework of Reference for Languages  It was still available end of </a:t>
            </a:r>
            <a:r>
              <a:rPr lang="en-GB" sz="1800" dirty="0" err="1" smtClean="0"/>
              <a:t>february</a:t>
            </a:r>
            <a:r>
              <a:rPr lang="en-GB" sz="1800" dirty="0" smtClean="0"/>
              <a:t>, 2015 :</a:t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1800" dirty="0" smtClean="0"/>
              <a:t>http://iatefl.adobeconnect.com/p1j06dj3cpv/</a:t>
            </a:r>
            <a:br>
              <a:rPr lang="en-GB" sz="1800" dirty="0" smtClean="0"/>
            </a:b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On Cognitive genres: </a:t>
            </a:r>
          </a:p>
          <a:p>
            <a:r>
              <a:rPr lang="en-GB" sz="1800" dirty="0" err="1" smtClean="0">
                <a:hlinkClick r:id="rId2"/>
              </a:rPr>
              <a:t>Bruce,I</a:t>
            </a:r>
            <a:r>
              <a:rPr lang="en-GB" sz="1800" dirty="0" smtClean="0">
                <a:hlinkClick r:id="rId2"/>
              </a:rPr>
              <a:t>. ( 2009</a:t>
            </a:r>
            <a:r>
              <a:rPr lang="en-GB" sz="1800" dirty="0" smtClean="0"/>
              <a:t>). Results sections in sociology and organic chemistry articles: A genre analysis. </a:t>
            </a:r>
            <a:r>
              <a:rPr lang="en-GB" sz="1800" i="1" dirty="0" smtClean="0"/>
              <a:t>English for Specific Purposes</a:t>
            </a:r>
            <a:r>
              <a:rPr lang="en-GB" sz="1800" dirty="0" smtClean="0"/>
              <a:t>, 28 (2), pp. 105</a:t>
            </a:r>
            <a:r>
              <a:rPr lang="en-US" sz="1800" dirty="0" smtClean="0"/>
              <a:t>–</a:t>
            </a:r>
            <a:r>
              <a:rPr lang="en-GB" sz="1800" dirty="0" smtClean="0"/>
              <a:t>124</a:t>
            </a:r>
          </a:p>
          <a:p>
            <a:pPr lvl="0">
              <a:buNone/>
            </a:pPr>
            <a:r>
              <a:rPr lang="en-GB" sz="1800" dirty="0" smtClean="0">
                <a:hlinkClick r:id="rId2"/>
              </a:rPr>
              <a:t>     </a:t>
            </a:r>
            <a:r>
              <a:rPr lang="en-GB" sz="1800" dirty="0" err="1" smtClean="0">
                <a:hlinkClick r:id="rId2"/>
              </a:rPr>
              <a:t>Bruce,I</a:t>
            </a:r>
            <a:r>
              <a:rPr lang="en-GB" sz="1800" dirty="0" smtClean="0">
                <a:hlinkClick r:id="rId2"/>
              </a:rPr>
              <a:t>. ( 2008</a:t>
            </a:r>
            <a:r>
              <a:rPr lang="en-GB" sz="1800" dirty="0" smtClean="0"/>
              <a:t>). Cognitive genre structures in Methods sections of research articles: a corpus study. </a:t>
            </a:r>
            <a:r>
              <a:rPr lang="en-GB" sz="1800" i="1" dirty="0" smtClean="0"/>
              <a:t>Journal of English for Academic Purposes</a:t>
            </a:r>
            <a:r>
              <a:rPr lang="en-GB" sz="1800" dirty="0" smtClean="0"/>
              <a:t>, 7 (1), pp. 38-54</a:t>
            </a:r>
          </a:p>
          <a:p>
            <a:pPr>
              <a:buNone/>
            </a:pPr>
            <a:endParaRPr lang="en-GB" sz="1800" dirty="0" smtClean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Screencast</a:t>
            </a:r>
            <a:r>
              <a:rPr lang="en-GB" dirty="0" smtClean="0"/>
              <a:t> overview</a:t>
            </a:r>
          </a:p>
          <a:p>
            <a:r>
              <a:rPr lang="en-GB" smtClean="0">
                <a:hlinkClick r:id="rId2"/>
              </a:rPr>
              <a:t>http</a:t>
            </a:r>
            <a:r>
              <a:rPr lang="en-GB" smtClean="0">
                <a:hlinkClick r:id="rId2"/>
              </a:rPr>
              <a:t>://</a:t>
            </a:r>
            <a:r>
              <a:rPr lang="en-GB" smtClean="0">
                <a:hlinkClick r:id="rId2"/>
              </a:rPr>
              <a:t>www.screencast.com/t/BTpkCVFVR</a:t>
            </a:r>
            <a:endParaRPr lang="en-GB" smtClean="0"/>
          </a:p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16832"/>
            <a:ext cx="8382000" cy="4179168"/>
          </a:xfrm>
        </p:spPr>
        <p:txBody>
          <a:bodyPr/>
          <a:lstStyle/>
          <a:p>
            <a:pPr marL="0" indent="0" algn="ctr">
              <a:buNone/>
            </a:pPr>
            <a:r>
              <a:rPr lang="en-GB" i="1" dirty="0"/>
              <a:t>We’ll show you ours if</a:t>
            </a:r>
            <a:r>
              <a:rPr lang="en-GB" dirty="0"/>
              <a:t>…. </a:t>
            </a:r>
            <a:r>
              <a:rPr lang="en-GB" dirty="0" smtClean="0"/>
              <a:t>a show </a:t>
            </a:r>
            <a:r>
              <a:rPr lang="en-GB" dirty="0"/>
              <a:t>and </a:t>
            </a:r>
            <a:r>
              <a:rPr lang="en-GB" dirty="0" smtClean="0"/>
              <a:t>tell workshop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An opportunity to</a:t>
            </a:r>
          </a:p>
          <a:p>
            <a:endParaRPr lang="en-GB" dirty="0"/>
          </a:p>
          <a:p>
            <a:pPr lvl="0"/>
            <a:r>
              <a:rPr lang="en-US" dirty="0" smtClean="0"/>
              <a:t>share </a:t>
            </a:r>
            <a:r>
              <a:rPr lang="en-US" dirty="0"/>
              <a:t>assessment practices </a:t>
            </a:r>
            <a:endParaRPr lang="en-GB" dirty="0"/>
          </a:p>
          <a:p>
            <a:pPr lvl="0"/>
            <a:r>
              <a:rPr lang="en-US" dirty="0" smtClean="0"/>
              <a:t>discuss </a:t>
            </a:r>
            <a:r>
              <a:rPr lang="en-US" dirty="0"/>
              <a:t>common issues </a:t>
            </a:r>
            <a:endParaRPr lang="en-GB" dirty="0"/>
          </a:p>
          <a:p>
            <a:r>
              <a:rPr lang="en-GB" dirty="0" smtClean="0"/>
              <a:t>review the </a:t>
            </a:r>
            <a:r>
              <a:rPr lang="en-GB" dirty="0"/>
              <a:t>newly </a:t>
            </a:r>
            <a:r>
              <a:rPr lang="en-GB" dirty="0" smtClean="0"/>
              <a:t>updated </a:t>
            </a:r>
            <a:r>
              <a:rPr lang="en-GB" dirty="0"/>
              <a:t>BALEAP Accreditation Scheme assessment criteria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" pitchFamily="18" charset="0"/>
                <a:cs typeface="Times New Roman" pitchFamily="18" charset="0"/>
              </a:rPr>
              <a:t>Pre-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" pitchFamily="18" charset="0"/>
                <a:cs typeface="Times New Roman" pitchFamily="18" charset="0"/>
              </a:rPr>
              <a:t>sessionals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Cambria" pitchFamily="18" charset="0"/>
                <a:cs typeface="Times New Roman" pitchFamily="18" charset="0"/>
              </a:rPr>
              <a:t>Prepare  students  for academic study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en-US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en-US" i="1" dirty="0" smtClean="0">
              <a:solidFill>
                <a:schemeClr val="tx1"/>
              </a:solidFill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ea typeface="Cambria" pitchFamily="18" charset="0"/>
                <a:cs typeface="Times New Roman" pitchFamily="18" charset="0"/>
              </a:rPr>
              <a:t>Pre-sessional 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" pitchFamily="18" charset="0"/>
                <a:cs typeface="Times New Roman" pitchFamily="18" charset="0"/>
              </a:rPr>
              <a:t>ssessment</a:t>
            </a:r>
          </a:p>
          <a:p>
            <a:pPr marL="0" indent="0">
              <a:spcBef>
                <a:spcPct val="0"/>
              </a:spcBef>
              <a:buNone/>
            </a:pP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Cambria" pitchFamily="18" charset="0"/>
                <a:cs typeface="Times New Roman" pitchFamily="18" charset="0"/>
              </a:rPr>
              <a:t>Assess if students are ready for academic study</a:t>
            </a:r>
          </a:p>
          <a:p>
            <a:pPr>
              <a:spcBef>
                <a:spcPct val="0"/>
              </a:spcBef>
            </a:pPr>
            <a:endParaRPr lang="en-US" dirty="0">
              <a:solidFill>
                <a:schemeClr val="tx1"/>
              </a:solidFill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 marL="0" lvl="0" indent="0">
              <a:spcBef>
                <a:spcPct val="0"/>
              </a:spcBef>
              <a:buNone/>
            </a:pPr>
            <a:endParaRPr lang="en-GB" dirty="0" smtClean="0"/>
          </a:p>
          <a:p>
            <a:pPr marL="0" lvl="0" indent="0">
              <a:spcBef>
                <a:spcPct val="0"/>
              </a:spcBef>
              <a:buNone/>
            </a:pPr>
            <a:endParaRPr lang="en-GB" dirty="0" smtClean="0"/>
          </a:p>
          <a:p>
            <a:pPr marL="0" lvl="0" indent="0">
              <a:spcBef>
                <a:spcPct val="0"/>
              </a:spcBef>
              <a:buNone/>
            </a:pPr>
            <a:endParaRPr kumimoji="0" lang="en-US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ct val="0"/>
              </a:spcBef>
              <a:buNone/>
            </a:pPr>
            <a:endParaRPr lang="en-US" i="1" dirty="0" smtClean="0">
              <a:solidFill>
                <a:schemeClr val="tx1"/>
              </a:solidFill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600" i="1" dirty="0" smtClean="0">
                <a:solidFill>
                  <a:schemeClr val="tx1"/>
                </a:solidFill>
                <a:latin typeface="Arial" pitchFamily="34" charset="0"/>
                <a:ea typeface="Cambria" pitchFamily="18" charset="0"/>
                <a:cs typeface="Times New Roman" pitchFamily="18" charset="0"/>
              </a:rPr>
              <a:t>Are our Pre-sessional a</a:t>
            </a:r>
            <a:r>
              <a:rPr kumimoji="0" lang="en-US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" pitchFamily="18" charset="0"/>
                <a:cs typeface="Times New Roman" pitchFamily="18" charset="0"/>
              </a:rPr>
              <a:t>ssessment tasks…</a:t>
            </a:r>
          </a:p>
          <a:p>
            <a:pPr marL="0" indent="0">
              <a:spcBef>
                <a:spcPct val="0"/>
              </a:spcBef>
              <a:buNone/>
            </a:pPr>
            <a:endParaRPr lang="en-US" sz="2600" dirty="0">
              <a:solidFill>
                <a:schemeClr val="tx1"/>
              </a:solidFill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600" dirty="0" smtClean="0"/>
              <a:t>*Representative of future study?</a:t>
            </a:r>
            <a:endParaRPr lang="en-GB" sz="2600" dirty="0"/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600" dirty="0" smtClean="0"/>
              <a:t>*Context appropriate?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600" dirty="0" smtClean="0"/>
              <a:t>*Cognitively appropriate?</a:t>
            </a:r>
            <a:endParaRPr lang="en-GB" sz="2600" dirty="0"/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600" dirty="0" smtClean="0"/>
              <a:t>*‘Scored’ appropriately and fairly ?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600" dirty="0" smtClean="0"/>
              <a:t>Clear to stakeholders </a:t>
            </a:r>
          </a:p>
          <a:p>
            <a:pPr marL="0" indent="0" algn="r">
              <a:lnSpc>
                <a:spcPct val="150000"/>
              </a:lnSpc>
              <a:spcBef>
                <a:spcPct val="0"/>
              </a:spcBef>
              <a:buNone/>
            </a:pPr>
            <a:r>
              <a:rPr lang="en-GB" sz="1900" dirty="0" smtClean="0"/>
              <a:t>*</a:t>
            </a:r>
            <a:r>
              <a:rPr lang="en-GB" sz="1900" dirty="0"/>
              <a:t>CRELLA's socio-cognitive framework</a:t>
            </a:r>
          </a:p>
          <a:p>
            <a:pPr marL="0" indent="0" algn="r">
              <a:lnSpc>
                <a:spcPct val="150000"/>
              </a:lnSpc>
              <a:spcBef>
                <a:spcPct val="0"/>
              </a:spcBef>
              <a:buNone/>
            </a:pPr>
            <a:r>
              <a:rPr lang="en-GB" sz="1900" dirty="0"/>
              <a:t>http://www.beds.ac.uk/crella/sociocognitive#components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endParaRPr lang="en-GB" sz="2800" dirty="0" smtClean="0"/>
          </a:p>
          <a:p>
            <a:pPr marL="0" indent="0">
              <a:spcBef>
                <a:spcPct val="0"/>
              </a:spcBef>
              <a:buNone/>
            </a:pPr>
            <a:endParaRPr lang="en-GB" dirty="0" smtClean="0"/>
          </a:p>
          <a:p>
            <a:pPr marL="0" lvl="0" indent="0">
              <a:spcBef>
                <a:spcPct val="0"/>
              </a:spcBef>
              <a:buNone/>
            </a:pPr>
            <a:endParaRPr lang="en-GB" dirty="0" smtClean="0"/>
          </a:p>
          <a:p>
            <a:pPr marL="0" lvl="0" indent="0">
              <a:spcBef>
                <a:spcPct val="0"/>
              </a:spcBef>
              <a:buNone/>
            </a:pPr>
            <a:endParaRPr lang="en-GB" dirty="0" smtClean="0"/>
          </a:p>
          <a:p>
            <a:pPr marL="0" lvl="0" indent="0">
              <a:spcBef>
                <a:spcPct val="0"/>
              </a:spcBef>
              <a:buNone/>
            </a:pPr>
            <a:endParaRPr kumimoji="0" lang="en-US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85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" pitchFamily="18" charset="0"/>
                <a:cs typeface="Times New Roman" pitchFamily="18" charset="0"/>
              </a:rPr>
              <a:t>Pre-sessional Assessment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i="1" dirty="0">
              <a:solidFill>
                <a:schemeClr val="tx1"/>
              </a:solidFill>
              <a:latin typeface="Arial" pitchFamily="34" charset="0"/>
              <a:ea typeface="Cambria" pitchFamily="18" charset="0"/>
              <a:cs typeface="Times New Roman" pitchFamily="18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GB" dirty="0"/>
              <a:t>Assessment will clearly </a:t>
            </a:r>
            <a:r>
              <a:rPr lang="en-GB" i="1" dirty="0"/>
              <a:t>reflect the academic expectations </a:t>
            </a:r>
            <a:r>
              <a:rPr lang="en-GB" dirty="0"/>
              <a:t>of receiving departments and faculty, and will be </a:t>
            </a:r>
            <a:r>
              <a:rPr lang="en-GB" i="1" dirty="0"/>
              <a:t>comprehensible and relevant</a:t>
            </a:r>
            <a:r>
              <a:rPr lang="en-GB" dirty="0"/>
              <a:t> to students and receiving departments. </a:t>
            </a:r>
            <a:endParaRPr lang="en-GB" dirty="0" smtClean="0"/>
          </a:p>
          <a:p>
            <a:pPr marL="0" lvl="0" indent="0">
              <a:spcBef>
                <a:spcPct val="0"/>
              </a:spcBef>
              <a:buNone/>
            </a:pPr>
            <a:endParaRPr lang="en-GB" dirty="0" smtClean="0"/>
          </a:p>
          <a:p>
            <a:pPr marL="0" indent="0" algn="r">
              <a:spcBef>
                <a:spcPct val="0"/>
              </a:spcBef>
              <a:buNone/>
            </a:pPr>
            <a:r>
              <a:rPr lang="en-GB" b="1" dirty="0"/>
              <a:t>The BALEAP Accreditation Scheme</a:t>
            </a:r>
            <a:endParaRPr lang="en-GB" dirty="0"/>
          </a:p>
          <a:p>
            <a:pPr marL="0" lvl="0" indent="0">
              <a:spcBef>
                <a:spcPct val="0"/>
              </a:spcBef>
              <a:buNone/>
            </a:pPr>
            <a:endParaRPr kumimoji="0" lang="en-US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94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Part </a:t>
            </a:r>
            <a:r>
              <a:rPr lang="en-GB" b="1" dirty="0"/>
              <a:t>1:</a:t>
            </a:r>
            <a:r>
              <a:rPr lang="en-GB" dirty="0"/>
              <a:t> Share information about the </a:t>
            </a:r>
            <a:r>
              <a:rPr lang="en-GB" dirty="0" smtClean="0"/>
              <a:t>following</a:t>
            </a:r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What &amp; how you asses pre-sessional students</a:t>
            </a:r>
          </a:p>
          <a:p>
            <a:pPr lvl="0">
              <a:lnSpc>
                <a:spcPct val="150000"/>
              </a:lnSpc>
            </a:pPr>
            <a:r>
              <a:rPr lang="en-US" dirty="0"/>
              <a:t>Components of assessment (formative and summative)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US" dirty="0"/>
              <a:t>Types of assessment tasks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US" dirty="0"/>
              <a:t>Assessment criteria/scales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US" dirty="0"/>
              <a:t>Reporting </a:t>
            </a:r>
            <a:r>
              <a:rPr lang="en-US" dirty="0" smtClean="0"/>
              <a:t>formats  </a:t>
            </a:r>
            <a:r>
              <a:rPr lang="en-US" dirty="0"/>
              <a:t>&amp; requirements 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US" dirty="0"/>
              <a:t>Training/</a:t>
            </a:r>
            <a:r>
              <a:rPr lang="en-US" dirty="0" err="1"/>
              <a:t>standardisation</a:t>
            </a:r>
            <a:r>
              <a:rPr lang="en-US" dirty="0"/>
              <a:t> of </a:t>
            </a:r>
            <a:r>
              <a:rPr lang="en-US" dirty="0" smtClean="0"/>
              <a:t>staff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dirty="0" smtClean="0"/>
              <a:t>What are the main challenges? </a:t>
            </a:r>
            <a:endParaRPr lang="en-GB" dirty="0"/>
          </a:p>
          <a:p>
            <a:pPr marL="0" lvl="0" indent="0">
              <a:spcBef>
                <a:spcPct val="0"/>
              </a:spcBef>
              <a:buNone/>
            </a:pPr>
            <a:endParaRPr lang="en-GB" dirty="0"/>
          </a:p>
          <a:p>
            <a:pPr marL="0" lvl="0" indent="0">
              <a:spcBef>
                <a:spcPct val="0"/>
              </a:spcBef>
              <a:buNone/>
            </a:pPr>
            <a:endParaRPr kumimoji="0" lang="en-US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94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72816"/>
            <a:ext cx="8382000" cy="4323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E.g. University of Glasgow EFL Unit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1613052"/>
              </p:ext>
            </p:extLst>
          </p:nvPr>
        </p:nvGraphicFramePr>
        <p:xfrm>
          <a:off x="827584" y="2276873"/>
          <a:ext cx="7056784" cy="4182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3528392"/>
              </a:tblGrid>
              <a:tr h="378803">
                <a:tc>
                  <a:txBody>
                    <a:bodyPr/>
                    <a:lstStyle/>
                    <a:p>
                      <a:r>
                        <a:rPr lang="en-GB" dirty="0" smtClean="0"/>
                        <a:t>Block B/5 weeks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Block C/ 5 weeks </a:t>
                      </a:r>
                      <a:endParaRPr lang="en-GB" dirty="0"/>
                    </a:p>
                  </a:txBody>
                  <a:tcPr/>
                </a:tc>
              </a:tr>
              <a:tr h="662905">
                <a:tc>
                  <a:txBody>
                    <a:bodyPr/>
                    <a:lstStyle/>
                    <a:p>
                      <a:r>
                        <a:rPr lang="en-GB" dirty="0" smtClean="0"/>
                        <a:t>Assignment related to Internet (subject angle?)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62905">
                <a:tc>
                  <a:txBody>
                    <a:bodyPr/>
                    <a:lstStyle/>
                    <a:p>
                      <a:r>
                        <a:rPr lang="en-GB" dirty="0" smtClean="0"/>
                        <a:t>Group project report</a:t>
                      </a:r>
                      <a:r>
                        <a:rPr lang="en-GB" baseline="0" dirty="0" smtClean="0"/>
                        <a:t> &amp; presentation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4064">
                <a:tc>
                  <a:txBody>
                    <a:bodyPr/>
                    <a:lstStyle/>
                    <a:p>
                      <a:r>
                        <a:rPr lang="en-GB" dirty="0" smtClean="0">
                          <a:hlinkClick r:id="rId3" action="ppaction://hlinkfile"/>
                        </a:rPr>
                        <a:t>‘take-in’ tasks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4064">
                <a:tc>
                  <a:txBody>
                    <a:bodyPr/>
                    <a:lstStyle/>
                    <a:p>
                      <a:r>
                        <a:rPr lang="en-GB" dirty="0" smtClean="0"/>
                        <a:t>Listening 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4064">
                <a:tc>
                  <a:txBody>
                    <a:bodyPr/>
                    <a:lstStyle/>
                    <a:p>
                      <a:r>
                        <a:rPr lang="en-GB" dirty="0" smtClean="0"/>
                        <a:t>Reading to writing test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62905">
                <a:tc>
                  <a:txBody>
                    <a:bodyPr/>
                    <a:lstStyle/>
                    <a:p>
                      <a:r>
                        <a:rPr lang="en-GB" dirty="0" smtClean="0">
                          <a:hlinkClick r:id="rId4" action="ppaction://hlinkfile"/>
                        </a:rPr>
                        <a:t>Indicative formative report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>
                          <a:sym typeface="Webdings"/>
                        </a:rPr>
                        <a:t>’</a:t>
                      </a:r>
                      <a:r>
                        <a:rPr lang="en-GB" baseline="0" dirty="0" smtClean="0"/>
                        <a:t>can dos’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62905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Regular standardisation of teachers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>
                          <a:hlinkClick r:id="rId5" action="ppaction://hlinkfile"/>
                        </a:rPr>
                        <a:t>Formative FB on drafts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6792"/>
            <a:ext cx="8382000" cy="4539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3928648"/>
              </p:ext>
            </p:extLst>
          </p:nvPr>
        </p:nvGraphicFramePr>
        <p:xfrm>
          <a:off x="611560" y="1556793"/>
          <a:ext cx="7992888" cy="5301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384378"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E.g. University of Glasgow EFL Unit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437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Block B/5 weeks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Block C/ 5 weeks </a:t>
                      </a:r>
                      <a:endParaRPr lang="en-GB" b="1" dirty="0"/>
                    </a:p>
                  </a:txBody>
                  <a:tcPr/>
                </a:tc>
              </a:tr>
              <a:tr h="672661">
                <a:tc>
                  <a:txBody>
                    <a:bodyPr/>
                    <a:lstStyle/>
                    <a:p>
                      <a:r>
                        <a:rPr lang="en-GB" dirty="0" smtClean="0"/>
                        <a:t>Assignment related to Internet (subject angle?)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Subject area assignment/case</a:t>
                      </a:r>
                      <a:r>
                        <a:rPr lang="en-GB" baseline="0" dirty="0" smtClean="0"/>
                        <a:t> study/ investigation </a:t>
                      </a:r>
                      <a:endParaRPr lang="en-GB" dirty="0"/>
                    </a:p>
                  </a:txBody>
                  <a:tcPr/>
                </a:tc>
              </a:tr>
              <a:tr h="672661">
                <a:tc>
                  <a:txBody>
                    <a:bodyPr/>
                    <a:lstStyle/>
                    <a:p>
                      <a:r>
                        <a:rPr lang="en-GB" dirty="0" smtClean="0"/>
                        <a:t>Group project report</a:t>
                      </a:r>
                      <a:r>
                        <a:rPr lang="en-GB" baseline="0" dirty="0" smtClean="0"/>
                        <a:t> &amp; presentation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Presentation &amp; follow up Qs </a:t>
                      </a:r>
                      <a:endParaRPr lang="en-GB" dirty="0"/>
                    </a:p>
                  </a:txBody>
                  <a:tcPr/>
                </a:tc>
              </a:tr>
              <a:tr h="389716">
                <a:tc>
                  <a:txBody>
                    <a:bodyPr/>
                    <a:lstStyle/>
                    <a:p>
                      <a:r>
                        <a:rPr lang="en-GB" dirty="0" smtClean="0"/>
                        <a:t>‘Take-in’ tasks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‘Take-in’ tasks </a:t>
                      </a:r>
                      <a:endParaRPr lang="en-GB" dirty="0"/>
                    </a:p>
                  </a:txBody>
                  <a:tcPr/>
                </a:tc>
              </a:tr>
              <a:tr h="389716">
                <a:tc>
                  <a:txBody>
                    <a:bodyPr/>
                    <a:lstStyle/>
                    <a:p>
                      <a:r>
                        <a:rPr lang="en-GB" dirty="0" smtClean="0"/>
                        <a:t>Listening 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Listening test</a:t>
                      </a:r>
                      <a:endParaRPr lang="en-GB" dirty="0"/>
                    </a:p>
                  </a:txBody>
                  <a:tcPr/>
                </a:tc>
              </a:tr>
              <a:tr h="389716">
                <a:tc>
                  <a:txBody>
                    <a:bodyPr/>
                    <a:lstStyle/>
                    <a:p>
                      <a:r>
                        <a:rPr lang="en-GB" dirty="0" smtClean="0"/>
                        <a:t>Reading to writing test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Reading to writing test </a:t>
                      </a:r>
                      <a:endParaRPr lang="en-GB" dirty="0"/>
                    </a:p>
                  </a:txBody>
                  <a:tcPr/>
                </a:tc>
              </a:tr>
              <a:tr h="672661">
                <a:tc>
                  <a:txBody>
                    <a:bodyPr/>
                    <a:lstStyle/>
                    <a:p>
                      <a:r>
                        <a:rPr lang="en-GB" dirty="0" smtClean="0"/>
                        <a:t>Indicative formative report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>
                          <a:sym typeface="Webdings"/>
                        </a:rPr>
                        <a:t>’</a:t>
                      </a:r>
                      <a:r>
                        <a:rPr lang="en-GB" baseline="0" dirty="0" smtClean="0"/>
                        <a:t>can dos’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hlinkClick r:id="rId3" action="ppaction://hlinkfile"/>
                        </a:rPr>
                        <a:t>Final summary report</a:t>
                      </a:r>
                    </a:p>
                    <a:p>
                      <a:r>
                        <a:rPr lang="en-GB" dirty="0" smtClean="0">
                          <a:hlinkClick r:id="rId3" action="ppaction://hlinkfile"/>
                        </a:rPr>
                        <a:t> ‘4 skills’  no. e.g.</a:t>
                      </a:r>
                      <a:r>
                        <a:rPr lang="en-GB" baseline="0" dirty="0" smtClean="0">
                          <a:hlinkClick r:id="rId3" action="ppaction://hlinkfile"/>
                        </a:rPr>
                        <a:t> B2/c6.5 </a:t>
                      </a:r>
                      <a:r>
                        <a:rPr lang="en-GB" baseline="0" dirty="0" smtClean="0"/>
                        <a:t>equiv. </a:t>
                      </a:r>
                      <a:endParaRPr lang="en-GB" dirty="0"/>
                    </a:p>
                  </a:txBody>
                  <a:tcPr/>
                </a:tc>
              </a:tr>
              <a:tr h="672661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Regular standardisation of teachers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Formative FB on drafts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72661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Receptive skills? Collecting ‘data’? New teachers? Clarity of weighting?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Course integrated… not all the assessment (yet)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711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Part </a:t>
            </a:r>
            <a:r>
              <a:rPr lang="en-GB" b="1" dirty="0" smtClean="0"/>
              <a:t>2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Comment on </a:t>
            </a:r>
            <a:r>
              <a:rPr lang="en-GB" dirty="0"/>
              <a:t>your assessment practices in relation to the </a:t>
            </a:r>
            <a:r>
              <a:rPr lang="en-GB" dirty="0">
                <a:hlinkClick r:id="rId2" action="ppaction://hlinkfile"/>
              </a:rPr>
              <a:t>BALEAP Accreditation Scheme assessment criteria.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4084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s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41</TotalTime>
  <Words>712</Words>
  <Application>Microsoft Office PowerPoint</Application>
  <PresentationFormat>On-screen Show (4:3)</PresentationFormat>
  <Paragraphs>140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Arts_template</vt:lpstr>
      <vt:lpstr>Summative assessment and the pre-sessional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Summary of points discussed</vt:lpstr>
      <vt:lpstr>Summary of points discussed</vt:lpstr>
      <vt:lpstr>Slide 13</vt:lpstr>
      <vt:lpstr>Slide 14</vt:lpstr>
      <vt:lpstr>Slide 15</vt:lpstr>
      <vt:lpstr>Additional references referred to:</vt:lpstr>
      <vt:lpstr>Slide 17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Encouraging exploration and innovation through CPD  Carole .MacDiarmid@Glasgow.ac.uk</dc:title>
  <dc:creator>cmd39d</dc:creator>
  <cp:lastModifiedBy>EFL_Tutor</cp:lastModifiedBy>
  <cp:revision>67</cp:revision>
  <cp:lastPrinted>2015-02-27T18:50:14Z</cp:lastPrinted>
  <dcterms:created xsi:type="dcterms:W3CDTF">2014-02-27T12:15:08Z</dcterms:created>
  <dcterms:modified xsi:type="dcterms:W3CDTF">2015-03-06T14:59:46Z</dcterms:modified>
</cp:coreProperties>
</file>