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</p:sldIdLst>
  <p:sldSz cx="21383625" cy="30275213"/>
  <p:notesSz cx="6858000" cy="9144000"/>
  <p:defaultTextStyle>
    <a:defPPr>
      <a:defRPr lang="en-US"/>
    </a:defPPr>
    <a:lvl1pPr marL="0" algn="l" defTabSz="1681033" rtl="0" eaLnBrk="1" latinLnBrk="0" hangingPunct="1">
      <a:defRPr sz="3309" kern="1200">
        <a:solidFill>
          <a:schemeClr val="tx1"/>
        </a:solidFill>
        <a:latin typeface="+mn-lt"/>
        <a:ea typeface="+mn-ea"/>
        <a:cs typeface="+mn-cs"/>
      </a:defRPr>
    </a:lvl1pPr>
    <a:lvl2pPr marL="840516" algn="l" defTabSz="1681033" rtl="0" eaLnBrk="1" latinLnBrk="0" hangingPunct="1">
      <a:defRPr sz="3309" kern="1200">
        <a:solidFill>
          <a:schemeClr val="tx1"/>
        </a:solidFill>
        <a:latin typeface="+mn-lt"/>
        <a:ea typeface="+mn-ea"/>
        <a:cs typeface="+mn-cs"/>
      </a:defRPr>
    </a:lvl2pPr>
    <a:lvl3pPr marL="1681033" algn="l" defTabSz="1681033" rtl="0" eaLnBrk="1" latinLnBrk="0" hangingPunct="1">
      <a:defRPr sz="3309" kern="1200">
        <a:solidFill>
          <a:schemeClr val="tx1"/>
        </a:solidFill>
        <a:latin typeface="+mn-lt"/>
        <a:ea typeface="+mn-ea"/>
        <a:cs typeface="+mn-cs"/>
      </a:defRPr>
    </a:lvl3pPr>
    <a:lvl4pPr marL="2521549" algn="l" defTabSz="1681033" rtl="0" eaLnBrk="1" latinLnBrk="0" hangingPunct="1">
      <a:defRPr sz="3309" kern="1200">
        <a:solidFill>
          <a:schemeClr val="tx1"/>
        </a:solidFill>
        <a:latin typeface="+mn-lt"/>
        <a:ea typeface="+mn-ea"/>
        <a:cs typeface="+mn-cs"/>
      </a:defRPr>
    </a:lvl4pPr>
    <a:lvl5pPr marL="3362066" algn="l" defTabSz="1681033" rtl="0" eaLnBrk="1" latinLnBrk="0" hangingPunct="1">
      <a:defRPr sz="3309" kern="1200">
        <a:solidFill>
          <a:schemeClr val="tx1"/>
        </a:solidFill>
        <a:latin typeface="+mn-lt"/>
        <a:ea typeface="+mn-ea"/>
        <a:cs typeface="+mn-cs"/>
      </a:defRPr>
    </a:lvl5pPr>
    <a:lvl6pPr marL="4202582" algn="l" defTabSz="1681033" rtl="0" eaLnBrk="1" latinLnBrk="0" hangingPunct="1">
      <a:defRPr sz="3309" kern="1200">
        <a:solidFill>
          <a:schemeClr val="tx1"/>
        </a:solidFill>
        <a:latin typeface="+mn-lt"/>
        <a:ea typeface="+mn-ea"/>
        <a:cs typeface="+mn-cs"/>
      </a:defRPr>
    </a:lvl6pPr>
    <a:lvl7pPr marL="5043099" algn="l" defTabSz="1681033" rtl="0" eaLnBrk="1" latinLnBrk="0" hangingPunct="1">
      <a:defRPr sz="3309" kern="1200">
        <a:solidFill>
          <a:schemeClr val="tx1"/>
        </a:solidFill>
        <a:latin typeface="+mn-lt"/>
        <a:ea typeface="+mn-ea"/>
        <a:cs typeface="+mn-cs"/>
      </a:defRPr>
    </a:lvl7pPr>
    <a:lvl8pPr marL="5883615" algn="l" defTabSz="1681033" rtl="0" eaLnBrk="1" latinLnBrk="0" hangingPunct="1">
      <a:defRPr sz="3309" kern="1200">
        <a:solidFill>
          <a:schemeClr val="tx1"/>
        </a:solidFill>
        <a:latin typeface="+mn-lt"/>
        <a:ea typeface="+mn-ea"/>
        <a:cs typeface="+mn-cs"/>
      </a:defRPr>
    </a:lvl8pPr>
    <a:lvl9pPr marL="6724132" algn="l" defTabSz="1681033" rtl="0" eaLnBrk="1" latinLnBrk="0" hangingPunct="1">
      <a:defRPr sz="3309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7562" userDrawn="1">
          <p15:clr>
            <a:srgbClr val="A4A3A4"/>
          </p15:clr>
        </p15:guide>
        <p15:guide id="2" pos="67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61" autoAdjust="0"/>
    <p:restoredTop sz="94660"/>
  </p:normalViewPr>
  <p:slideViewPr>
    <p:cSldViewPr snapToGrid="0">
      <p:cViewPr>
        <p:scale>
          <a:sx n="42" d="100"/>
          <a:sy n="42" d="100"/>
        </p:scale>
        <p:origin x="534" y="-1602"/>
      </p:cViewPr>
      <p:guideLst>
        <p:guide orient="horz" pos="7562"/>
        <p:guide pos="67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3772" y="4954765"/>
            <a:ext cx="18176081" cy="10540259"/>
          </a:xfrm>
        </p:spPr>
        <p:txBody>
          <a:bodyPr anchor="b"/>
          <a:lstStyle>
            <a:lvl1pPr algn="ctr">
              <a:defRPr sz="1403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2953" y="15901497"/>
            <a:ext cx="16037719" cy="7309499"/>
          </a:xfrm>
        </p:spPr>
        <p:txBody>
          <a:bodyPr/>
          <a:lstStyle>
            <a:lvl1pPr marL="0" indent="0" algn="ctr">
              <a:buNone/>
              <a:defRPr sz="5612"/>
            </a:lvl1pPr>
            <a:lvl2pPr marL="1069162" indent="0" algn="ctr">
              <a:buNone/>
              <a:defRPr sz="4677"/>
            </a:lvl2pPr>
            <a:lvl3pPr marL="2138324" indent="0" algn="ctr">
              <a:buNone/>
              <a:defRPr sz="4209"/>
            </a:lvl3pPr>
            <a:lvl4pPr marL="3207487" indent="0" algn="ctr">
              <a:buNone/>
              <a:defRPr sz="3742"/>
            </a:lvl4pPr>
            <a:lvl5pPr marL="4276649" indent="0" algn="ctr">
              <a:buNone/>
              <a:defRPr sz="3742"/>
            </a:lvl5pPr>
            <a:lvl6pPr marL="5345811" indent="0" algn="ctr">
              <a:buNone/>
              <a:defRPr sz="3742"/>
            </a:lvl6pPr>
            <a:lvl7pPr marL="6414973" indent="0" algn="ctr">
              <a:buNone/>
              <a:defRPr sz="3742"/>
            </a:lvl7pPr>
            <a:lvl8pPr marL="7484135" indent="0" algn="ctr">
              <a:buNone/>
              <a:defRPr sz="3742"/>
            </a:lvl8pPr>
            <a:lvl9pPr marL="8553298" indent="0" algn="ctr">
              <a:buNone/>
              <a:defRPr sz="3742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C217B-C02E-4BF7-AF49-D2C769E4D35C}" type="datetimeFigureOut">
              <a:rPr lang="en-GB" smtClean="0"/>
              <a:t>16/09/2016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B3AA9-AD22-4202-83F6-A8853C9A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1543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C217B-C02E-4BF7-AF49-D2C769E4D35C}" type="datetimeFigureOut">
              <a:rPr lang="en-GB" smtClean="0"/>
              <a:t>16/09/2016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B3AA9-AD22-4202-83F6-A8853C9A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183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8988" y="7547788"/>
            <a:ext cx="18443377" cy="12593645"/>
          </a:xfrm>
        </p:spPr>
        <p:txBody>
          <a:bodyPr anchor="b"/>
          <a:lstStyle>
            <a:lvl1pPr>
              <a:defRPr sz="1403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8988" y="20260574"/>
            <a:ext cx="18443377" cy="6622701"/>
          </a:xfrm>
        </p:spPr>
        <p:txBody>
          <a:bodyPr/>
          <a:lstStyle>
            <a:lvl1pPr marL="0" indent="0">
              <a:buNone/>
              <a:defRPr sz="5612">
                <a:solidFill>
                  <a:schemeClr val="tx1"/>
                </a:solidFill>
              </a:defRPr>
            </a:lvl1pPr>
            <a:lvl2pPr marL="1069162" indent="0">
              <a:buNone/>
              <a:defRPr sz="4677">
                <a:solidFill>
                  <a:schemeClr val="tx1">
                    <a:tint val="75000"/>
                  </a:schemeClr>
                </a:solidFill>
              </a:defRPr>
            </a:lvl2pPr>
            <a:lvl3pPr marL="2138324" indent="0">
              <a:buNone/>
              <a:defRPr sz="4209">
                <a:solidFill>
                  <a:schemeClr val="tx1">
                    <a:tint val="75000"/>
                  </a:schemeClr>
                </a:solidFill>
              </a:defRPr>
            </a:lvl3pPr>
            <a:lvl4pPr marL="3207487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4pPr>
            <a:lvl5pPr marL="4276649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5pPr>
            <a:lvl6pPr marL="5345811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6pPr>
            <a:lvl7pPr marL="6414973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7pPr>
            <a:lvl8pPr marL="7484135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8pPr>
            <a:lvl9pPr marL="8553298" indent="0">
              <a:buNone/>
              <a:defRPr sz="3742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C217B-C02E-4BF7-AF49-D2C769E4D35C}" type="datetimeFigureOut">
              <a:rPr lang="en-GB" smtClean="0"/>
              <a:t>16/09/2016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B3AA9-AD22-4202-83F6-A8853C9A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550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70124" y="8059374"/>
            <a:ext cx="9088041" cy="1920934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825460" y="8059374"/>
            <a:ext cx="9088041" cy="1920934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C217B-C02E-4BF7-AF49-D2C769E4D35C}" type="datetimeFigureOut">
              <a:rPr lang="en-GB" smtClean="0"/>
              <a:t>16/09/2016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B3AA9-AD22-4202-83F6-A8853C9A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0424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1611882"/>
            <a:ext cx="18443377" cy="585180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2912" y="7421634"/>
            <a:ext cx="9046274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72912" y="11058863"/>
            <a:ext cx="9046274" cy="1626592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0825461" y="7421634"/>
            <a:ext cx="9090826" cy="3637228"/>
          </a:xfrm>
        </p:spPr>
        <p:txBody>
          <a:bodyPr anchor="b"/>
          <a:lstStyle>
            <a:lvl1pPr marL="0" indent="0">
              <a:buNone/>
              <a:defRPr sz="5612" b="1"/>
            </a:lvl1pPr>
            <a:lvl2pPr marL="1069162" indent="0">
              <a:buNone/>
              <a:defRPr sz="4677" b="1"/>
            </a:lvl2pPr>
            <a:lvl3pPr marL="2138324" indent="0">
              <a:buNone/>
              <a:defRPr sz="4209" b="1"/>
            </a:lvl3pPr>
            <a:lvl4pPr marL="3207487" indent="0">
              <a:buNone/>
              <a:defRPr sz="3742" b="1"/>
            </a:lvl4pPr>
            <a:lvl5pPr marL="4276649" indent="0">
              <a:buNone/>
              <a:defRPr sz="3742" b="1"/>
            </a:lvl5pPr>
            <a:lvl6pPr marL="5345811" indent="0">
              <a:buNone/>
              <a:defRPr sz="3742" b="1"/>
            </a:lvl6pPr>
            <a:lvl7pPr marL="6414973" indent="0">
              <a:buNone/>
              <a:defRPr sz="3742" b="1"/>
            </a:lvl7pPr>
            <a:lvl8pPr marL="7484135" indent="0">
              <a:buNone/>
              <a:defRPr sz="3742" b="1"/>
            </a:lvl8pPr>
            <a:lvl9pPr marL="8553298" indent="0">
              <a:buNone/>
              <a:defRPr sz="3742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0825461" y="11058863"/>
            <a:ext cx="9090826" cy="1626592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C217B-C02E-4BF7-AF49-D2C769E4D35C}" type="datetimeFigureOut">
              <a:rPr lang="en-GB" smtClean="0"/>
              <a:t>16/09/2016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B3AA9-AD22-4202-83F6-A8853C9A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5950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C217B-C02E-4BF7-AF49-D2C769E4D35C}" type="datetimeFigureOut">
              <a:rPr lang="en-GB" smtClean="0"/>
              <a:t>16/09/2016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B3AA9-AD22-4202-83F6-A8853C9A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816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C217B-C02E-4BF7-AF49-D2C769E4D35C}" type="datetimeFigureOut">
              <a:rPr lang="en-GB" smtClean="0"/>
              <a:t>16/09/2016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B3AA9-AD22-4202-83F6-A8853C9A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161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090826" y="4359077"/>
            <a:ext cx="10825460" cy="21515024"/>
          </a:xfrm>
        </p:spPr>
        <p:txBody>
          <a:bodyPr/>
          <a:lstStyle>
            <a:lvl1pPr>
              <a:defRPr sz="7483"/>
            </a:lvl1pPr>
            <a:lvl2pPr>
              <a:defRPr sz="6548"/>
            </a:lvl2pPr>
            <a:lvl3pPr>
              <a:defRPr sz="5612"/>
            </a:lvl3pPr>
            <a:lvl4pPr>
              <a:defRPr sz="4677"/>
            </a:lvl4pPr>
            <a:lvl5pPr>
              <a:defRPr sz="4677"/>
            </a:lvl5pPr>
            <a:lvl6pPr>
              <a:defRPr sz="4677"/>
            </a:lvl6pPr>
            <a:lvl7pPr>
              <a:defRPr sz="4677"/>
            </a:lvl7pPr>
            <a:lvl8pPr>
              <a:defRPr sz="4677"/>
            </a:lvl8pPr>
            <a:lvl9pPr>
              <a:defRPr sz="4677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C217B-C02E-4BF7-AF49-D2C769E4D35C}" type="datetimeFigureOut">
              <a:rPr lang="en-GB" smtClean="0"/>
              <a:t>16/09/2016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B3AA9-AD22-4202-83F6-A8853C9A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8598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909" y="2018348"/>
            <a:ext cx="6896776" cy="7064216"/>
          </a:xfrm>
        </p:spPr>
        <p:txBody>
          <a:bodyPr anchor="b"/>
          <a:lstStyle>
            <a:lvl1pPr>
              <a:defRPr sz="7483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090826" y="4359077"/>
            <a:ext cx="10825460" cy="21515024"/>
          </a:xfrm>
        </p:spPr>
        <p:txBody>
          <a:bodyPr anchor="t"/>
          <a:lstStyle>
            <a:lvl1pPr marL="0" indent="0">
              <a:buNone/>
              <a:defRPr sz="7483"/>
            </a:lvl1pPr>
            <a:lvl2pPr marL="1069162" indent="0">
              <a:buNone/>
              <a:defRPr sz="6548"/>
            </a:lvl2pPr>
            <a:lvl3pPr marL="2138324" indent="0">
              <a:buNone/>
              <a:defRPr sz="5612"/>
            </a:lvl3pPr>
            <a:lvl4pPr marL="3207487" indent="0">
              <a:buNone/>
              <a:defRPr sz="4677"/>
            </a:lvl4pPr>
            <a:lvl5pPr marL="4276649" indent="0">
              <a:buNone/>
              <a:defRPr sz="4677"/>
            </a:lvl5pPr>
            <a:lvl6pPr marL="5345811" indent="0">
              <a:buNone/>
              <a:defRPr sz="4677"/>
            </a:lvl6pPr>
            <a:lvl7pPr marL="6414973" indent="0">
              <a:buNone/>
              <a:defRPr sz="4677"/>
            </a:lvl7pPr>
            <a:lvl8pPr marL="7484135" indent="0">
              <a:buNone/>
              <a:defRPr sz="4677"/>
            </a:lvl8pPr>
            <a:lvl9pPr marL="8553298" indent="0">
              <a:buNone/>
              <a:defRPr sz="4677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72909" y="9082564"/>
            <a:ext cx="6896776" cy="16826573"/>
          </a:xfrm>
        </p:spPr>
        <p:txBody>
          <a:bodyPr/>
          <a:lstStyle>
            <a:lvl1pPr marL="0" indent="0">
              <a:buNone/>
              <a:defRPr sz="3742"/>
            </a:lvl1pPr>
            <a:lvl2pPr marL="1069162" indent="0">
              <a:buNone/>
              <a:defRPr sz="3274"/>
            </a:lvl2pPr>
            <a:lvl3pPr marL="2138324" indent="0">
              <a:buNone/>
              <a:defRPr sz="2806"/>
            </a:lvl3pPr>
            <a:lvl4pPr marL="3207487" indent="0">
              <a:buNone/>
              <a:defRPr sz="2339"/>
            </a:lvl4pPr>
            <a:lvl5pPr marL="4276649" indent="0">
              <a:buNone/>
              <a:defRPr sz="2339"/>
            </a:lvl5pPr>
            <a:lvl6pPr marL="5345811" indent="0">
              <a:buNone/>
              <a:defRPr sz="2339"/>
            </a:lvl6pPr>
            <a:lvl7pPr marL="6414973" indent="0">
              <a:buNone/>
              <a:defRPr sz="2339"/>
            </a:lvl7pPr>
            <a:lvl8pPr marL="7484135" indent="0">
              <a:buNone/>
              <a:defRPr sz="2339"/>
            </a:lvl8pPr>
            <a:lvl9pPr marL="8553298" indent="0">
              <a:buNone/>
              <a:defRPr sz="2339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C217B-C02E-4BF7-AF49-D2C769E4D35C}" type="datetimeFigureOut">
              <a:rPr lang="en-GB" smtClean="0"/>
              <a:t>16/09/2016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B3AA9-AD22-4202-83F6-A8853C9A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4405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C217B-C02E-4BF7-AF49-D2C769E4D35C}" type="datetimeFigureOut">
              <a:rPr lang="en-GB" smtClean="0"/>
              <a:t>16/09/2016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B3AA9-AD22-4202-83F6-A8853C9A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776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302658" y="1611875"/>
            <a:ext cx="4610844" cy="256568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70125" y="1611875"/>
            <a:ext cx="13565237" cy="256568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DC217B-C02E-4BF7-AF49-D2C769E4D35C}" type="datetimeFigureOut">
              <a:rPr lang="en-GB" smtClean="0"/>
              <a:t>16/09/2016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0B3AA9-AD22-4202-83F6-A8853C9A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054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70124" y="1611882"/>
            <a:ext cx="18443377" cy="58518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70124" y="8059374"/>
            <a:ext cx="18443377" cy="1920934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470124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DC217B-C02E-4BF7-AF49-D2C769E4D35C}" type="datetimeFigureOut">
              <a:rPr lang="en-GB" smtClean="0"/>
              <a:t>16/09/2016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083326" y="28060644"/>
            <a:ext cx="7216973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102185" y="28060644"/>
            <a:ext cx="4811316" cy="16118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0B3AA9-AD22-4202-83F6-A8853C9A16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4465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2138324" rtl="0" eaLnBrk="1" latinLnBrk="0" hangingPunct="1">
        <a:lnSpc>
          <a:spcPct val="90000"/>
        </a:lnSpc>
        <a:spcBef>
          <a:spcPct val="0"/>
        </a:spcBef>
        <a:buNone/>
        <a:defRPr sz="1028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34581" indent="-534581" algn="l" defTabSz="2138324" rtl="0" eaLnBrk="1" latinLnBrk="0" hangingPunct="1">
        <a:lnSpc>
          <a:spcPct val="90000"/>
        </a:lnSpc>
        <a:spcBef>
          <a:spcPts val="2339"/>
        </a:spcBef>
        <a:buFont typeface="Arial" panose="020B0604020202020204" pitchFamily="34" charset="0"/>
        <a:buChar char="•"/>
        <a:defRPr sz="6548" kern="1200">
          <a:solidFill>
            <a:schemeClr val="tx1"/>
          </a:solidFill>
          <a:latin typeface="+mn-lt"/>
          <a:ea typeface="+mn-ea"/>
          <a:cs typeface="+mn-cs"/>
        </a:defRPr>
      </a:lvl1pPr>
      <a:lvl2pPr marL="1603743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5612" kern="1200">
          <a:solidFill>
            <a:schemeClr val="tx1"/>
          </a:solidFill>
          <a:latin typeface="+mn-lt"/>
          <a:ea typeface="+mn-ea"/>
          <a:cs typeface="+mn-cs"/>
        </a:defRPr>
      </a:lvl2pPr>
      <a:lvl3pPr marL="2672906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677" kern="1200">
          <a:solidFill>
            <a:schemeClr val="tx1"/>
          </a:solidFill>
          <a:latin typeface="+mn-lt"/>
          <a:ea typeface="+mn-ea"/>
          <a:cs typeface="+mn-cs"/>
        </a:defRPr>
      </a:lvl3pPr>
      <a:lvl4pPr marL="3742068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811230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880392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949554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8018717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9087879" indent="-534581" algn="l" defTabSz="2138324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1pPr>
      <a:lvl2pPr marL="1069162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2pPr>
      <a:lvl3pPr marL="2138324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3pPr>
      <a:lvl4pPr marL="3207487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4pPr>
      <a:lvl5pPr marL="4276649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5pPr>
      <a:lvl6pPr marL="5345811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6pPr>
      <a:lvl7pPr marL="6414973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7pPr>
      <a:lvl8pPr marL="7484135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8pPr>
      <a:lvl9pPr marL="8553298" algn="l" defTabSz="2138324" rtl="0" eaLnBrk="1" latinLnBrk="0" hangingPunct="1">
        <a:defRPr sz="420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image" Target="../media/image1.png"/><Relationship Id="rId16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hyperlink" Target="http://jilawww.colorado.edu/bec/" TargetMode="External"/><Relationship Id="rId15" Type="http://schemas.openxmlformats.org/officeDocument/2006/relationships/image" Target="../media/image13.PNG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">
              <a:schemeClr val="accent2">
                <a:lumMod val="0"/>
                <a:lumOff val="100000"/>
              </a:schemeClr>
            </a:gs>
            <a:gs pos="25000">
              <a:schemeClr val="accent2">
                <a:lumMod val="0"/>
                <a:lumOff val="100000"/>
              </a:schemeClr>
            </a:gs>
            <a:gs pos="75000">
              <a:srgbClr val="FF0000"/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Rounded Rectangle 51"/>
          <p:cNvSpPr/>
          <p:nvPr/>
        </p:nvSpPr>
        <p:spPr>
          <a:xfrm>
            <a:off x="11454740" y="24550221"/>
            <a:ext cx="8432800" cy="252750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ounded Rectangle 1"/>
          <p:cNvSpPr/>
          <p:nvPr/>
        </p:nvSpPr>
        <p:spPr>
          <a:xfrm>
            <a:off x="11401994" y="16071610"/>
            <a:ext cx="8432800" cy="806657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ounded Rectangle 2"/>
          <p:cNvSpPr/>
          <p:nvPr/>
        </p:nvSpPr>
        <p:spPr>
          <a:xfrm>
            <a:off x="1117600" y="1168400"/>
            <a:ext cx="18796000" cy="2794000"/>
          </a:xfrm>
          <a:prstGeom prst="roundRect">
            <a:avLst/>
          </a:prstGeom>
          <a:solidFill>
            <a:schemeClr val="bg1"/>
          </a:solidFill>
          <a:ln w="508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ounded Rectangle 3"/>
          <p:cNvSpPr/>
          <p:nvPr/>
        </p:nvSpPr>
        <p:spPr>
          <a:xfrm>
            <a:off x="1740569" y="10424160"/>
            <a:ext cx="8432800" cy="520145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>
              <a:buFont typeface="Arial" panose="020B0604020202020204" pitchFamily="34" charset="0"/>
              <a:buChar char="•"/>
            </a:pPr>
            <a:endParaRPr lang="en-GB" sz="2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256381" y="27709091"/>
            <a:ext cx="18796000" cy="1717964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/>
          <p:cNvSpPr/>
          <p:nvPr/>
        </p:nvSpPr>
        <p:spPr>
          <a:xfrm>
            <a:off x="11443429" y="4741542"/>
            <a:ext cx="8432800" cy="10923265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" name="Rounded Rectangle 6"/>
              <p:cNvSpPr/>
              <p:nvPr/>
            </p:nvSpPr>
            <p:spPr>
              <a:xfrm>
                <a:off x="1761098" y="16038392"/>
                <a:ext cx="8432800" cy="11021291"/>
              </a:xfrm>
              <a:prstGeom prst="roundRect">
                <a:avLst/>
              </a:prstGeom>
              <a:solidFill>
                <a:schemeClr val="bg1"/>
              </a:solidFill>
              <a:ln w="38100">
                <a:solidFill>
                  <a:srgbClr val="002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i="1"/>
                        <m:t>𝑂𝑣𝑒𝑟𝑙𝑎𝑝</m:t>
                      </m:r>
                      <m:r>
                        <a:rPr lang="en-GB" i="1"/>
                        <m:t>= </m:t>
                      </m:r>
                      <m:f>
                        <m:fPr>
                          <m:ctrlPr>
                            <a:rPr lang="en-GB" i="1"/>
                          </m:ctrlPr>
                        </m:fPr>
                        <m:num>
                          <m:r>
                            <a:rPr lang="en-GB" i="1"/>
                            <m:t>1</m:t>
                          </m:r>
                        </m:num>
                        <m:den>
                          <m:r>
                            <a:rPr lang="en-GB" i="1"/>
                            <m:t>𝑁</m:t>
                          </m:r>
                        </m:den>
                      </m:f>
                      <m:nary>
                        <m:naryPr>
                          <m:chr m:val="∑"/>
                          <m:limLoc m:val="undOvr"/>
                          <m:ctrlPr>
                            <a:rPr lang="en-GB" i="1"/>
                          </m:ctrlPr>
                        </m:naryPr>
                        <m:sub>
                          <m:r>
                            <a:rPr lang="en-GB" i="1"/>
                            <m:t>𝑛𝑚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en-GB" i="1"/>
                              </m:ctrlPr>
                            </m:sSubPr>
                            <m:e>
                              <m:r>
                                <a:rPr lang="en-GB" i="1"/>
                                <m:t>𝐴</m:t>
                              </m:r>
                            </m:e>
                            <m:sub>
                              <m:r>
                                <a:rPr lang="en-GB" i="1"/>
                                <m:t>𝑜𝑢𝑡</m:t>
                              </m:r>
                              <m:r>
                                <a:rPr lang="en-GB" i="1"/>
                                <m:t> </m:t>
                              </m:r>
                              <m:r>
                                <a:rPr lang="en-GB" i="1"/>
                                <m:t>𝑛𝑚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GB" i="1"/>
                              </m:ctrlPr>
                            </m:sSubPr>
                            <m:e>
                              <m:r>
                                <a:rPr lang="en-GB" i="1"/>
                                <m:t>𝐴</m:t>
                              </m:r>
                            </m:e>
                            <m:sub>
                              <m:r>
                                <a:rPr lang="en-GB" i="1"/>
                                <m:t>𝑡𝑎𝑟𝑔𝑒𝑡</m:t>
                              </m:r>
                              <m:r>
                                <a:rPr lang="en-GB" i="1"/>
                                <m:t> </m:t>
                              </m:r>
                              <m:r>
                                <a:rPr lang="en-GB" i="1"/>
                                <m:t>𝑛𝑚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GB" i="1"/>
                              </m:ctrlPr>
                            </m:sSubPr>
                            <m:e>
                              <m:r>
                                <a:rPr lang="en-GB" i="1"/>
                                <m:t>𝑊</m:t>
                              </m:r>
                            </m:e>
                            <m:sub>
                              <m:r>
                                <a:rPr lang="en-GB" i="1"/>
                                <m:t>𝑛𝑚</m:t>
                              </m:r>
                            </m:sub>
                          </m:sSub>
                          <m:func>
                            <m:funcPr>
                              <m:ctrlPr>
                                <a:rPr lang="en-GB" i="1"/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GB"/>
                                <m:t>cos</m:t>
                              </m:r>
                            </m:fName>
                            <m:e>
                              <m:d>
                                <m:dPr>
                                  <m:ctrlPr>
                                    <a:rPr lang="en-GB" i="1"/>
                                  </m:ctrlPr>
                                </m:dPr>
                                <m:e>
                                  <m:sSub>
                                    <m:sSubPr>
                                      <m:ctrlPr>
                                        <a:rPr lang="en-GB" i="1"/>
                                      </m:ctrlPr>
                                    </m:sSubPr>
                                    <m:e>
                                      <m:r>
                                        <a:rPr lang="en-GB" i="1"/>
                                        <m:t>𝛷</m:t>
                                      </m:r>
                                    </m:e>
                                    <m:sub>
                                      <m:r>
                                        <a:rPr lang="en-GB" i="1"/>
                                        <m:t>𝑜𝑢𝑡</m:t>
                                      </m:r>
                                      <m:r>
                                        <a:rPr lang="en-GB" i="1"/>
                                        <m:t> </m:t>
                                      </m:r>
                                      <m:r>
                                        <a:rPr lang="en-GB" i="1"/>
                                        <m:t>𝑛𝑚</m:t>
                                      </m:r>
                                    </m:sub>
                                  </m:sSub>
                                  <m:r>
                                    <a:rPr lang="en-GB" i="1"/>
                                    <m:t>+</m:t>
                                  </m:r>
                                  <m:sSub>
                                    <m:sSubPr>
                                      <m:ctrlPr>
                                        <a:rPr lang="en-GB" i="1"/>
                                      </m:ctrlPr>
                                    </m:sSubPr>
                                    <m:e>
                                      <m:r>
                                        <a:rPr lang="en-GB" i="1"/>
                                        <m:t>𝛷</m:t>
                                      </m:r>
                                    </m:e>
                                    <m:sub>
                                      <m:r>
                                        <a:rPr lang="en-GB" i="1"/>
                                        <m:t>𝑐𝑦𝑐𝑙𝑖𝑐</m:t>
                                      </m:r>
                                      <m:r>
                                        <a:rPr lang="en-GB" i="1"/>
                                        <m:t> </m:t>
                                      </m:r>
                                      <m:r>
                                        <a:rPr lang="en-GB" i="1"/>
                                        <m:t>𝑛𝑚</m:t>
                                      </m:r>
                                    </m:sub>
                                  </m:sSub>
                                  <m:r>
                                    <a:rPr lang="en-GB" i="1"/>
                                    <m:t>−</m:t>
                                  </m:r>
                                  <m:sSub>
                                    <m:sSubPr>
                                      <m:ctrlPr>
                                        <a:rPr lang="en-GB" i="1"/>
                                      </m:ctrlPr>
                                    </m:sSubPr>
                                    <m:e>
                                      <m:r>
                                        <a:rPr lang="en-GB" i="1"/>
                                        <m:t>𝛷</m:t>
                                      </m:r>
                                    </m:e>
                                    <m:sub>
                                      <m:r>
                                        <a:rPr lang="en-GB" i="1"/>
                                        <m:t>𝑡𝑎𝑟𝑔𝑒𝑡</m:t>
                                      </m:r>
                                      <m:r>
                                        <a:rPr lang="en-GB" i="1"/>
                                        <m:t> </m:t>
                                      </m:r>
                                      <m:r>
                                        <a:rPr lang="en-GB" i="1"/>
                                        <m:t>𝑛𝑚</m:t>
                                      </m:r>
                                    </m:sub>
                                  </m:sSub>
                                </m:e>
                              </m:d>
                            </m:e>
                          </m:func>
                        </m:e>
                      </m:nary>
                    </m:oMath>
                  </m:oMathPara>
                </a14:m>
                <a:endParaRPr lang="en-GB"/>
              </a:p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i="1"/>
                          </m:ctrlPr>
                        </m:sSubPr>
                        <m:e>
                          <m:r>
                            <a:rPr lang="en-GB" i="1"/>
                            <m:t>𝐶</m:t>
                          </m:r>
                        </m:e>
                        <m:sub>
                          <m:r>
                            <a:rPr lang="en-GB" i="1"/>
                            <m:t>𝑜</m:t>
                          </m:r>
                        </m:sub>
                      </m:sSub>
                      <m:r>
                        <a:rPr lang="en-GB" i="1"/>
                        <m:t>= </m:t>
                      </m:r>
                      <m:sSup>
                        <m:sSupPr>
                          <m:ctrlPr>
                            <a:rPr lang="en-GB" i="1"/>
                          </m:ctrlPr>
                        </m:sSupPr>
                        <m:e>
                          <m:d>
                            <m:dPr>
                              <m:ctrlPr>
                                <a:rPr lang="en-GB" i="1"/>
                              </m:ctrlPr>
                            </m:dPr>
                            <m:e>
                              <m:r>
                                <a:rPr lang="en-GB" i="1"/>
                                <m:t>1−</m:t>
                              </m:r>
                              <m:r>
                                <a:rPr lang="en-GB" i="1"/>
                                <m:t>𝑂𝑣𝑒𝑟𝑙𝑎𝑝</m:t>
                              </m:r>
                            </m:e>
                          </m:d>
                        </m:e>
                        <m:sup>
                          <m:r>
                            <a:rPr lang="en-GB" i="1"/>
                            <m:t>2</m:t>
                          </m:r>
                        </m:sup>
                      </m:sSup>
                    </m:oMath>
                  </m:oMathPara>
                </a14:m>
                <a:endParaRPr lang="en-GB"/>
              </a:p>
            </p:txBody>
          </p:sp>
        </mc:Choice>
        <mc:Fallback>
          <p:sp>
            <p:nvSpPr>
              <p:cNvPr id="7" name="Rounded Rectangle 6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61098" y="16038392"/>
                <a:ext cx="8432800" cy="11021291"/>
              </a:xfrm>
              <a:prstGeom prst="roundRect">
                <a:avLst/>
              </a:prstGeom>
              <a:blipFill rotWithShape="0">
                <a:blip r:embed="rId2"/>
                <a:stretch>
                  <a:fillRect/>
                </a:stretch>
              </a:blipFill>
              <a:ln w="38100">
                <a:solidFill>
                  <a:srgbClr val="002060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Rounded Rectangle 7"/>
          <p:cNvSpPr/>
          <p:nvPr/>
        </p:nvSpPr>
        <p:spPr>
          <a:xfrm>
            <a:off x="1740569" y="4652818"/>
            <a:ext cx="8432800" cy="5361709"/>
          </a:xfrm>
          <a:prstGeom prst="roundRect">
            <a:avLst/>
          </a:prstGeom>
          <a:solidFill>
            <a:schemeClr val="bg1"/>
          </a:solidFill>
          <a:ln w="38100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2872147" y="1300557"/>
            <a:ext cx="14852073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Quantum </a:t>
            </a:r>
            <a:r>
              <a:rPr lang="en-GB" sz="4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Simulation in </a:t>
            </a:r>
            <a:r>
              <a:rPr lang="en-GB" sz="4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Ultracold</a:t>
            </a:r>
            <a:r>
              <a:rPr lang="en-GB" sz="4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Gases: An Algorithm for </a:t>
            </a:r>
            <a:r>
              <a:rPr lang="en-GB" sz="4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Abritrary</a:t>
            </a:r>
            <a:r>
              <a:rPr lang="en-GB" sz="4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Laser </a:t>
            </a:r>
            <a:r>
              <a:rPr lang="en-GB" sz="4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Field </a:t>
            </a:r>
            <a:r>
              <a:rPr lang="en-GB" sz="4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Control</a:t>
            </a:r>
          </a:p>
          <a:p>
            <a:pPr algn="ctr"/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Caroline de Groot</a:t>
            </a:r>
          </a:p>
          <a:p>
            <a:pPr algn="ctr"/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Supervised by </a:t>
            </a:r>
            <a:r>
              <a:rPr lang="en-GB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Dr.</a:t>
            </a: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Donatella </a:t>
            </a:r>
            <a:r>
              <a:rPr lang="en-GB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Casettari</a:t>
            </a: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Dr.</a:t>
            </a:r>
            <a:r>
              <a:rPr lang="en-GB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Graham Bruce and David Bowman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http://czskliterature.wp.st-andrews.ac.uk/files/2015/10/StAndrews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16" t="20116" r="24452" b="15499"/>
          <a:stretch/>
        </p:blipFill>
        <p:spPr bwMode="auto">
          <a:xfrm>
            <a:off x="1555841" y="1359609"/>
            <a:ext cx="1551710" cy="255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rest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003" r="6958" b="7451"/>
          <a:stretch/>
        </p:blipFill>
        <p:spPr bwMode="auto">
          <a:xfrm>
            <a:off x="17290414" y="1507894"/>
            <a:ext cx="2347735" cy="2216727"/>
          </a:xfrm>
          <a:prstGeom prst="rect">
            <a:avLst/>
          </a:prstGeom>
          <a:noFill/>
          <a:ln>
            <a:noFill/>
          </a:ln>
          <a:effectLst>
            <a:softEdge rad="63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Box 13"/>
          <p:cNvSpPr txBox="1"/>
          <p:nvPr/>
        </p:nvSpPr>
        <p:spPr>
          <a:xfrm>
            <a:off x="1514026" y="27728708"/>
            <a:ext cx="18280710" cy="2015295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  <a:p>
            <a:endParaRPr lang="en-GB" sz="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Chen J, Wang G, Xu Q,</a:t>
            </a:r>
            <a:r>
              <a:rPr lang="en-GB" sz="1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Production of confluent hypergeometric beam by computer-generated hologram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Opt. Eng., 2011.</a:t>
            </a:r>
          </a:p>
          <a:p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Ryuji Morita, </a:t>
            </a:r>
            <a:r>
              <a:rPr lang="en-GB" sz="1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Development of a method for rapid and precise measurement of laser light helicity, 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2014. </a:t>
            </a:r>
          </a:p>
          <a:p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J. R. </a:t>
            </a:r>
            <a:r>
              <a:rPr lang="en-GB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Shewchuk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GB" sz="1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 introduction to the conjugate gradient method without the agonizing pain,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1994.</a:t>
            </a:r>
          </a:p>
          <a:p>
            <a:pPr lvl="0">
              <a:lnSpc>
                <a:spcPct val="107000"/>
              </a:lnSpc>
              <a:spcAft>
                <a:spcPts val="1200"/>
              </a:spcAft>
              <a:tabLst>
                <a:tab pos="457200" algn="l"/>
              </a:tabLst>
            </a:pPr>
            <a:r>
              <a:rPr lang="en-GB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4. </a:t>
            </a:r>
            <a:r>
              <a:rPr lang="en-GB" sz="1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Ultracold</a:t>
            </a:r>
            <a:r>
              <a:rPr lang="en-GB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atoms group, </a:t>
            </a:r>
            <a:r>
              <a:rPr lang="en-GB" sz="1400" u="sng" dirty="0" smtClean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http://jilawww.colorado.edu/bec/</a:t>
            </a:r>
            <a:r>
              <a:rPr lang="en-GB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2016. </a:t>
            </a:r>
            <a:endParaRPr lang="en-GB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07000"/>
              </a:lnSpc>
              <a:spcAft>
                <a:spcPts val="1200"/>
              </a:spcAft>
              <a:tabLst>
                <a:tab pos="457200" algn="l"/>
              </a:tabLst>
            </a:pPr>
            <a:endParaRPr lang="en-GB" sz="1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1200"/>
              </a:spcAft>
              <a:tabLst>
                <a:tab pos="457200" algn="l"/>
              </a:tabLst>
            </a:pPr>
            <a:endParaRPr lang="en-GB" sz="1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spcAft>
                <a:spcPts val="1200"/>
              </a:spcAft>
              <a:tabLst>
                <a:tab pos="457200" algn="l"/>
              </a:tabLst>
            </a:pPr>
            <a:r>
              <a:rPr lang="en-GB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5.T. Harte, G. D. Bruce, J. Keeling, and D. </a:t>
            </a:r>
            <a:r>
              <a:rPr lang="en-GB" sz="1400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Cassettari</a:t>
            </a:r>
            <a:r>
              <a:rPr lang="en-GB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</a:t>
            </a:r>
            <a:r>
              <a:rPr lang="en-GB" sz="1400" u="sng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Conjugate gradient minimisation approach to generating holographic traps for </a:t>
            </a:r>
            <a:r>
              <a:rPr lang="en-GB" sz="1400" u="sng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ultracold</a:t>
            </a:r>
            <a:r>
              <a:rPr lang="en-GB" sz="1400" u="sng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atoms</a:t>
            </a:r>
            <a:r>
              <a:rPr lang="en-GB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400" i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Optics express</a:t>
            </a:r>
            <a:r>
              <a:rPr lang="en-GB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GB" sz="1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22.22</a:t>
            </a:r>
            <a:r>
              <a:rPr lang="en-GB" sz="1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26548–26558, 2014</a:t>
            </a:r>
            <a:r>
              <a:rPr lang="en-GB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07000"/>
              </a:lnSpc>
              <a:spcAft>
                <a:spcPts val="1200"/>
              </a:spcAft>
              <a:tabLst>
                <a:tab pos="457200" algn="l"/>
              </a:tabLst>
            </a:pPr>
            <a:endParaRPr lang="en-GB" sz="1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2072640" y="4897121"/>
            <a:ext cx="7916001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Why are </a:t>
            </a:r>
            <a:r>
              <a:rPr lang="en-GB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ultracold</a:t>
            </a:r>
            <a:r>
              <a:rPr lang="en-GB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atoms interesting?</a:t>
            </a:r>
          </a:p>
          <a:p>
            <a:endParaRPr lang="en-GB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Gases cooled to </a:t>
            </a:r>
            <a:r>
              <a:rPr lang="en-GB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nK</a:t>
            </a:r>
            <a:r>
              <a:rPr lang="en-GB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through laser and evaporative cooling display quantum properties. Controlling the motion of the atoms with optics and magnetic fields, they can mimic other physical phenomena, such as </a:t>
            </a:r>
            <a:r>
              <a:rPr lang="en-GB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superfluidity</a:t>
            </a:r>
            <a:r>
              <a:rPr lang="en-GB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superconductivity or even black</a:t>
            </a:r>
          </a:p>
          <a:p>
            <a:r>
              <a:rPr lang="en-GB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holes. Since </a:t>
            </a:r>
            <a:r>
              <a:rPr lang="en-GB" sz="2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ultracold</a:t>
            </a:r>
            <a:r>
              <a:rPr lang="en-GB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GB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atoms are comparatively </a:t>
            </a:r>
          </a:p>
          <a:p>
            <a:r>
              <a:rPr lang="en-GB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easy to manipulate, they</a:t>
            </a:r>
          </a:p>
          <a:p>
            <a:r>
              <a:rPr lang="en-GB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are a good way to study</a:t>
            </a:r>
          </a:p>
          <a:p>
            <a:r>
              <a:rPr lang="en-GB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exotic physics.  </a:t>
            </a:r>
            <a:endParaRPr lang="en-GB" sz="2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2072640" y="10573566"/>
            <a:ext cx="4615164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Arbitrary laser fields</a:t>
            </a:r>
          </a:p>
          <a:p>
            <a:endParaRPr lang="en-GB" sz="7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GB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BEC can be made to take the same Hamiltonian </a:t>
            </a:r>
            <a:r>
              <a:rPr lang="en-GB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another </a:t>
            </a:r>
            <a:r>
              <a:rPr lang="en-GB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system, but this </a:t>
            </a:r>
            <a:r>
              <a:rPr lang="en-GB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requires control of </a:t>
            </a:r>
            <a:r>
              <a:rPr lang="en-GB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both phase </a:t>
            </a:r>
            <a:r>
              <a:rPr lang="en-GB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amplitude</a:t>
            </a:r>
            <a:r>
              <a:rPr lang="en-GB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Intensity determines where atoms are located, and</a:t>
            </a:r>
            <a:r>
              <a:rPr lang="en-GB" sz="26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phase-gradients of light cause</a:t>
            </a:r>
            <a:r>
              <a:rPr lang="en-GB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6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motion. </a:t>
            </a:r>
            <a:r>
              <a:rPr lang="en-GB" sz="26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blablablabla</a:t>
            </a:r>
            <a:endParaRPr lang="en-GB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12195811" y="5038461"/>
            <a:ext cx="691133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Computer-generated holograms (CGH)</a:t>
            </a:r>
          </a:p>
          <a:p>
            <a:endParaRPr lang="en-GB" sz="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ctr">
              <a:buFont typeface="Arial" panose="020B0604020202020204" pitchFamily="34" charset="0"/>
              <a:buChar char="•"/>
            </a:pPr>
            <a:endParaRPr lang="en-GB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22" name="Group 21"/>
          <p:cNvGrpSpPr/>
          <p:nvPr/>
        </p:nvGrpSpPr>
        <p:grpSpPr>
          <a:xfrm>
            <a:off x="2142590" y="18275684"/>
            <a:ext cx="5465445" cy="2496820"/>
            <a:chOff x="0" y="0"/>
            <a:chExt cx="5465866" cy="2537460"/>
          </a:xfrm>
        </p:grpSpPr>
        <p:pic>
          <p:nvPicPr>
            <p:cNvPr id="24" name="Picture 23" descr="https://optimization.mccormick.northwestern.edu/images/thumb/5/5e/Conjugate_gradient_methods.PNG/300px-Conjugate_gradient_methods.PNG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609636" y="0"/>
              <a:ext cx="2856230" cy="253746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5" name="Picture 24" descr="C:\Users\Caroline-PC\AppData\Local\Microsoft\Windows\INetCache\Content.Word\images.png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2630170" cy="249682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23" name="Text Box 14"/>
          <p:cNvSpPr txBox="1"/>
          <p:nvPr/>
        </p:nvSpPr>
        <p:spPr>
          <a:xfrm>
            <a:off x="2464003" y="20744509"/>
            <a:ext cx="5424170" cy="453101"/>
          </a:xfrm>
          <a:prstGeom prst="rect">
            <a:avLst/>
          </a:prstGeom>
          <a:solidFill>
            <a:prstClr val="white"/>
          </a:solidFill>
          <a:ln>
            <a:noFill/>
          </a:ln>
          <a:effectLst/>
        </p:spPr>
        <p:txBody>
          <a:bodyPr rot="0" spcFirstLastPara="0" vert="horz" wrap="square" lIns="0" tIns="0" rIns="0" bIns="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>
              <a:spcAft>
                <a:spcPts val="1000"/>
              </a:spcAft>
            </a:pPr>
            <a:r>
              <a:rPr lang="en-GB" sz="1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Steepest descent vs. conjugate gradient descent [3]</a:t>
            </a:r>
            <a:endParaRPr lang="en-GB" sz="1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77098" y="16481846"/>
            <a:ext cx="79160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Conjugate-gradient (CG) algorithm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11641657" y="18984705"/>
            <a:ext cx="7903075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Concentric </a:t>
            </a:r>
            <a:r>
              <a:rPr lang="en-GB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ring: </a:t>
            </a:r>
            <a:r>
              <a:rPr lang="en-GB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This </a:t>
            </a:r>
            <a:r>
              <a:rPr lang="en-GB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traps atoms in the red rings while allowing tunnelling between. The phase </a:t>
            </a:r>
            <a:r>
              <a:rPr lang="en-GB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gradient causes rotation in opposite directions in each ring.</a:t>
            </a:r>
            <a:endParaRPr lang="en-GB" sz="25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11888217" y="9744408"/>
            <a:ext cx="7689934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CGHs are promising for arbitrary laser field control, as they allow microscopic manipulation and real-time updates. </a:t>
            </a:r>
          </a:p>
          <a:p>
            <a:pPr algn="just"/>
            <a:endParaRPr lang="en-GB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St Andrews, a spatial light modulator (SLM) is used to impart a phase pattern </a:t>
            </a:r>
            <a:r>
              <a:rPr lang="en-GB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the input laser. This phase pattern is generated by an </a:t>
            </a:r>
            <a:r>
              <a:rPr lang="en-GB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algorithm, such as Mixed-Region Amplitude Freedom (MRAF) or conjugate-gradient (CG) minimisation. </a:t>
            </a:r>
          </a:p>
          <a:p>
            <a:pPr algn="just"/>
            <a:endParaRPr lang="en-GB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GB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GB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next step is to send the resulting laser field through focusing optics which give the far-field diffraction limit; this gives the final laser output. </a:t>
            </a:r>
            <a:endParaRPr lang="en-GB" sz="2600" dirty="0"/>
          </a:p>
          <a:p>
            <a:pPr algn="just"/>
            <a:endParaRPr lang="en-GB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" name="Picture 6" descr="https://www.oia.hokudai.ac.jp/wp-content/uploads/2014/05/39-Pictures-1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507" r="21075"/>
          <a:stretch/>
        </p:blipFill>
        <p:spPr bwMode="auto">
          <a:xfrm>
            <a:off x="6892960" y="11083478"/>
            <a:ext cx="3075252" cy="2829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1970557" y="14117876"/>
            <a:ext cx="7800165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6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For example, the </a:t>
            </a:r>
            <a:r>
              <a:rPr lang="en-GB" sz="2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Laguerre-Gauss </a:t>
            </a:r>
            <a:r>
              <a:rPr lang="en-GB" sz="26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(LG) modes </a:t>
            </a:r>
            <a:r>
              <a:rPr lang="en-GB" sz="26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[2] </a:t>
            </a:r>
            <a:r>
              <a:rPr lang="en-GB" sz="2600" dirty="0" smtClean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shown above cause rotation. So both amplitude and phase are needed to control position and momentum of atoms.</a:t>
            </a:r>
            <a:endParaRPr lang="en-GB" sz="2600" dirty="0"/>
          </a:p>
        </p:txBody>
      </p:sp>
      <p:pic>
        <p:nvPicPr>
          <p:cNvPr id="1034" name="Picture 10" descr="http://opticalengineering.spiedigitallibrary.org/data/Journals/OPTICE/23423/024201_1_3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1583" y="5660111"/>
            <a:ext cx="5466018" cy="39837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11888217" y="7309590"/>
            <a:ext cx="203388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Set-up </a:t>
            </a:r>
          </a:p>
          <a:p>
            <a:r>
              <a:rPr lang="en-GB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CGH production</a:t>
            </a:r>
            <a:endParaRPr lang="en-GB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GB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[1]</a:t>
            </a:r>
            <a:endParaRPr lang="en-GB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24" name="TextBox 1023"/>
          <p:cNvSpPr txBox="1"/>
          <p:nvPr/>
        </p:nvSpPr>
        <p:spPr>
          <a:xfrm>
            <a:off x="1555841" y="28905381"/>
            <a:ext cx="18496540" cy="6924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Project made possible by the Rector’s Fund &amp; St Andrews physics department. Firstly, thanks to my supervisors for their wisdom, patience </a:t>
            </a:r>
            <a:r>
              <a:rPr lang="en-GB" sz="1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 teaching me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including me on such an interesting project. Also to my summer colleagues V. </a:t>
            </a:r>
            <a:r>
              <a:rPr lang="en-GB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Chardonnet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&amp; G. Le </a:t>
            </a:r>
            <a:r>
              <a:rPr lang="en-GB" sz="13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Goc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for their quick wit, motivation &amp; insights.  Thanks also to the other summer interns for sharing their physics </a:t>
            </a:r>
            <a:r>
              <a:rPr lang="en-GB" sz="1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vibes. </a:t>
            </a:r>
            <a:r>
              <a:rPr lang="en-GB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Finally thanks to friends, family and Daniel for endless support and encouragement.</a:t>
            </a:r>
          </a:p>
          <a:p>
            <a:endParaRPr lang="en-GB" sz="1300" dirty="0"/>
          </a:p>
        </p:txBody>
      </p:sp>
      <p:sp>
        <p:nvSpPr>
          <p:cNvPr id="42" name="TextBox 41"/>
          <p:cNvSpPr txBox="1"/>
          <p:nvPr/>
        </p:nvSpPr>
        <p:spPr>
          <a:xfrm>
            <a:off x="12017031" y="25411927"/>
            <a:ext cx="7542343" cy="1692771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Quantum </a:t>
            </a:r>
            <a:r>
              <a:rPr lang="en-GB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computing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GB" sz="26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Artificial </a:t>
            </a:r>
            <a:r>
              <a:rPr lang="en-GB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gauge </a:t>
            </a:r>
            <a:r>
              <a:rPr lang="en-GB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field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GB" sz="2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Atom interferometry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GB" sz="2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Quantum </a:t>
            </a:r>
            <a:r>
              <a:rPr lang="en-GB" sz="2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simulation</a:t>
            </a:r>
            <a:endParaRPr lang="en-GB" sz="2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2786100" y="24742582"/>
            <a:ext cx="60042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GB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Applications and future developments</a:t>
            </a:r>
            <a:endParaRPr lang="en-GB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6" name="Picture 45" descr="Bose Einstein Condensate"/>
          <p:cNvPicPr/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8394" y="7049822"/>
            <a:ext cx="4809789" cy="2656385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TextBox 46"/>
          <p:cNvSpPr txBox="1"/>
          <p:nvPr/>
        </p:nvSpPr>
        <p:spPr>
          <a:xfrm>
            <a:off x="8815096" y="8970896"/>
            <a:ext cx="20338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[4]</a:t>
            </a:r>
            <a:endParaRPr lang="en-GB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13044660" y="20270581"/>
            <a:ext cx="5097067" cy="2369747"/>
            <a:chOff x="14481084" y="19230251"/>
            <a:chExt cx="5097067" cy="2369747"/>
          </a:xfrm>
        </p:grpSpPr>
        <p:pic>
          <p:nvPicPr>
            <p:cNvPr id="1035" name="Picture 1034"/>
            <p:cNvPicPr>
              <a:picLocks noChangeAspect="1"/>
            </p:cNvPicPr>
            <p:nvPr/>
          </p:nvPicPr>
          <p:blipFill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600" t="6828" r="9938" b="4271"/>
            <a:stretch/>
          </p:blipFill>
          <p:spPr>
            <a:xfrm>
              <a:off x="17017377" y="19274397"/>
              <a:ext cx="2560774" cy="2271654"/>
            </a:xfrm>
            <a:prstGeom prst="rect">
              <a:avLst/>
            </a:prstGeom>
          </p:spPr>
        </p:pic>
        <p:pic>
          <p:nvPicPr>
            <p:cNvPr id="1037" name="Picture 1036"/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811" t="10540" r="6399"/>
            <a:stretch/>
          </p:blipFill>
          <p:spPr>
            <a:xfrm>
              <a:off x="14481084" y="19230251"/>
              <a:ext cx="2614238" cy="2369747"/>
            </a:xfrm>
            <a:prstGeom prst="rect">
              <a:avLst/>
            </a:prstGeom>
          </p:spPr>
        </p:pic>
      </p:grpSp>
      <p:sp>
        <p:nvSpPr>
          <p:cNvPr id="58" name="TextBox 57"/>
          <p:cNvSpPr txBox="1"/>
          <p:nvPr/>
        </p:nvSpPr>
        <p:spPr>
          <a:xfrm>
            <a:off x="1923993" y="17009572"/>
            <a:ext cx="8018084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GB" sz="2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CG is a powerful </a:t>
            </a:r>
            <a:r>
              <a:rPr lang="en-GB" sz="2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minimisation </a:t>
            </a:r>
            <a:r>
              <a:rPr lang="en-GB" sz="2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routine which  acts like the steepest descent (SD) </a:t>
            </a:r>
            <a:r>
              <a:rPr lang="en-GB" sz="2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method in finding local minima. </a:t>
            </a:r>
            <a:r>
              <a:rPr lang="en-GB" sz="25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SD is a good starting point for conceptualisation.</a:t>
            </a:r>
            <a:endParaRPr lang="en-GB" sz="25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40" name="Group 1039"/>
          <p:cNvGrpSpPr/>
          <p:nvPr/>
        </p:nvGrpSpPr>
        <p:grpSpPr>
          <a:xfrm>
            <a:off x="7457705" y="18216310"/>
            <a:ext cx="2389616" cy="2928752"/>
            <a:chOff x="7251059" y="18335837"/>
            <a:chExt cx="2389616" cy="2928752"/>
          </a:xfrm>
        </p:grpSpPr>
        <p:grpSp>
          <p:nvGrpSpPr>
            <p:cNvPr id="1039" name="Group 1038"/>
            <p:cNvGrpSpPr/>
            <p:nvPr/>
          </p:nvGrpSpPr>
          <p:grpSpPr>
            <a:xfrm>
              <a:off x="7251059" y="18335837"/>
              <a:ext cx="2389616" cy="1985877"/>
              <a:chOff x="7251059" y="18567813"/>
              <a:chExt cx="2389616" cy="1985877"/>
            </a:xfrm>
          </p:grpSpPr>
          <p:sp>
            <p:nvSpPr>
              <p:cNvPr id="60" name="TextBox 59"/>
              <p:cNvSpPr txBox="1"/>
              <p:nvPr/>
            </p:nvSpPr>
            <p:spPr>
              <a:xfrm>
                <a:off x="7251059" y="19230251"/>
                <a:ext cx="2359054" cy="132343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just"/>
                <a:r>
                  <a:rPr lang="en-GB" sz="20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Step 2</a:t>
                </a:r>
                <a:r>
                  <a:rPr lang="en-GB" sz="20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calculate the direction of largest gradient &amp; move to minimum along this.</a:t>
                </a:r>
                <a:endParaRPr lang="en-GB" sz="20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61" name="TextBox 60"/>
              <p:cNvSpPr txBox="1"/>
              <p:nvPr/>
            </p:nvSpPr>
            <p:spPr>
              <a:xfrm>
                <a:off x="7281621" y="18567813"/>
                <a:ext cx="2359054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just"/>
                <a:r>
                  <a:rPr lang="en-GB" sz="2000" b="1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Step 1</a:t>
                </a:r>
                <a:r>
                  <a:rPr lang="en-GB" sz="20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choose a starting point</a:t>
                </a:r>
                <a:endParaRPr lang="en-GB" sz="2000" dirty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p:grpSp>
        <p:sp>
          <p:nvSpPr>
            <p:cNvPr id="62" name="TextBox 61"/>
            <p:cNvSpPr txBox="1"/>
            <p:nvPr/>
          </p:nvSpPr>
          <p:spPr>
            <a:xfrm>
              <a:off x="7266340" y="20248926"/>
              <a:ext cx="2359054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 algn="just"/>
              <a:r>
                <a:rPr lang="en-GB" sz="2000" b="1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Step 3</a:t>
              </a:r>
              <a:r>
                <a:rPr lang="en-GB" sz="2000" dirty="0" smtClean="0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: move to the minimum along the  orthogonal direction.</a:t>
              </a:r>
              <a:endParaRPr lang="en-GB" sz="2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67" name="TextBox 66"/>
          <p:cNvSpPr txBox="1"/>
          <p:nvPr/>
        </p:nvSpPr>
        <p:spPr>
          <a:xfrm>
            <a:off x="2010241" y="21114007"/>
            <a:ext cx="7978400" cy="1277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GB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CG traces an A-orthogonal path, </a:t>
            </a:r>
            <a:r>
              <a:rPr lang="en-GB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 A is a matrix defining the </a:t>
            </a:r>
            <a:r>
              <a:rPr lang="en-GB" sz="2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contour. A-</a:t>
            </a:r>
            <a:r>
              <a:rPr lang="en-GB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orthogonality is stretched, so a circular </a:t>
            </a:r>
            <a:r>
              <a:rPr lang="en-GB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contour</a:t>
            </a:r>
            <a:r>
              <a:rPr lang="en-GB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becomes </a:t>
            </a:r>
            <a:r>
              <a:rPr lang="en-GB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 </a:t>
            </a:r>
            <a:r>
              <a:rPr lang="en-GB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ellipsoid. This </a:t>
            </a:r>
            <a:r>
              <a:rPr lang="en-GB" sz="2400" dirty="0" smtClean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reduces zig-zag, which </a:t>
            </a:r>
            <a:r>
              <a:rPr lang="en-GB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plagues </a:t>
            </a:r>
            <a:r>
              <a:rPr lang="en-GB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SD. </a:t>
            </a:r>
            <a:endParaRPr lang="en-GB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68" name="TextBox 67"/>
              <p:cNvSpPr txBox="1"/>
              <p:nvPr/>
            </p:nvSpPr>
            <p:spPr>
              <a:xfrm>
                <a:off x="1924966" y="22434204"/>
                <a:ext cx="7922355" cy="44996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:r>
                  <a:rPr lang="en-GB" sz="2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algorithm using CG to calculate the SLM phase pattern was written in Python. The discrete Fourier transform was fixed by recognising the need for a Fourier shift. Cyclic conditions were imposed for the phase. The most important work was done in finding the best cost function, the function over which </a:t>
                </a:r>
                <a:r>
                  <a:rPr lang="en-GB" sz="2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contour minimisation is done. The </a:t>
                </a:r>
                <a:r>
                  <a:rPr lang="en-GB" sz="2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best performing </a:t>
                </a:r>
                <a:r>
                  <a:rPr lang="en-GB" sz="2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cost </a:t>
                </a:r>
                <a:r>
                  <a:rPr lang="en-GB" sz="2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function, shown below, </a:t>
                </a:r>
                <a:r>
                  <a:rPr lang="en-GB" sz="2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was based on the scalar product</a:t>
                </a:r>
                <a:r>
                  <a:rPr lang="en-GB" sz="2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𝛷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 </m:t>
                        </m:r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𝑛𝑚</m:t>
                        </m:r>
                      </m:sub>
                    </m:sSub>
                  </m:oMath>
                </a14:m>
                <a:r>
                  <a:rPr lang="en-GB" sz="2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 the phase,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𝐴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𝑛𝑚</m:t>
                        </m:r>
                      </m:sub>
                    </m:sSub>
                  </m:oMath>
                </a14:m>
                <a:r>
                  <a:rPr lang="en-GB" sz="2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 the laser amplitude,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GB" sz="2400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𝑊</m:t>
                        </m:r>
                      </m:e>
                      <m:sub>
                        <m:r>
                          <a:rPr lang="en-GB" sz="2400" i="1">
                            <a:latin typeface="Cambria Math" panose="02040503050406030204" pitchFamily="18" charset="0"/>
                          </a:rPr>
                          <m:t>𝑛𝑚</m:t>
                        </m:r>
                      </m:sub>
                    </m:sSub>
                  </m:oMath>
                </a14:m>
                <a:r>
                  <a:rPr lang="en-GB" sz="2400" dirty="0" smtClean="0">
                    <a:solidFill>
                      <a:prstClr val="black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defines a measure region and N is a normalisation.</a:t>
                </a:r>
              </a:p>
              <a:p>
                <a:pPr algn="just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1600" i="1">
                          <a:latin typeface="Cambria Math" panose="02040503050406030204" pitchFamily="18" charset="0"/>
                        </a:rPr>
                        <m:t>𝑂𝑣𝑒𝑟𝑙𝑎𝑝</m:t>
                      </m:r>
                      <m:r>
                        <a:rPr lang="en-GB" sz="1600" i="1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GB" sz="16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GB" sz="1600" i="1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r>
                            <a:rPr lang="en-GB" sz="1600" i="1">
                              <a:latin typeface="Cambria Math" panose="02040503050406030204" pitchFamily="18" charset="0"/>
                            </a:rPr>
                            <m:t>𝑁</m:t>
                          </m:r>
                        </m:den>
                      </m:f>
                      <m:nary>
                        <m:naryPr>
                          <m:chr m:val="∑"/>
                          <m:limLoc m:val="undOvr"/>
                          <m:ctrlPr>
                            <a:rPr lang="en-GB" sz="1600" i="1">
                              <a:latin typeface="Cambria Math" panose="02040503050406030204" pitchFamily="18" charset="0"/>
                            </a:rPr>
                          </m:ctrlPr>
                        </m:naryPr>
                        <m:sub>
                          <m:r>
                            <a:rPr lang="en-GB" sz="1600" i="1">
                              <a:latin typeface="Cambria Math" panose="02040503050406030204" pitchFamily="18" charset="0"/>
                            </a:rPr>
                            <m:t>𝑛𝑚</m:t>
                          </m:r>
                        </m:sub>
                        <m:sup/>
                        <m:e>
                          <m:sSub>
                            <m:sSubPr>
                              <m:ctrlPr>
                                <a:rPr lang="en-GB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1600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n-GB" sz="1600" i="1">
                                  <a:latin typeface="Cambria Math" panose="02040503050406030204" pitchFamily="18" charset="0"/>
                                </a:rPr>
                                <m:t>𝑜𝑢𝑡</m:t>
                              </m:r>
                              <m:r>
                                <a:rPr lang="en-GB" sz="1600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GB" sz="1600" i="1">
                                  <a:latin typeface="Cambria Math" panose="02040503050406030204" pitchFamily="18" charset="0"/>
                                </a:rPr>
                                <m:t>𝑛𝑚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GB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1600" i="1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</m:e>
                            <m:sub>
                              <m:r>
                                <a:rPr lang="en-GB" sz="1600" i="1">
                                  <a:latin typeface="Cambria Math" panose="02040503050406030204" pitchFamily="18" charset="0"/>
                                </a:rPr>
                                <m:t>𝑡𝑎𝑟𝑔𝑒𝑡</m:t>
                              </m:r>
                              <m:r>
                                <a:rPr lang="en-GB" sz="1600" i="1">
                                  <a:latin typeface="Cambria Math" panose="02040503050406030204" pitchFamily="18" charset="0"/>
                                </a:rPr>
                                <m:t> </m:t>
                              </m:r>
                              <m:r>
                                <a:rPr lang="en-GB" sz="1600" i="1">
                                  <a:latin typeface="Cambria Math" panose="02040503050406030204" pitchFamily="18" charset="0"/>
                                </a:rPr>
                                <m:t>𝑛𝑚</m:t>
                              </m:r>
                            </m:sub>
                          </m:sSub>
                          <m:sSub>
                            <m:sSubPr>
                              <m:ctrlPr>
                                <a:rPr lang="en-GB" sz="16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GB" sz="1600" i="1">
                                  <a:latin typeface="Cambria Math" panose="020405030504060302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en-GB" sz="1600" i="1">
                                  <a:latin typeface="Cambria Math" panose="02040503050406030204" pitchFamily="18" charset="0"/>
                                </a:rPr>
                                <m:t>𝑛𝑚</m:t>
                              </m:r>
                            </m:sub>
                          </m:sSub>
                          <m:func>
                            <m:funcPr>
                              <m:ctrlPr>
                                <a:rPr lang="en-GB" sz="1600" i="1">
                                  <a:latin typeface="Cambria Math" panose="02040503050406030204" pitchFamily="18" charset="0"/>
                                </a:rPr>
                              </m:ctrlPr>
                            </m:funcPr>
                            <m:fName>
                              <m:r>
                                <m:rPr>
                                  <m:sty m:val="p"/>
                                </m:rPr>
                                <a:rPr lang="en-GB" sz="1600">
                                  <a:latin typeface="Cambria Math" panose="02040503050406030204" pitchFamily="18" charset="0"/>
                                </a:rPr>
                                <m:t>cos</m:t>
                              </m:r>
                            </m:fName>
                            <m:e>
                              <m:eqArr>
                                <m:eqArrPr>
                                  <m:ctrlPr>
                                    <a:rPr lang="en-GB" sz="1600" i="1">
                                      <a:latin typeface="Cambria Math" panose="02040503050406030204" pitchFamily="18" charset="0"/>
                                    </a:rPr>
                                  </m:ctrlPr>
                                </m:eqArrPr>
                                <m:e>
                                  <m:d>
                                    <m:dPr>
                                      <m:ctrlPr>
                                        <a:rPr lang="en-GB" sz="1600" i="1">
                                          <a:latin typeface="Cambria Math" panose="02040503050406030204" pitchFamily="18" charset="0"/>
                                        </a:rPr>
                                      </m:ctrlPr>
                                    </m:dPr>
                                    <m:e>
                                      <m:sSub>
                                        <m:sSubPr>
                                          <m:ctrlPr>
                                            <a:rPr lang="en-GB" sz="16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GB" sz="1600" i="1">
                                              <a:latin typeface="Cambria Math" panose="02040503050406030204" pitchFamily="18" charset="0"/>
                                            </a:rPr>
                                            <m:t>𝛷</m:t>
                                          </m:r>
                                        </m:e>
                                        <m:sub>
                                          <m:r>
                                            <a:rPr lang="en-GB" sz="1600" i="1">
                                              <a:latin typeface="Cambria Math" panose="02040503050406030204" pitchFamily="18" charset="0"/>
                                            </a:rPr>
                                            <m:t>𝑜𝑢𝑡</m:t>
                                          </m:r>
                                          <m:r>
                                            <a:rPr lang="en-GB" sz="1600" i="1">
                                              <a:latin typeface="Cambria Math" panose="02040503050406030204" pitchFamily="18" charset="0"/>
                                            </a:rPr>
                                            <m:t> </m:t>
                                          </m:r>
                                          <m:r>
                                            <a:rPr lang="en-GB" sz="1600" i="1">
                                              <a:latin typeface="Cambria Math" panose="02040503050406030204" pitchFamily="18" charset="0"/>
                                            </a:rPr>
                                            <m:t>𝑛𝑚</m:t>
                                          </m:r>
                                        </m:sub>
                                      </m:sSub>
                                      <m:r>
                                        <a:rPr lang="en-GB" sz="1600" i="1">
                                          <a:latin typeface="Cambria Math" panose="02040503050406030204" pitchFamily="18" charset="0"/>
                                        </a:rPr>
                                        <m:t>+</m:t>
                                      </m:r>
                                      <m:sSub>
                                        <m:sSubPr>
                                          <m:ctrlPr>
                                            <a:rPr lang="en-GB" sz="16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GB" sz="1600" i="1">
                                              <a:latin typeface="Cambria Math" panose="02040503050406030204" pitchFamily="18" charset="0"/>
                                            </a:rPr>
                                            <m:t>𝛷</m:t>
                                          </m:r>
                                        </m:e>
                                        <m:sub>
                                          <m:r>
                                            <a:rPr lang="en-GB" sz="1600" i="1">
                                              <a:latin typeface="Cambria Math" panose="02040503050406030204" pitchFamily="18" charset="0"/>
                                            </a:rPr>
                                            <m:t>𝑐𝑦𝑐𝑙𝑖𝑐</m:t>
                                          </m:r>
                                          <m:r>
                                            <a:rPr lang="en-GB" sz="1600" i="1">
                                              <a:latin typeface="Cambria Math" panose="02040503050406030204" pitchFamily="18" charset="0"/>
                                            </a:rPr>
                                            <m:t> </m:t>
                                          </m:r>
                                          <m:r>
                                            <a:rPr lang="en-GB" sz="1600" i="1">
                                              <a:latin typeface="Cambria Math" panose="02040503050406030204" pitchFamily="18" charset="0"/>
                                            </a:rPr>
                                            <m:t>𝑛𝑚</m:t>
                                          </m:r>
                                        </m:sub>
                                      </m:sSub>
                                      <m:r>
                                        <a:rPr lang="en-GB" sz="1600" i="1">
                                          <a:latin typeface="Cambria Math" panose="02040503050406030204" pitchFamily="18" charset="0"/>
                                        </a:rPr>
                                        <m:t>−</m:t>
                                      </m:r>
                                      <m:sSub>
                                        <m:sSubPr>
                                          <m:ctrlPr>
                                            <a:rPr lang="en-GB" sz="1600" i="1">
                                              <a:latin typeface="Cambria Math" panose="02040503050406030204" pitchFamily="18" charset="0"/>
                                            </a:rPr>
                                          </m:ctrlPr>
                                        </m:sSubPr>
                                        <m:e>
                                          <m:r>
                                            <a:rPr lang="en-GB" sz="1600" i="1">
                                              <a:latin typeface="Cambria Math" panose="02040503050406030204" pitchFamily="18" charset="0"/>
                                            </a:rPr>
                                            <m:t>𝛷</m:t>
                                          </m:r>
                                        </m:e>
                                        <m:sub>
                                          <m:r>
                                            <a:rPr lang="en-GB" sz="1600" i="1">
                                              <a:latin typeface="Cambria Math" panose="02040503050406030204" pitchFamily="18" charset="0"/>
                                            </a:rPr>
                                            <m:t>𝑡𝑎𝑟𝑔𝑒𝑡</m:t>
                                          </m:r>
                                          <m:r>
                                            <a:rPr lang="en-GB" sz="1600" i="1">
                                              <a:latin typeface="Cambria Math" panose="02040503050406030204" pitchFamily="18" charset="0"/>
                                            </a:rPr>
                                            <m:t> </m:t>
                                          </m:r>
                                          <m:r>
                                            <a:rPr lang="en-GB" sz="1600" i="1">
                                              <a:latin typeface="Cambria Math" panose="02040503050406030204" pitchFamily="18" charset="0"/>
                                            </a:rPr>
                                            <m:t>𝑛𝑚</m:t>
                                          </m:r>
                                        </m:sub>
                                      </m:sSub>
                                    </m:e>
                                  </m:d>
                                </m:e>
                                <m:e/>
                              </m:eqArr>
                            </m:e>
                          </m:func>
                        </m:e>
                      </m:nary>
                    </m:oMath>
                  </m:oMathPara>
                </a14:m>
                <a:endParaRPr lang="en-GB" sz="2400" dirty="0"/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𝐶</m:t>
                          </m:r>
                        </m:e>
                        <m:sub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𝑜</m:t>
                          </m:r>
                        </m:sub>
                      </m:sSub>
                      <m:r>
                        <a:rPr lang="en-GB" sz="2400" i="1">
                          <a:latin typeface="Cambria Math" panose="02040503050406030204" pitchFamily="18" charset="0"/>
                        </a:rPr>
                        <m:t>= </m:t>
                      </m:r>
                      <m:sSup>
                        <m:sSupPr>
                          <m:ctrlPr>
                            <a:rPr lang="en-GB" sz="24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lang="en-GB" sz="2400" i="1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GB" sz="2400" i="1"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r>
                                <a:rPr lang="en-GB" sz="2400" i="1">
                                  <a:latin typeface="Cambria Math" panose="02040503050406030204" pitchFamily="18" charset="0"/>
                                </a:rPr>
                                <m:t>𝑂𝑣𝑒𝑟𝑙𝑎𝑝</m:t>
                              </m:r>
                            </m:e>
                          </m:d>
                        </m:e>
                        <m:sup>
                          <m:r>
                            <a:rPr lang="en-GB" sz="2400" i="1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en-GB" sz="2400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8" name="TextBox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24966" y="22434204"/>
                <a:ext cx="7922355" cy="4499630"/>
              </a:xfrm>
              <a:prstGeom prst="rect">
                <a:avLst/>
              </a:prstGeom>
              <a:blipFill rotWithShape="0">
                <a:blip r:embed="rId13"/>
                <a:stretch>
                  <a:fillRect l="-1232" t="-1084" r="-1232" b="-1084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8" name="TextBox 47"/>
          <p:cNvSpPr txBox="1"/>
          <p:nvPr/>
        </p:nvSpPr>
        <p:spPr>
          <a:xfrm>
            <a:off x="14413756" y="16134377"/>
            <a:ext cx="21934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results</a:t>
            </a:r>
            <a:endParaRPr lang="en-GB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11711776" y="22560897"/>
            <a:ext cx="7813235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5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Graphene: </a:t>
            </a:r>
            <a:r>
              <a:rPr lang="en-GB" sz="2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Atoms </a:t>
            </a:r>
            <a:r>
              <a:rPr lang="en-GB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trapped in a graphene structure. This can be used for gauge fields and to study atomic diffraction. </a:t>
            </a:r>
          </a:p>
        </p:txBody>
      </p:sp>
      <p:grpSp>
        <p:nvGrpSpPr>
          <p:cNvPr id="13" name="Group 12"/>
          <p:cNvGrpSpPr/>
          <p:nvPr/>
        </p:nvGrpSpPr>
        <p:grpSpPr>
          <a:xfrm>
            <a:off x="11888217" y="16614789"/>
            <a:ext cx="7584796" cy="2404800"/>
            <a:chOff x="12000601" y="17008128"/>
            <a:chExt cx="7584796" cy="2404800"/>
          </a:xfrm>
        </p:grpSpPr>
        <p:pic>
          <p:nvPicPr>
            <p:cNvPr id="50" name="Picture 49"/>
            <p:cNvPicPr>
              <a:picLocks noChangeAspect="1"/>
            </p:cNvPicPr>
            <p:nvPr/>
          </p:nvPicPr>
          <p:blipFill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2939" t="13306" r="50222" b="9279"/>
            <a:stretch/>
          </p:blipFill>
          <p:spPr>
            <a:xfrm>
              <a:off x="17060603" y="17083044"/>
              <a:ext cx="2524794" cy="2254968"/>
            </a:xfrm>
            <a:prstGeom prst="rect">
              <a:avLst/>
            </a:prstGeom>
          </p:spPr>
        </p:pic>
        <p:pic>
          <p:nvPicPr>
            <p:cNvPr id="1038" name="Picture 1037"/>
            <p:cNvPicPr>
              <a:picLocks noChangeAspect="1"/>
            </p:cNvPicPr>
            <p:nvPr/>
          </p:nvPicPr>
          <p:blipFill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9373" t="13465" r="66463" b="11183"/>
            <a:stretch/>
          </p:blipFill>
          <p:spPr>
            <a:xfrm>
              <a:off x="14515803" y="17008128"/>
              <a:ext cx="2544800" cy="2404800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000601" y="17127482"/>
              <a:ext cx="2449177" cy="217704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85382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3803</TotalTime>
  <Words>699</Words>
  <Application>Microsoft Office PowerPoint</Application>
  <PresentationFormat>Custom</PresentationFormat>
  <Paragraphs>61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Cambria Math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Caroline de Groot</dc:creator>
  <cp:lastModifiedBy>Caroline de Groot</cp:lastModifiedBy>
  <cp:revision>75</cp:revision>
  <cp:lastPrinted>2016-09-16T22:12:56Z</cp:lastPrinted>
  <dcterms:created xsi:type="dcterms:W3CDTF">2016-09-14T11:52:16Z</dcterms:created>
  <dcterms:modified xsi:type="dcterms:W3CDTF">2016-09-17T07:41:18Z</dcterms:modified>
</cp:coreProperties>
</file>