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1386800" cy="30264100"/>
  <p:notesSz cx="6858000" cy="9947275"/>
  <p:defaultTextStyle>
    <a:lvl1pPr defTabSz="2951163">
      <a:defRPr sz="5800">
        <a:latin typeface="+mn-lt"/>
        <a:ea typeface="+mn-ea"/>
        <a:cs typeface="+mn-cs"/>
        <a:sym typeface="Avenir Roman"/>
      </a:defRPr>
    </a:lvl1pPr>
    <a:lvl2pPr defTabSz="2951163">
      <a:defRPr sz="5800">
        <a:latin typeface="+mn-lt"/>
        <a:ea typeface="+mn-ea"/>
        <a:cs typeface="+mn-cs"/>
        <a:sym typeface="Avenir Roman"/>
      </a:defRPr>
    </a:lvl2pPr>
    <a:lvl3pPr defTabSz="2951163">
      <a:defRPr sz="5800">
        <a:latin typeface="+mn-lt"/>
        <a:ea typeface="+mn-ea"/>
        <a:cs typeface="+mn-cs"/>
        <a:sym typeface="Avenir Roman"/>
      </a:defRPr>
    </a:lvl3pPr>
    <a:lvl4pPr defTabSz="2951163">
      <a:defRPr sz="5800">
        <a:latin typeface="+mn-lt"/>
        <a:ea typeface="+mn-ea"/>
        <a:cs typeface="+mn-cs"/>
        <a:sym typeface="Avenir Roman"/>
      </a:defRPr>
    </a:lvl4pPr>
    <a:lvl5pPr defTabSz="2951163">
      <a:defRPr sz="5800">
        <a:latin typeface="+mn-lt"/>
        <a:ea typeface="+mn-ea"/>
        <a:cs typeface="+mn-cs"/>
        <a:sym typeface="Avenir Roman"/>
      </a:defRPr>
    </a:lvl5pPr>
    <a:lvl6pPr defTabSz="2951163">
      <a:defRPr sz="5800">
        <a:latin typeface="+mn-lt"/>
        <a:ea typeface="+mn-ea"/>
        <a:cs typeface="+mn-cs"/>
        <a:sym typeface="Avenir Roman"/>
      </a:defRPr>
    </a:lvl6pPr>
    <a:lvl7pPr defTabSz="2951163">
      <a:defRPr sz="5800">
        <a:latin typeface="+mn-lt"/>
        <a:ea typeface="+mn-ea"/>
        <a:cs typeface="+mn-cs"/>
        <a:sym typeface="Avenir Roman"/>
      </a:defRPr>
    </a:lvl7pPr>
    <a:lvl8pPr defTabSz="2951163">
      <a:defRPr sz="5800">
        <a:latin typeface="+mn-lt"/>
        <a:ea typeface="+mn-ea"/>
        <a:cs typeface="+mn-cs"/>
        <a:sym typeface="Avenir Roman"/>
      </a:defRPr>
    </a:lvl8pPr>
    <a:lvl9pPr defTabSz="2951163">
      <a:defRPr sz="5800">
        <a:latin typeface="+mn-lt"/>
        <a:ea typeface="+mn-ea"/>
        <a:cs typeface="+mn-cs"/>
        <a:sym typeface="Avenir Roma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545" autoAdjust="0"/>
  </p:normalViewPr>
  <p:slideViewPr>
    <p:cSldViewPr snapToGrid="0">
      <p:cViewPr>
        <p:scale>
          <a:sx n="30" d="100"/>
          <a:sy n="30" d="100"/>
        </p:scale>
        <p:origin x="-1740" y="1626"/>
      </p:cViewPr>
      <p:guideLst>
        <p:guide orient="horz" pos="9532"/>
        <p:guide pos="67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111375" y="746125"/>
            <a:ext cx="2635250" cy="3730625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724956"/>
            <a:ext cx="5029200" cy="4476274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759192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604725" y="8141344"/>
            <a:ext cx="18186876" cy="901011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3209449" y="17151455"/>
            <a:ext cx="14977429" cy="1311264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</a:lvl1pPr>
            <a:lvl2pPr marL="0" indent="0" algn="ctr">
              <a:buSzTx/>
              <a:buFontTx/>
              <a:buNone/>
            </a:lvl2pPr>
            <a:lvl3pPr marL="0" indent="0" algn="ctr">
              <a:buSzTx/>
              <a:buFontTx/>
              <a:buNone/>
            </a:lvl3pPr>
            <a:lvl4pPr marL="0" indent="0" algn="ctr">
              <a:buSzTx/>
              <a:buFontTx/>
              <a:buNone/>
            </a:lvl4pPr>
            <a:lvl5pPr marL="0" indent="0" algn="ctr">
              <a:buSzTx/>
              <a:buFont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1690160" y="19449527"/>
            <a:ext cx="18186881" cy="6011421"/>
          </a:xfrm>
          <a:prstGeom prst="rect">
            <a:avLst/>
          </a:prstGeom>
        </p:spPr>
        <p:txBody>
          <a:bodyPr anchor="t"/>
          <a:lstStyle>
            <a:lvl1pPr algn="l">
              <a:defRPr sz="129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12900" b="1" cap="all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1690160" y="12828565"/>
            <a:ext cx="18186881" cy="662096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0"/>
              </a:spcBef>
              <a:buSzTx/>
              <a:buFontTx/>
              <a:buNone/>
              <a:defRPr sz="6500"/>
            </a:lvl1pPr>
            <a:lvl2pPr marL="0" indent="0">
              <a:spcBef>
                <a:spcPts val="1500"/>
              </a:spcBef>
              <a:buSzTx/>
              <a:buFontTx/>
              <a:buNone/>
              <a:defRPr sz="6500"/>
            </a:lvl2pPr>
            <a:lvl3pPr marL="0" indent="0">
              <a:spcBef>
                <a:spcPts val="1500"/>
              </a:spcBef>
              <a:buSzTx/>
              <a:buFontTx/>
              <a:buNone/>
              <a:defRPr sz="6500"/>
            </a:lvl3pPr>
            <a:lvl4pPr marL="0" indent="0">
              <a:spcBef>
                <a:spcPts val="1500"/>
              </a:spcBef>
              <a:buSzTx/>
              <a:buFontTx/>
              <a:buNone/>
              <a:defRPr sz="6500"/>
            </a:lvl4pPr>
            <a:lvl5pPr marL="0" indent="0">
              <a:spcBef>
                <a:spcPts val="1500"/>
              </a:spcBef>
              <a:buSzTx/>
              <a:buFontTx/>
              <a:buNone/>
              <a:defRPr sz="6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65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65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65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65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1069975" y="406816"/>
            <a:ext cx="19256375" cy="665555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069815" y="7062368"/>
            <a:ext cx="9450046" cy="23201733"/>
          </a:xfrm>
          <a:prstGeom prst="rect">
            <a:avLst/>
          </a:prstGeom>
        </p:spPr>
        <p:txBody>
          <a:bodyPr/>
          <a:lstStyle>
            <a:lvl1pPr>
              <a:spcBef>
                <a:spcPts val="2100"/>
              </a:spcBef>
              <a:defRPr sz="9000"/>
            </a:lvl1pPr>
            <a:lvl2pPr marL="2552843" indent="-1078055">
              <a:spcBef>
                <a:spcPts val="2100"/>
              </a:spcBef>
              <a:defRPr sz="9000"/>
            </a:lvl2pPr>
            <a:lvl3pPr marL="3972657" indent="-1019907">
              <a:spcBef>
                <a:spcPts val="2100"/>
              </a:spcBef>
              <a:defRPr sz="9000"/>
            </a:lvl3pPr>
            <a:lvl4pPr marL="5572125" indent="-1143000">
              <a:spcBef>
                <a:spcPts val="2100"/>
              </a:spcBef>
              <a:defRPr sz="9000"/>
            </a:lvl4pPr>
            <a:lvl5pPr marL="7048500" indent="-1143000">
              <a:spcBef>
                <a:spcPts val="2100"/>
              </a:spcBef>
              <a:defRPr sz="9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0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90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90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90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90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1069975" y="1134082"/>
            <a:ext cx="19256375" cy="520102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1069818" y="6335105"/>
            <a:ext cx="9453761" cy="326354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800"/>
              </a:spcBef>
              <a:buSzTx/>
              <a:buFontTx/>
              <a:buNone/>
              <a:defRPr sz="7700" b="1"/>
            </a:lvl1pPr>
            <a:lvl2pPr marL="0" indent="0">
              <a:spcBef>
                <a:spcPts val="1800"/>
              </a:spcBef>
              <a:buSzTx/>
              <a:buFontTx/>
              <a:buNone/>
              <a:defRPr sz="7700" b="1"/>
            </a:lvl2pPr>
            <a:lvl3pPr marL="0" indent="0">
              <a:spcBef>
                <a:spcPts val="1800"/>
              </a:spcBef>
              <a:buSzTx/>
              <a:buFontTx/>
              <a:buNone/>
              <a:defRPr sz="7700" b="1"/>
            </a:lvl3pPr>
            <a:lvl4pPr marL="0" indent="0">
              <a:spcBef>
                <a:spcPts val="1800"/>
              </a:spcBef>
              <a:buSzTx/>
              <a:buFontTx/>
              <a:buNone/>
              <a:defRPr sz="7700" b="1"/>
            </a:lvl4pPr>
            <a:lvl5pPr marL="0" indent="0">
              <a:spcBef>
                <a:spcPts val="1800"/>
              </a:spcBef>
              <a:buSzTx/>
              <a:buFontTx/>
              <a:buNone/>
              <a:defRPr sz="7700" b="1"/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7700" b="1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7700" b="1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7700" b="1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7700" b="1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7700" b="1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1069975" y="0"/>
            <a:ext cx="19256375" cy="746918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1069818" y="0"/>
            <a:ext cx="7039245" cy="6333710"/>
          </a:xfrm>
          <a:prstGeom prst="rect">
            <a:avLst/>
          </a:prstGeom>
        </p:spPr>
        <p:txBody>
          <a:bodyPr anchor="b"/>
          <a:lstStyle>
            <a:lvl1pPr algn="l">
              <a:defRPr sz="65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6500" b="1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8365369" y="1205089"/>
            <a:ext cx="11961146" cy="2905901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4193828" y="21187094"/>
            <a:ext cx="12837798" cy="2501261"/>
          </a:xfrm>
          <a:prstGeom prst="rect">
            <a:avLst/>
          </a:prstGeom>
        </p:spPr>
        <p:txBody>
          <a:bodyPr anchor="b"/>
          <a:lstStyle>
            <a:lvl1pPr algn="l">
              <a:defRPr sz="65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6500" b="1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4193828" y="23688349"/>
            <a:ext cx="12837798" cy="355220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000"/>
              </a:spcBef>
              <a:buSzTx/>
              <a:buFontTx/>
              <a:buNone/>
              <a:defRPr sz="4500"/>
            </a:lvl1pPr>
            <a:lvl2pPr marL="0" indent="0">
              <a:spcBef>
                <a:spcPts val="1000"/>
              </a:spcBef>
              <a:buSzTx/>
              <a:buFontTx/>
              <a:buNone/>
              <a:defRPr sz="4500"/>
            </a:lvl2pPr>
            <a:lvl3pPr marL="0" indent="0">
              <a:spcBef>
                <a:spcPts val="1000"/>
              </a:spcBef>
              <a:buSzTx/>
              <a:buFontTx/>
              <a:buNone/>
              <a:defRPr sz="4500"/>
            </a:lvl3pPr>
            <a:lvl4pPr marL="0" indent="0">
              <a:spcBef>
                <a:spcPts val="1000"/>
              </a:spcBef>
              <a:buSzTx/>
              <a:buFontTx/>
              <a:buNone/>
              <a:defRPr sz="4500"/>
            </a:lvl4pPr>
            <a:lvl5pPr marL="0" indent="0">
              <a:spcBef>
                <a:spcPts val="1000"/>
              </a:spcBef>
              <a:buSzTx/>
              <a:buFontTx/>
              <a:buNone/>
              <a:defRPr sz="45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15512335" y="0"/>
            <a:ext cx="4814177" cy="2824947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1069815" y="1212098"/>
            <a:ext cx="14085916" cy="290520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069975" y="406399"/>
            <a:ext cx="19256375" cy="6656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47607" tIns="147607" rIns="147607" bIns="147607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069975" y="7062788"/>
            <a:ext cx="19256375" cy="23201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47607" tIns="147607" rIns="147607" bIns="147607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03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5333662" y="28418662"/>
            <a:ext cx="4992691" cy="879415"/>
          </a:xfrm>
          <a:prstGeom prst="rect">
            <a:avLst/>
          </a:prstGeom>
          <a:ln w="12700">
            <a:miter lim="400000"/>
          </a:ln>
        </p:spPr>
        <p:txBody>
          <a:bodyPr lIns="147607" tIns="147607" rIns="147607" bIns="147607" anchor="ctr">
            <a:spAutoFit/>
          </a:bodyPr>
          <a:lstStyle>
            <a:lvl1pPr algn="r" defTabSz="2952138">
              <a:defRPr sz="3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defTabSz="2951163">
        <a:defRPr sz="14200">
          <a:solidFill>
            <a:srgbClr val="FFFFFF"/>
          </a:solidFill>
          <a:latin typeface="Calibri"/>
          <a:ea typeface="Calibri"/>
          <a:cs typeface="Calibri"/>
          <a:sym typeface="Calibri"/>
        </a:defRPr>
      </a:lvl1pPr>
      <a:lvl2pPr algn="ctr" defTabSz="2951163">
        <a:defRPr sz="14200">
          <a:solidFill>
            <a:srgbClr val="FFFFFF"/>
          </a:solidFill>
          <a:latin typeface="Calibri"/>
          <a:ea typeface="Calibri"/>
          <a:cs typeface="Calibri"/>
          <a:sym typeface="Calibri"/>
        </a:defRPr>
      </a:lvl2pPr>
      <a:lvl3pPr algn="ctr" defTabSz="2951163">
        <a:defRPr sz="14200">
          <a:solidFill>
            <a:srgbClr val="FFFFFF"/>
          </a:solidFill>
          <a:latin typeface="Calibri"/>
          <a:ea typeface="Calibri"/>
          <a:cs typeface="Calibri"/>
          <a:sym typeface="Calibri"/>
        </a:defRPr>
      </a:lvl3pPr>
      <a:lvl4pPr algn="ctr" defTabSz="2951163">
        <a:defRPr sz="14200">
          <a:solidFill>
            <a:srgbClr val="FFFFFF"/>
          </a:solidFill>
          <a:latin typeface="Calibri"/>
          <a:ea typeface="Calibri"/>
          <a:cs typeface="Calibri"/>
          <a:sym typeface="Calibri"/>
        </a:defRPr>
      </a:lvl4pPr>
      <a:lvl5pPr algn="ctr" defTabSz="2951163">
        <a:defRPr sz="14200">
          <a:solidFill>
            <a:srgbClr val="FFFFFF"/>
          </a:solidFill>
          <a:latin typeface="Calibri"/>
          <a:ea typeface="Calibri"/>
          <a:cs typeface="Calibri"/>
          <a:sym typeface="Calibri"/>
        </a:defRPr>
      </a:lvl5pPr>
      <a:lvl6pPr algn="ctr" defTabSz="2951163">
        <a:defRPr sz="14200">
          <a:solidFill>
            <a:srgbClr val="FFFFFF"/>
          </a:solidFill>
          <a:latin typeface="Calibri"/>
          <a:ea typeface="Calibri"/>
          <a:cs typeface="Calibri"/>
          <a:sym typeface="Calibri"/>
        </a:defRPr>
      </a:lvl6pPr>
      <a:lvl7pPr algn="ctr" defTabSz="2951163">
        <a:defRPr sz="14200">
          <a:solidFill>
            <a:srgbClr val="FFFFFF"/>
          </a:solidFill>
          <a:latin typeface="Calibri"/>
          <a:ea typeface="Calibri"/>
          <a:cs typeface="Calibri"/>
          <a:sym typeface="Calibri"/>
        </a:defRPr>
      </a:lvl7pPr>
      <a:lvl8pPr algn="ctr" defTabSz="2951163">
        <a:defRPr sz="14200">
          <a:solidFill>
            <a:srgbClr val="FFFFFF"/>
          </a:solidFill>
          <a:latin typeface="Calibri"/>
          <a:ea typeface="Calibri"/>
          <a:cs typeface="Calibri"/>
          <a:sym typeface="Calibri"/>
        </a:defRPr>
      </a:lvl8pPr>
      <a:lvl9pPr algn="ctr" defTabSz="2951163">
        <a:defRPr sz="14200">
          <a:solidFill>
            <a:srgbClr val="FFFFFF"/>
          </a:solidFill>
          <a:latin typeface="Calibri"/>
          <a:ea typeface="Calibri"/>
          <a:cs typeface="Calibri"/>
          <a:sym typeface="Calibri"/>
        </a:defRPr>
      </a:lvl9pPr>
    </p:titleStyle>
    <p:bodyStyle>
      <a:lvl1pPr marL="1106487" indent="-1106487" defTabSz="2951163">
        <a:spcBef>
          <a:spcPts val="2400"/>
        </a:spcBef>
        <a:buSzPct val="100000"/>
        <a:buFont typeface="Arial"/>
        <a:buChar char="•"/>
        <a:defRPr sz="10300">
          <a:solidFill>
            <a:srgbClr val="FFFFFF"/>
          </a:solidFill>
          <a:latin typeface="Calibri"/>
          <a:ea typeface="Calibri"/>
          <a:cs typeface="Calibri"/>
          <a:sym typeface="Calibri"/>
        </a:defRPr>
      </a:lvl1pPr>
      <a:lvl2pPr marL="2530350" indent="-1055562" defTabSz="2951163">
        <a:spcBef>
          <a:spcPts val="2400"/>
        </a:spcBef>
        <a:buSzPct val="100000"/>
        <a:buFont typeface="Arial"/>
        <a:buChar char="–"/>
        <a:defRPr sz="10300">
          <a:solidFill>
            <a:srgbClr val="FFFFFF"/>
          </a:solidFill>
          <a:latin typeface="Calibri"/>
          <a:ea typeface="Calibri"/>
          <a:cs typeface="Calibri"/>
          <a:sym typeface="Calibri"/>
        </a:defRPr>
      </a:lvl2pPr>
      <a:lvl3pPr marL="3938072" indent="-985322" defTabSz="2951163">
        <a:spcBef>
          <a:spcPts val="2400"/>
        </a:spcBef>
        <a:buSzPct val="100000"/>
        <a:buFont typeface="Arial"/>
        <a:buChar char="•"/>
        <a:defRPr sz="10300">
          <a:solidFill>
            <a:srgbClr val="FFFFFF"/>
          </a:solidFill>
          <a:latin typeface="Calibri"/>
          <a:ea typeface="Calibri"/>
          <a:cs typeface="Calibri"/>
          <a:sym typeface="Calibri"/>
        </a:defRPr>
      </a:lvl3pPr>
      <a:lvl4pPr marL="5596351" indent="-1167226" defTabSz="2951163">
        <a:spcBef>
          <a:spcPts val="2400"/>
        </a:spcBef>
        <a:buSzPct val="100000"/>
        <a:buFont typeface="Arial"/>
        <a:buChar char="–"/>
        <a:defRPr sz="10300">
          <a:solidFill>
            <a:srgbClr val="FFFFFF"/>
          </a:solidFill>
          <a:latin typeface="Calibri"/>
          <a:ea typeface="Calibri"/>
          <a:cs typeface="Calibri"/>
          <a:sym typeface="Calibri"/>
        </a:defRPr>
      </a:lvl4pPr>
      <a:lvl5pPr marL="7072727" indent="-1167227" defTabSz="2951163">
        <a:spcBef>
          <a:spcPts val="2400"/>
        </a:spcBef>
        <a:buSzPct val="100000"/>
        <a:buFont typeface="Arial"/>
        <a:buChar char="»"/>
        <a:defRPr sz="10300">
          <a:solidFill>
            <a:srgbClr val="FFFFFF"/>
          </a:solidFill>
          <a:latin typeface="Calibri"/>
          <a:ea typeface="Calibri"/>
          <a:cs typeface="Calibri"/>
          <a:sym typeface="Calibri"/>
        </a:defRPr>
      </a:lvl5pPr>
      <a:lvl6pPr marL="8549850" indent="-1169499" defTabSz="2951163">
        <a:spcBef>
          <a:spcPts val="2400"/>
        </a:spcBef>
        <a:buSzPct val="100000"/>
        <a:buFont typeface="Arial"/>
        <a:buChar char="•"/>
        <a:defRPr sz="10300">
          <a:solidFill>
            <a:srgbClr val="FFFFFF"/>
          </a:solidFill>
          <a:latin typeface="Calibri"/>
          <a:ea typeface="Calibri"/>
          <a:cs typeface="Calibri"/>
          <a:sym typeface="Calibri"/>
        </a:defRPr>
      </a:lvl6pPr>
      <a:lvl7pPr marL="10025922" indent="-1169499" defTabSz="2951163">
        <a:spcBef>
          <a:spcPts val="2400"/>
        </a:spcBef>
        <a:buSzPct val="100000"/>
        <a:buFont typeface="Arial"/>
        <a:buChar char="•"/>
        <a:defRPr sz="10300">
          <a:solidFill>
            <a:srgbClr val="FFFFFF"/>
          </a:solidFill>
          <a:latin typeface="Calibri"/>
          <a:ea typeface="Calibri"/>
          <a:cs typeface="Calibri"/>
          <a:sym typeface="Calibri"/>
        </a:defRPr>
      </a:lvl7pPr>
      <a:lvl8pPr marL="11501994" indent="-1169499" defTabSz="2951163">
        <a:spcBef>
          <a:spcPts val="2400"/>
        </a:spcBef>
        <a:buSzPct val="100000"/>
        <a:buFont typeface="Arial"/>
        <a:buChar char="•"/>
        <a:defRPr sz="10300">
          <a:solidFill>
            <a:srgbClr val="FFFFFF"/>
          </a:solidFill>
          <a:latin typeface="Calibri"/>
          <a:ea typeface="Calibri"/>
          <a:cs typeface="Calibri"/>
          <a:sym typeface="Calibri"/>
        </a:defRPr>
      </a:lvl8pPr>
      <a:lvl9pPr marL="12978062" indent="-1169499" defTabSz="2951163">
        <a:spcBef>
          <a:spcPts val="2400"/>
        </a:spcBef>
        <a:buSzPct val="100000"/>
        <a:buFont typeface="Arial"/>
        <a:buChar char="•"/>
        <a:defRPr sz="10300">
          <a:solidFill>
            <a:srgbClr val="FFFFFF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 defTabSz="2952138">
        <a:defRPr sz="39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defTabSz="2952138">
        <a:defRPr sz="39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defTabSz="2952138">
        <a:defRPr sz="39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defTabSz="2952138">
        <a:defRPr sz="39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defTabSz="2952138">
        <a:defRPr sz="39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defTabSz="2952138">
        <a:defRPr sz="39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defTabSz="2952138">
        <a:defRPr sz="39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defTabSz="2952138">
        <a:defRPr sz="39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defTabSz="2952138">
        <a:defRPr sz="39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oleObject" Target="../embeddings/oleObject3.bin"/><Relationship Id="rId18" Type="http://schemas.openxmlformats.org/officeDocument/2006/relationships/oleObject" Target="../embeddings/oleObject5.bin"/><Relationship Id="rId26" Type="http://schemas.openxmlformats.org/officeDocument/2006/relationships/image" Target="../media/image18.png"/><Relationship Id="rId3" Type="http://schemas.openxmlformats.org/officeDocument/2006/relationships/image" Target="../media/image8.png"/><Relationship Id="rId21" Type="http://schemas.openxmlformats.org/officeDocument/2006/relationships/image" Target="../media/image7.wmf"/><Relationship Id="rId7" Type="http://schemas.openxmlformats.org/officeDocument/2006/relationships/image" Target="../media/image11.jpeg"/><Relationship Id="rId12" Type="http://schemas.openxmlformats.org/officeDocument/2006/relationships/image" Target="../media/image3.wmf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.wmf"/><Relationship Id="rId20" Type="http://schemas.openxmlformats.org/officeDocument/2006/relationships/oleObject" Target="../embeddings/oleObject6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11" Type="http://schemas.openxmlformats.org/officeDocument/2006/relationships/oleObject" Target="../embeddings/oleObject2.bin"/><Relationship Id="rId24" Type="http://schemas.openxmlformats.org/officeDocument/2006/relationships/image" Target="../media/image16.png"/><Relationship Id="rId5" Type="http://schemas.openxmlformats.org/officeDocument/2006/relationships/image" Target="../media/image9.jpeg"/><Relationship Id="rId15" Type="http://schemas.openxmlformats.org/officeDocument/2006/relationships/oleObject" Target="../embeddings/oleObject4.bin"/><Relationship Id="rId23" Type="http://schemas.openxmlformats.org/officeDocument/2006/relationships/image" Target="../media/image15.png"/><Relationship Id="rId10" Type="http://schemas.openxmlformats.org/officeDocument/2006/relationships/image" Target="../media/image2.wmf"/><Relationship Id="rId19" Type="http://schemas.openxmlformats.org/officeDocument/2006/relationships/image" Target="../media/image6.wmf"/><Relationship Id="rId4" Type="http://schemas.microsoft.com/office/2007/relationships/hdphoto" Target="../media/hdphoto1.wdp"/><Relationship Id="rId9" Type="http://schemas.openxmlformats.org/officeDocument/2006/relationships/oleObject" Target="../embeddings/oleObject1.bin"/><Relationship Id="rId14" Type="http://schemas.openxmlformats.org/officeDocument/2006/relationships/image" Target="../media/image4.wmf"/><Relationship Id="rId2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8000">
              <a:srgbClr val="FFCC00"/>
            </a:gs>
            <a:gs pos="6000">
              <a:srgbClr val="FFCC00"/>
            </a:gs>
            <a:gs pos="15000">
              <a:srgbClr val="000000"/>
            </a:gs>
            <a:gs pos="100000">
              <a:srgbClr val="00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1352550" y="655638"/>
            <a:ext cx="18802350" cy="3269670"/>
          </a:xfrm>
          <a:prstGeom prst="roundRect">
            <a:avLst>
              <a:gd name="adj" fmla="val 11765"/>
            </a:avLst>
          </a:prstGeom>
          <a:solidFill/>
          <a:ln w="25400">
            <a:solidFill>
              <a:srgbClr val="FFCC00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2952138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140" name="Picture 116" descr="C:\Documents and Settings\dona\Desktop\SUPA_Logo_Bm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5" b="92376" l="2967" r="95549">
                        <a14:foregroundMark x1="37266" y1="45999" x2="37266" y2="45999"/>
                        <a14:foregroundMark x1="90427" y1="57215" x2="90427" y2="57215"/>
                        <a14:foregroundMark x1="58601" y1="85570" x2="58601" y2="85570"/>
                        <a14:foregroundMark x1="55705" y1="86137" x2="55705" y2="86137"/>
                        <a14:foregroundMark x1="54504" y1="86137" x2="54504" y2="86137"/>
                        <a14:backgroundMark x1="73084" y1="47511" x2="73084" y2="47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6542" y="1566155"/>
            <a:ext cx="2190099" cy="12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Shape 95"/>
          <p:cNvSpPr/>
          <p:nvPr/>
        </p:nvSpPr>
        <p:spPr>
          <a:xfrm>
            <a:off x="1352550" y="4471913"/>
            <a:ext cx="9027983" cy="17666272"/>
          </a:xfrm>
          <a:prstGeom prst="roundRect">
            <a:avLst>
              <a:gd name="adj" fmla="val 4266"/>
            </a:avLst>
          </a:prstGeom>
          <a:solidFill>
            <a:srgbClr val="FFFFFF"/>
          </a:solidFill>
          <a:ln w="127000">
            <a:solidFill>
              <a:srgbClr val="FFCC00"/>
            </a:solidFill>
          </a:ln>
        </p:spPr>
        <p:txBody>
          <a:bodyPr lIns="0" tIns="0" rIns="0" bIns="0" anchor="ctr"/>
          <a:lstStyle/>
          <a:p>
            <a:pPr lvl="0" algn="ctr" defTabSz="2952138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  <p:sp>
        <p:nvSpPr>
          <p:cNvPr id="278" name="AutoShape 272"/>
          <p:cNvSpPr>
            <a:spLocks noChangeArrowheads="1"/>
          </p:cNvSpPr>
          <p:nvPr/>
        </p:nvSpPr>
        <p:spPr bwMode="auto">
          <a:xfrm>
            <a:off x="11089296" y="4471913"/>
            <a:ext cx="9100800" cy="17666270"/>
          </a:xfrm>
          <a:prstGeom prst="roundRect">
            <a:avLst>
              <a:gd name="adj" fmla="val 5214"/>
            </a:avLst>
          </a:prstGeom>
          <a:solidFill>
            <a:schemeClr val="bg1"/>
          </a:solidFill>
          <a:ln w="120650">
            <a:solidFill>
              <a:srgbClr val="FFCC00"/>
            </a:solidFill>
            <a:round/>
            <a:headEnd/>
            <a:tailEnd/>
          </a:ln>
        </p:spPr>
        <p:txBody>
          <a:bodyPr wrap="none" anchor="ctr"/>
          <a:lstStyle>
            <a:lvl1pPr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281" name="Text Box 285"/>
          <p:cNvSpPr txBox="1">
            <a:spLocks noChangeArrowheads="1"/>
          </p:cNvSpPr>
          <p:nvPr/>
        </p:nvSpPr>
        <p:spPr bwMode="auto">
          <a:xfrm>
            <a:off x="11351327" y="5083192"/>
            <a:ext cx="8545129" cy="6453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Following Ref.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],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figure of merit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defined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as the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increase of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product </a:t>
            </a:r>
            <a:r>
              <a:rPr lang="en-US" sz="20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000" i="1" baseline="-25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eq</a:t>
            </a:r>
            <a:r>
              <a:rPr lang="en-US" sz="2000" i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 smtClean="0">
                <a:latin typeface="Symbol" panose="05050102010706020507" pitchFamily="18" charset="2"/>
                <a:cs typeface="Calibri" panose="020F0502020204030204" pitchFamily="34" charset="0"/>
              </a:rPr>
              <a:t>t</a:t>
            </a:r>
            <a:r>
              <a:rPr lang="en-US" sz="2000" dirty="0" smtClean="0">
                <a:latin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relative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 the case of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unmodulated 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Rb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background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pressure, i.e. to what extent the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pressure modulation caused by LIAD increases the product between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atom number and lifetime. </a:t>
            </a:r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Given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that we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can increase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MOT atom number temporarily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during an LED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pulse and recover a low 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Rb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pressure after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pulse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i="1" dirty="0" smtClean="0">
                <a:latin typeface="Symbol" panose="05050102010706020507" pitchFamily="18" charset="2"/>
                <a:cs typeface="Calibri" panose="020F0502020204030204" pitchFamily="34" charset="0"/>
              </a:rPr>
              <a:t>t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is still given by the equation for the unmodulated background case. </a:t>
            </a:r>
            <a:r>
              <a:rPr lang="en-US" sz="20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000" i="1" baseline="-25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eq</a:t>
            </a:r>
            <a:r>
              <a:rPr lang="en-US" sz="20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is now the MOT atom number reached during the  LED pulse:</a:t>
            </a:r>
          </a:p>
          <a:p>
            <a:pPr algn="just"/>
            <a:endParaRPr lang="en-US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alt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GB" alt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/>
            <a:r>
              <a:rPr lang="en-GB" altLang="en-US" sz="2000" dirty="0" smtClean="0">
                <a:latin typeface="Calibri" panose="020F0502020204030204" pitchFamily="34" charset="0"/>
              </a:rPr>
              <a:t>where </a:t>
            </a:r>
            <a:r>
              <a:rPr lang="en-GB" altLang="en-US" sz="2000" i="1" dirty="0" smtClean="0">
                <a:latin typeface="Symbol" panose="05050102010706020507" pitchFamily="18" charset="2"/>
              </a:rPr>
              <a:t>h</a:t>
            </a:r>
            <a:r>
              <a:rPr lang="en-GB" altLang="en-US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(I)</a:t>
            </a:r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is the relative increase in </a:t>
            </a:r>
            <a:r>
              <a:rPr lang="en-GB" alt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Rb</a:t>
            </a:r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pressure for an LED current </a:t>
            </a:r>
            <a:r>
              <a:rPr lang="en-GB" altLang="en-US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I,</a:t>
            </a:r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altLang="en-US" sz="20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GB" altLang="en-US" sz="2000" i="1" baseline="-25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Rb</a:t>
            </a:r>
            <a:r>
              <a:rPr lang="en-GB" altLang="en-US" sz="2000" i="1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is the off-peak pressure. </a:t>
            </a:r>
            <a:r>
              <a:rPr lang="en-GB" altLang="en-US" sz="20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GB" altLang="en-US" sz="2000" i="1" baseline="-25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Rb</a:t>
            </a:r>
            <a:r>
              <a:rPr lang="en-GB" altLang="en-US" sz="2000" i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can again be eliminated in order to express the atom number as a function of </a:t>
            </a:r>
            <a:r>
              <a:rPr lang="en-US" sz="2000" i="1" dirty="0" smtClean="0">
                <a:latin typeface="Symbol" panose="05050102010706020507" pitchFamily="18" charset="2"/>
                <a:cs typeface="Calibri" panose="020F0502020204030204" pitchFamily="34" charset="0"/>
              </a:rPr>
              <a:t>t</a:t>
            </a:r>
            <a:r>
              <a:rPr lang="en-US" sz="2000" dirty="0">
                <a:latin typeface="Symbol" panose="05050102010706020507" pitchFamily="18" charset="2"/>
                <a:cs typeface="Calibri" panose="020F0502020204030204" pitchFamily="34" charset="0"/>
              </a:rPr>
              <a:t>:</a:t>
            </a:r>
            <a:endParaRPr lang="en-US" sz="2000" dirty="0" smtClean="0">
              <a:latin typeface="Symbol" panose="05050102010706020507" pitchFamily="18" charset="2"/>
              <a:cs typeface="Calibri" panose="020F0502020204030204" pitchFamily="34" charset="0"/>
            </a:endParaRPr>
          </a:p>
          <a:p>
            <a:pPr algn="just" eaLnBrk="1" hangingPunct="1"/>
            <a:endParaRPr lang="en-US" sz="2000" dirty="0">
              <a:latin typeface="Symbol" panose="05050102010706020507" pitchFamily="18" charset="2"/>
              <a:cs typeface="Calibri" panose="020F0502020204030204" pitchFamily="34" charset="0"/>
            </a:endParaRPr>
          </a:p>
          <a:p>
            <a:pPr algn="just" eaLnBrk="1" hangingPunct="1"/>
            <a:endParaRPr lang="en-US" sz="2000" dirty="0" smtClean="0">
              <a:latin typeface="Symbol" panose="05050102010706020507" pitchFamily="18" charset="2"/>
              <a:cs typeface="Calibri" panose="020F0502020204030204" pitchFamily="34" charset="0"/>
            </a:endParaRPr>
          </a:p>
          <a:p>
            <a:pPr algn="just" eaLnBrk="1" hangingPunct="1"/>
            <a:endParaRPr lang="en-US" sz="2000" dirty="0">
              <a:latin typeface="Symbol" panose="05050102010706020507" pitchFamily="18" charset="2"/>
              <a:cs typeface="Calibri" panose="020F0502020204030204" pitchFamily="34" charset="0"/>
            </a:endParaRPr>
          </a:p>
          <a:p>
            <a:pPr algn="just" eaLnBrk="1" hangingPunct="1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Therefore off-peak MOTs and LIAD-enhanced MOTs can be plotted on the same </a:t>
            </a:r>
            <a:r>
              <a:rPr lang="en-GB" altLang="en-US" sz="2000" i="1" dirty="0" err="1">
                <a:latin typeface="Calibri" panose="020F0502020204030204" pitchFamily="34" charset="0"/>
                <a:cs typeface="Times New Roman" pitchFamily="18" charset="0"/>
              </a:rPr>
              <a:t>N</a:t>
            </a:r>
            <a:r>
              <a:rPr lang="en-GB" altLang="en-US" sz="2000" i="1" baseline="-25000" dirty="0" err="1">
                <a:latin typeface="Calibri" panose="020F0502020204030204" pitchFamily="34" charset="0"/>
                <a:cs typeface="Times New Roman" pitchFamily="18" charset="0"/>
              </a:rPr>
              <a:t>eq</a:t>
            </a:r>
            <a:r>
              <a:rPr lang="en-GB" altLang="en-US" sz="2000" i="1" dirty="0">
                <a:latin typeface="Calibri" panose="020F0502020204030204" pitchFamily="34" charset="0"/>
              </a:rPr>
              <a:t>-</a:t>
            </a:r>
            <a:r>
              <a:rPr lang="en-GB" altLang="en-US" sz="2000" i="1" dirty="0">
                <a:latin typeface="Symbol" panose="05050102010706020507" pitchFamily="18" charset="2"/>
              </a:rPr>
              <a:t>t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plot, and the figure of merit quantified by hyperbolae defined as </a:t>
            </a:r>
            <a:r>
              <a:rPr lang="en-GB" altLang="en-US" sz="2000" i="1" dirty="0" err="1" smtClean="0">
                <a:latin typeface="Symbol" panose="05050102010706020507" pitchFamily="18" charset="2"/>
                <a:cs typeface="Times New Roman" pitchFamily="18" charset="0"/>
              </a:rPr>
              <a:t>N</a:t>
            </a:r>
            <a:r>
              <a:rPr lang="en-GB" altLang="en-US" sz="2000" i="1" baseline="-25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eq</a:t>
            </a:r>
            <a:r>
              <a:rPr lang="en-GB" altLang="en-US" sz="2000" i="1" dirty="0" err="1" smtClean="0">
                <a:latin typeface="Symbol" panose="05050102010706020507" pitchFamily="18" charset="2"/>
                <a:cs typeface="Times New Roman" pitchFamily="18" charset="0"/>
              </a:rPr>
              <a:t>g</a:t>
            </a:r>
            <a:r>
              <a:rPr lang="en-GB" altLang="en-US" sz="2000" i="1" dirty="0" err="1" smtClean="0">
                <a:latin typeface="Symbol" panose="05050102010706020507" pitchFamily="18" charset="2"/>
              </a:rPr>
              <a:t>t</a:t>
            </a:r>
            <a:r>
              <a:rPr lang="en-GB" altLang="en-US" sz="2000" i="1" dirty="0" smtClean="0">
                <a:latin typeface="Symbol" panose="05050102010706020507" pitchFamily="18" charset="2"/>
              </a:rPr>
              <a:t>=</a:t>
            </a:r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const.</a:t>
            </a:r>
            <a:r>
              <a:rPr lang="en-GB" altLang="en-US" sz="2000" i="1" dirty="0" smtClean="0">
                <a:latin typeface="Symbol" panose="05050102010706020507" pitchFamily="18" charset="2"/>
              </a:rPr>
              <a:t> </a:t>
            </a:r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[3]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297" name="Shape 64"/>
          <p:cNvSpPr/>
          <p:nvPr/>
        </p:nvSpPr>
        <p:spPr>
          <a:xfrm>
            <a:off x="11561157" y="4516336"/>
            <a:ext cx="822960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600">
                <a:latin typeface="Eras Medium ITC"/>
                <a:ea typeface="Eras Medium ITC"/>
                <a:cs typeface="Eras Medium ITC"/>
                <a:sym typeface="Eras Medium ITC"/>
              </a:defRPr>
            </a:lvl1pPr>
          </a:lstStyle>
          <a:p>
            <a:pPr lvl="0" algn="ctr">
              <a:defRPr sz="1800"/>
            </a:pPr>
            <a:r>
              <a:rPr lang="en-GB" sz="3600" dirty="0" smtClean="0"/>
              <a:t>LIAD figure of merit</a:t>
            </a:r>
            <a:endParaRPr sz="3600" dirty="0"/>
          </a:p>
        </p:txBody>
      </p:sp>
      <p:sp>
        <p:nvSpPr>
          <p:cNvPr id="55" name="Shape 55"/>
          <p:cNvSpPr/>
          <p:nvPr/>
        </p:nvSpPr>
        <p:spPr>
          <a:xfrm>
            <a:off x="1615581" y="593504"/>
            <a:ext cx="18245634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2952138">
              <a:defRPr sz="6000">
                <a:solidFill>
                  <a:srgbClr val="00F600"/>
                </a:solidFill>
                <a:latin typeface="Eras Medium ITC"/>
                <a:ea typeface="Eras Medium ITC"/>
                <a:cs typeface="Eras Medium ITC"/>
                <a:sym typeface="Eras Medium IT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600" dirty="0" smtClean="0">
                <a:solidFill>
                  <a:srgbClr val="FFCC00"/>
                </a:solidFill>
              </a:rPr>
              <a:t>Light-induced atomic desorption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600" dirty="0">
                <a:solidFill>
                  <a:srgbClr val="FFCC00"/>
                </a:solidFill>
              </a:rPr>
              <a:t>i</a:t>
            </a:r>
            <a:r>
              <a:rPr lang="en-US" sz="5600" dirty="0" smtClean="0">
                <a:solidFill>
                  <a:srgbClr val="FFCC00"/>
                </a:solidFill>
              </a:rPr>
              <a:t>n a compact system for </a:t>
            </a:r>
            <a:r>
              <a:rPr lang="en-US" sz="5600" dirty="0" err="1" smtClean="0">
                <a:solidFill>
                  <a:srgbClr val="FFCC00"/>
                </a:solidFill>
              </a:rPr>
              <a:t>ultracold</a:t>
            </a:r>
            <a:r>
              <a:rPr lang="en-US" sz="5600" dirty="0" smtClean="0">
                <a:solidFill>
                  <a:srgbClr val="FFCC00"/>
                </a:solidFill>
              </a:rPr>
              <a:t> atoms</a:t>
            </a:r>
          </a:p>
        </p:txBody>
      </p:sp>
      <p:sp>
        <p:nvSpPr>
          <p:cNvPr id="56" name="Shape 56"/>
          <p:cNvSpPr/>
          <p:nvPr/>
        </p:nvSpPr>
        <p:spPr>
          <a:xfrm>
            <a:off x="1935161" y="2370134"/>
            <a:ext cx="17526002" cy="15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800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L. </a:t>
            </a:r>
            <a:r>
              <a:rPr lang="en-US" sz="2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Torralbo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-Campo, G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D. Bruce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G. </a:t>
            </a:r>
            <a:r>
              <a:rPr lang="en-US" sz="2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Smirne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D. Cassettari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 sz="1800"/>
            </a:pPr>
            <a:endParaRPr sz="10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defRPr sz="1800"/>
            </a:pPr>
            <a:r>
              <a:rPr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Cold Atoms Group, SUPA School of Physics and Astronomy, </a:t>
            </a: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defRPr sz="1800"/>
            </a:pPr>
            <a:r>
              <a:rPr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University of St Andrews, North </a:t>
            </a:r>
            <a:r>
              <a:rPr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Haugh</a:t>
            </a:r>
            <a:r>
              <a:rPr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St Andrews, Fife, KY16 9SS, UK</a:t>
            </a: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defRPr sz="1800"/>
            </a:pPr>
            <a:r>
              <a:rPr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www.st-andrews.ac.uk/coldatoms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352336" y="28125695"/>
            <a:ext cx="9003600" cy="1780991"/>
            <a:chOff x="11053440" y="27835408"/>
            <a:chExt cx="9003600" cy="1780991"/>
          </a:xfrm>
        </p:grpSpPr>
        <p:sp>
          <p:nvSpPr>
            <p:cNvPr id="53" name="Shape 53"/>
            <p:cNvSpPr/>
            <p:nvPr/>
          </p:nvSpPr>
          <p:spPr>
            <a:xfrm>
              <a:off x="11053440" y="27835408"/>
              <a:ext cx="9003600" cy="1780991"/>
            </a:xfrm>
            <a:prstGeom prst="roundRect">
              <a:avLst>
                <a:gd name="adj" fmla="val 24752"/>
              </a:avLst>
            </a:prstGeom>
            <a:solidFill>
              <a:srgbClr val="FFFFFF"/>
            </a:solidFill>
            <a:ln w="120650">
              <a:solidFill>
                <a:srgbClr val="FFCC00"/>
              </a:solidFill>
            </a:ln>
          </p:spPr>
          <p:txBody>
            <a:bodyPr lIns="0" tIns="0" rIns="0" bIns="0" anchor="ctr"/>
            <a:lstStyle/>
            <a:p>
              <a:pPr lvl="0" algn="ctr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7" name="image4.jpeg" descr="lecerhulme.jp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7493514" y="28044155"/>
              <a:ext cx="2297891" cy="135638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8" name="image5.jpeg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3846820" y="28044155"/>
              <a:ext cx="3397318" cy="135638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9" name="image6.jpeg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186228" y="28047711"/>
              <a:ext cx="2523496" cy="1356381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67" name="image8.gif"/>
          <p:cNvPicPr/>
          <p:nvPr/>
        </p:nvPicPr>
        <p:blipFill>
          <a:blip r:embed="rId8">
            <a:extLst/>
          </a:blip>
          <a:srcRect l="19252" t="15435" r="21927" b="16417"/>
          <a:stretch>
            <a:fillRect/>
          </a:stretch>
        </p:blipFill>
        <p:spPr>
          <a:xfrm>
            <a:off x="2079561" y="1018820"/>
            <a:ext cx="1620004" cy="23216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" name="Group 22"/>
          <p:cNvGrpSpPr/>
          <p:nvPr/>
        </p:nvGrpSpPr>
        <p:grpSpPr>
          <a:xfrm>
            <a:off x="11088000" y="28125695"/>
            <a:ext cx="9101460" cy="1779295"/>
            <a:chOff x="10966337" y="27562846"/>
            <a:chExt cx="9101460" cy="1779295"/>
          </a:xfrm>
        </p:grpSpPr>
        <p:sp>
          <p:nvSpPr>
            <p:cNvPr id="49" name="Shape 49"/>
            <p:cNvSpPr/>
            <p:nvPr/>
          </p:nvSpPr>
          <p:spPr>
            <a:xfrm>
              <a:off x="10966337" y="27562846"/>
              <a:ext cx="9101460" cy="1779295"/>
            </a:xfrm>
            <a:prstGeom prst="roundRect">
              <a:avLst>
                <a:gd name="adj" fmla="val 20331"/>
              </a:avLst>
            </a:prstGeom>
            <a:solidFill>
              <a:srgbClr val="FFFFFF"/>
            </a:solidFill>
            <a:ln w="127000">
              <a:solidFill>
                <a:srgbClr val="FFCC00"/>
              </a:solidFill>
            </a:ln>
          </p:spPr>
          <p:txBody>
            <a:bodyPr lIns="0" tIns="0" rIns="0" bIns="0" anchor="ctr"/>
            <a:lstStyle/>
            <a:p>
              <a:pPr lvl="0" algn="ctr" defTabSz="2952138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>
              <a:off x="11193713" y="27637735"/>
              <a:ext cx="8769674" cy="1631212"/>
            </a:xfrm>
            <a:prstGeom prst="rect">
              <a:avLst/>
            </a:prstGeom>
            <a:ln w="12700">
              <a:solidFill>
                <a:srgbClr val="FFCC00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>
              <a:spAutoFit/>
            </a:bodyPr>
            <a:lstStyle/>
            <a:p>
              <a:pPr lvl="0" algn="just">
                <a:defRPr sz="1800"/>
              </a:pP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[1]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  A. </a:t>
              </a:r>
              <a:r>
                <a:rPr lang="en-GB" sz="2000" dirty="0" err="1" smtClean="0">
                  <a:latin typeface="Calibri"/>
                  <a:ea typeface="Calibri"/>
                  <a:cs typeface="Calibri"/>
                  <a:sym typeface="Calibri"/>
                </a:rPr>
                <a:t>Gozzini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 et al.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Il </a:t>
              </a:r>
              <a:r>
                <a:rPr lang="en-GB" sz="2000" dirty="0" err="1" smtClean="0">
                  <a:latin typeface="Calibri"/>
                  <a:ea typeface="Calibri"/>
                  <a:cs typeface="Calibri"/>
                  <a:sym typeface="Calibri"/>
                </a:rPr>
                <a:t>Nuovo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000" dirty="0" err="1" smtClean="0">
                  <a:latin typeface="Calibri"/>
                  <a:ea typeface="Calibri"/>
                  <a:cs typeface="Calibri"/>
                  <a:sym typeface="Calibri"/>
                </a:rPr>
                <a:t>Cimento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 D </a:t>
              </a:r>
              <a:r>
                <a:rPr sz="2000" b="1" dirty="0" smtClean="0"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en-GB" sz="2000" b="1" dirty="0" smtClean="0"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000" b="1" dirty="0" smtClean="0"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, 709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(1993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)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dirty="0"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just">
                <a:defRPr sz="1800"/>
              </a:pPr>
              <a:r>
                <a:rPr sz="2000" dirty="0">
                  <a:latin typeface="Calibri"/>
                  <a:ea typeface="Calibri"/>
                  <a:cs typeface="Calibri"/>
                  <a:sym typeface="Calibri"/>
                </a:rPr>
                <a:t>[2] 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 B. P. Anderson and M. A. </a:t>
              </a:r>
              <a:r>
                <a:rPr lang="en-GB" sz="2000" dirty="0" err="1" smtClean="0">
                  <a:latin typeface="Calibri"/>
                  <a:ea typeface="Calibri"/>
                  <a:cs typeface="Calibri"/>
                  <a:sym typeface="Calibri"/>
                </a:rPr>
                <a:t>Kasevich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, Phys. Rev. A </a:t>
              </a:r>
              <a:r>
                <a:rPr lang="en-GB" sz="2000" b="1" dirty="0" smtClean="0">
                  <a:latin typeface="Calibri"/>
                  <a:ea typeface="Calibri"/>
                  <a:cs typeface="Calibri"/>
                  <a:sym typeface="Calibri"/>
                </a:rPr>
                <a:t>63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, 023404 (2001).</a:t>
              </a:r>
            </a:p>
            <a:p>
              <a:pPr lvl="0" algn="just">
                <a:defRPr sz="1800"/>
              </a:pP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[</a:t>
              </a:r>
              <a:r>
                <a:rPr sz="2000" dirty="0">
                  <a:latin typeface="Calibri"/>
                  <a:ea typeface="Calibri"/>
                  <a:cs typeface="Calibri"/>
                  <a:sym typeface="Calibri"/>
                </a:rPr>
                <a:t>3] 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s-ES" sz="2000" dirty="0" smtClean="0"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es-ES" sz="2000" dirty="0">
                  <a:latin typeface="Calibri"/>
                  <a:ea typeface="Calibri"/>
                  <a:cs typeface="Calibri"/>
                  <a:sym typeface="Calibri"/>
                </a:rPr>
                <a:t>. </a:t>
              </a:r>
              <a:r>
                <a:rPr lang="es-ES" sz="2000" dirty="0" err="1">
                  <a:latin typeface="Calibri"/>
                  <a:ea typeface="Calibri"/>
                  <a:cs typeface="Calibri"/>
                  <a:sym typeface="Calibri"/>
                </a:rPr>
                <a:t>Torralbo</a:t>
              </a:r>
              <a:r>
                <a:rPr lang="es-ES" sz="2000" dirty="0">
                  <a:latin typeface="Calibri"/>
                  <a:ea typeface="Calibri"/>
                  <a:cs typeface="Calibri"/>
                  <a:sym typeface="Calibri"/>
                </a:rPr>
                <a:t>-Campo et al., arXiv:1312.6442</a:t>
              </a:r>
              <a:r>
                <a:rPr lang="es-ES" sz="2000" dirty="0" smtClean="0"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dirty="0"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just">
                <a:defRPr sz="1800"/>
              </a:pPr>
              <a:r>
                <a:rPr sz="2000" dirty="0">
                  <a:latin typeface="Calibri"/>
                  <a:ea typeface="Calibri"/>
                  <a:cs typeface="Calibri"/>
                  <a:sym typeface="Calibri"/>
                </a:rPr>
                <a:t>[4] </a:t>
              </a:r>
              <a:r>
                <a:rPr lang="en-GB" sz="2000" i="1" dirty="0" smtClean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G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. </a:t>
              </a:r>
              <a:r>
                <a:rPr lang="en-GB" sz="2000" dirty="0" err="1" smtClean="0">
                  <a:latin typeface="Calibri"/>
                  <a:ea typeface="Calibri"/>
                  <a:cs typeface="Calibri"/>
                  <a:sym typeface="Calibri"/>
                </a:rPr>
                <a:t>Telles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et </a:t>
              </a:r>
              <a:r>
                <a:rPr sz="2000" dirty="0">
                  <a:latin typeface="Calibri"/>
                  <a:ea typeface="Calibri"/>
                  <a:cs typeface="Calibri"/>
                  <a:sym typeface="Calibri"/>
                </a:rPr>
                <a:t>al., Phys. Rev. A </a:t>
              </a:r>
              <a:r>
                <a:rPr sz="2000" b="1" dirty="0" smtClean="0">
                  <a:latin typeface="Calibri"/>
                  <a:ea typeface="Calibri"/>
                  <a:cs typeface="Calibri"/>
                  <a:sym typeface="Calibri"/>
                </a:rPr>
                <a:t>8</a:t>
              </a:r>
              <a:r>
                <a:rPr lang="en-GB" sz="2000" b="1" dirty="0" smtClean="0"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lang="en-GB" sz="2000" dirty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032710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sz="2000" dirty="0"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201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0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)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dirty="0"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just">
                <a:defRPr sz="1800"/>
              </a:pPr>
              <a:r>
                <a:rPr sz="2000" dirty="0">
                  <a:latin typeface="Calibri"/>
                  <a:ea typeface="Calibri"/>
                  <a:cs typeface="Calibri"/>
                  <a:sym typeface="Calibri"/>
                </a:rPr>
                <a:t>[5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]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sz="2000" i="1" dirty="0" smtClean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E. </a:t>
              </a:r>
              <a:r>
                <a:rPr lang="en-GB" sz="2000" dirty="0" err="1" smtClean="0">
                  <a:latin typeface="Calibri"/>
                  <a:ea typeface="Calibri"/>
                  <a:cs typeface="Calibri"/>
                  <a:sym typeface="Calibri"/>
                </a:rPr>
                <a:t>Mimoun</a:t>
              </a:r>
              <a:r>
                <a:rPr lang="en-GB" sz="2000" dirty="0" smtClean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sz="2000" dirty="0" smtClean="0">
                  <a:latin typeface="Calibri"/>
                  <a:ea typeface="Calibri"/>
                  <a:cs typeface="Calibri"/>
                  <a:sym typeface="Calibri"/>
                </a:rPr>
                <a:t>et </a:t>
              </a:r>
              <a:r>
                <a:rPr sz="2000" dirty="0">
                  <a:latin typeface="Calibri"/>
                  <a:ea typeface="Calibri"/>
                  <a:cs typeface="Calibri"/>
                  <a:sym typeface="Calibri"/>
                </a:rPr>
                <a:t>al., </a:t>
              </a:r>
              <a:r>
                <a:rPr lang="en-US" sz="2000" dirty="0">
                  <a:latin typeface="Calibri"/>
                  <a:ea typeface="Calibri"/>
                  <a:cs typeface="Calibri"/>
                  <a:sym typeface="Calibri"/>
                </a:rPr>
                <a:t>Phys. Rev. A </a:t>
              </a:r>
              <a:r>
                <a:rPr lang="en-US" sz="2000" b="1" dirty="0">
                  <a:latin typeface="Calibri"/>
                  <a:ea typeface="Calibri"/>
                  <a:cs typeface="Calibri"/>
                  <a:sym typeface="Calibri"/>
                </a:rPr>
                <a:t>81</a:t>
              </a:r>
              <a:r>
                <a:rPr lang="en-US" sz="2000" dirty="0"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US" sz="2000" dirty="0" smtClean="0">
                  <a:latin typeface="Calibri"/>
                  <a:ea typeface="Calibri"/>
                  <a:cs typeface="Calibri"/>
                  <a:sym typeface="Calibri"/>
                </a:rPr>
                <a:t>023631 </a:t>
              </a:r>
              <a:r>
                <a:rPr lang="en-US" sz="2000" dirty="0">
                  <a:latin typeface="Calibri"/>
                  <a:ea typeface="Calibri"/>
                  <a:cs typeface="Calibri"/>
                  <a:sym typeface="Calibri"/>
                </a:rPr>
                <a:t>(2010).</a:t>
              </a:r>
              <a:endParaRPr sz="20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Shape 97"/>
          <p:cNvSpPr/>
          <p:nvPr/>
        </p:nvSpPr>
        <p:spPr>
          <a:xfrm>
            <a:off x="1543488" y="4563395"/>
            <a:ext cx="8351581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3600">
                <a:latin typeface="Eras Medium ITC"/>
                <a:ea typeface="Eras Medium ITC"/>
                <a:cs typeface="Eras Medium ITC"/>
                <a:sym typeface="Eras Medium ITC"/>
              </a:defRPr>
            </a:lvl1pPr>
          </a:lstStyle>
          <a:p>
            <a:pPr lvl="0" algn="ctr">
              <a:defRPr sz="1800"/>
            </a:pPr>
            <a:r>
              <a:rPr lang="en-GB" sz="3600" dirty="0" smtClean="0"/>
              <a:t>Experimental setup</a:t>
            </a:r>
            <a:endParaRPr sz="3600" dirty="0"/>
          </a:p>
        </p:txBody>
      </p:sp>
      <p:sp>
        <p:nvSpPr>
          <p:cNvPr id="194" name="Text Box 214"/>
          <p:cNvSpPr txBox="1">
            <a:spLocks noChangeArrowheads="1"/>
          </p:cNvSpPr>
          <p:nvPr/>
        </p:nvSpPr>
        <p:spPr bwMode="auto">
          <a:xfrm>
            <a:off x="1582733" y="9300173"/>
            <a:ext cx="8504706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42783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algn="l" defTabSz="42783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defTabSz="42783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defTabSz="42783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defTabSz="42783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4278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4278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4278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4278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loading of atoms in a MOT from background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gas is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result of the balance between the atom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capture rate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the rate of loss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mechanisms:</a:t>
            </a:r>
          </a:p>
          <a:p>
            <a:endParaRPr lang="en-US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en-US" sz="2000" dirty="0">
              <a:latin typeface="Calibri" panose="020F0502020204030204" pitchFamily="34" charset="0"/>
            </a:endParaRPr>
          </a:p>
          <a:p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trapped atom number at equilibrium and the 1/</a:t>
            </a:r>
            <a:r>
              <a:rPr lang="en-GB" altLang="en-US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loading time are given by:</a:t>
            </a:r>
          </a:p>
          <a:p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It is convenient to eliminate the </a:t>
            </a:r>
            <a:r>
              <a:rPr lang="en-GB" alt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Rb</a:t>
            </a:r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pressure between these two equations and express the atom number as:</a:t>
            </a:r>
          </a:p>
          <a:p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This dependence can be explored experimentally by acquiring MOT loading curves at different </a:t>
            </a:r>
            <a:r>
              <a:rPr lang="en-GB" alt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Rb</a:t>
            </a:r>
            <a:r>
              <a:rPr lang="en-GB" alt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pressures, i.e. for different values of </a:t>
            </a:r>
            <a:r>
              <a:rPr lang="en-GB" altLang="en-US" sz="2000" i="1" dirty="0" smtClean="0">
                <a:latin typeface="Symbol" panose="05050102010706020507" pitchFamily="18" charset="2"/>
                <a:cs typeface="Calibri" panose="020F0502020204030204" pitchFamily="34" charset="0"/>
              </a:rPr>
              <a:t>t</a:t>
            </a:r>
            <a:r>
              <a:rPr lang="en-GB" altLang="en-US" sz="2000" dirty="0" smtClean="0">
                <a:latin typeface="Symbol" panose="05050102010706020507" pitchFamily="18" charset="2"/>
                <a:cs typeface="Calibri" panose="020F0502020204030204" pitchFamily="34" charset="0"/>
              </a:rPr>
              <a:t>:</a:t>
            </a:r>
            <a:endParaRPr lang="en-GB" alt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6" name="Text Box 214"/>
          <p:cNvSpPr txBox="1">
            <a:spLocks noChangeArrowheads="1"/>
          </p:cNvSpPr>
          <p:nvPr/>
        </p:nvSpPr>
        <p:spPr bwMode="auto">
          <a:xfrm>
            <a:off x="6258308" y="5164005"/>
            <a:ext cx="3307339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42783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algn="l" defTabSz="42783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defTabSz="42783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defTabSz="42783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defTabSz="42783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4278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4278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4278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4278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en-GB" altLang="en-US" sz="2000" dirty="0" smtClean="0">
                <a:latin typeface="Calibri" panose="020F0502020204030204" pitchFamily="34" charset="0"/>
              </a:rPr>
              <a:t>Our </a:t>
            </a:r>
            <a:r>
              <a:rPr lang="en-GB" altLang="en-US" sz="2000" dirty="0" err="1" smtClean="0">
                <a:latin typeface="Calibri" panose="020F0502020204030204" pitchFamily="34" charset="0"/>
              </a:rPr>
              <a:t>Rb</a:t>
            </a:r>
            <a:r>
              <a:rPr lang="en-GB" altLang="en-US" sz="2000" dirty="0" smtClean="0">
                <a:latin typeface="Calibri" panose="020F0502020204030204" pitchFamily="34" charset="0"/>
              </a:rPr>
              <a:t> MOT is obtained in a glass cell. We observe light-induced atomic desorption [1] (LIAD) of rubidium atoms from the cell walls by illuminating them with  violet </a:t>
            </a:r>
            <a:r>
              <a:rPr lang="en-GB" altLang="en-US" sz="2000" dirty="0" smtClean="0">
                <a:latin typeface="Calibri" panose="020F0502020204030204" pitchFamily="34" charset="0"/>
              </a:rPr>
              <a:t>LEDs </a:t>
            </a:r>
            <a:r>
              <a:rPr lang="en-GB" altLang="en-US" sz="2000" dirty="0" smtClean="0">
                <a:latin typeface="Calibri" panose="020F0502020204030204" pitchFamily="34" charset="0"/>
              </a:rPr>
              <a:t>(405nm, 5W). LIAD increases the rubidium background pressure in the cell, therefore increasing the atom number </a:t>
            </a:r>
            <a:r>
              <a:rPr lang="en-GB" altLang="en-US" sz="2000" i="1" dirty="0" err="1" smtClean="0">
                <a:latin typeface="Calibri" panose="020F0502020204030204" pitchFamily="34" charset="0"/>
                <a:cs typeface="Times New Roman" pitchFamily="18" charset="0"/>
              </a:rPr>
              <a:t>N</a:t>
            </a:r>
            <a:r>
              <a:rPr lang="en-GB" altLang="en-US" sz="2000" i="1" baseline="-25000" dirty="0" err="1" smtClean="0">
                <a:latin typeface="Calibri" panose="020F0502020204030204" pitchFamily="34" charset="0"/>
                <a:cs typeface="Times New Roman" pitchFamily="18" charset="0"/>
              </a:rPr>
              <a:t>eq</a:t>
            </a:r>
            <a:r>
              <a:rPr lang="en-GB" altLang="en-US" sz="2000" dirty="0">
                <a:latin typeface="Calibri" panose="020F0502020204030204" pitchFamily="34" charset="0"/>
              </a:rPr>
              <a:t> </a:t>
            </a:r>
            <a:r>
              <a:rPr lang="en-GB" altLang="en-US" sz="2000" dirty="0" smtClean="0">
                <a:latin typeface="Calibri" panose="020F0502020204030204" pitchFamily="34" charset="0"/>
              </a:rPr>
              <a:t>in the MOT.</a:t>
            </a:r>
          </a:p>
          <a:p>
            <a:pPr algn="just"/>
            <a:endParaRPr lang="en-GB" altLang="en-US" sz="2000" dirty="0">
              <a:latin typeface="Calibri" panose="020F0502020204030204" pitchFamily="34" charset="0"/>
            </a:endParaRPr>
          </a:p>
        </p:txBody>
      </p:sp>
      <p:sp>
        <p:nvSpPr>
          <p:cNvPr id="332" name="AutoShape 272"/>
          <p:cNvSpPr>
            <a:spLocks noChangeArrowheads="1"/>
          </p:cNvSpPr>
          <p:nvPr/>
        </p:nvSpPr>
        <p:spPr bwMode="auto">
          <a:xfrm>
            <a:off x="1352336" y="22548035"/>
            <a:ext cx="18836464" cy="5048586"/>
          </a:xfrm>
          <a:prstGeom prst="roundRect">
            <a:avLst>
              <a:gd name="adj" fmla="val 5214"/>
            </a:avLst>
          </a:prstGeom>
          <a:solidFill>
            <a:schemeClr val="bg1"/>
          </a:solidFill>
          <a:ln w="120650">
            <a:solidFill>
              <a:srgbClr val="FFCC00"/>
            </a:solidFill>
            <a:round/>
            <a:headEnd/>
            <a:tailEnd/>
          </a:ln>
        </p:spPr>
        <p:txBody>
          <a:bodyPr wrap="none" anchor="ctr"/>
          <a:lstStyle>
            <a:lvl1pPr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GB" altLang="en-US" dirty="0"/>
          </a:p>
        </p:txBody>
      </p:sp>
      <p:sp>
        <p:nvSpPr>
          <p:cNvPr id="71" name="Shape 71"/>
          <p:cNvSpPr/>
          <p:nvPr/>
        </p:nvSpPr>
        <p:spPr>
          <a:xfrm>
            <a:off x="11351327" y="16382618"/>
            <a:ext cx="8633598" cy="2154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just"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lang="en-GB" sz="2000" dirty="0" smtClean="0"/>
              <a:t>The two experimental points are taken at different values of LED current, namely </a:t>
            </a:r>
            <a:r>
              <a:rPr lang="en-GB" sz="2000" i="1" dirty="0" smtClean="0">
                <a:latin typeface="Symbol" panose="05050102010706020507" pitchFamily="18" charset="2"/>
              </a:rPr>
              <a:t>h</a:t>
            </a:r>
            <a:r>
              <a:rPr lang="en-GB" sz="2000" dirty="0" smtClean="0">
                <a:latin typeface="Symbol" panose="05050102010706020507" pitchFamily="18" charset="2"/>
              </a:rPr>
              <a:t>=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4.8 and 13. This analysis shows that for these values of </a:t>
            </a:r>
            <a:r>
              <a:rPr lang="en-GB" sz="2000" i="1" dirty="0" smtClean="0">
                <a:latin typeface="Symbol" panose="05050102010706020507" pitchFamily="18" charset="2"/>
                <a:cs typeface="Calibri" panose="020F0502020204030204" pitchFamily="34" charset="0"/>
              </a:rPr>
              <a:t>h</a:t>
            </a:r>
            <a:r>
              <a:rPr lang="en-GB" sz="2000" dirty="0" smtClean="0">
                <a:latin typeface="Symbol" panose="05050102010706020507" pitchFamily="18" charset="2"/>
                <a:cs typeface="Calibri" panose="020F0502020204030204" pitchFamily="34" charset="0"/>
              </a:rPr>
              <a:t>,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best figure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of merit (hyperbola C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is achieved at </a:t>
            </a:r>
            <a:r>
              <a:rPr lang="en-GB" sz="2000" i="1" dirty="0" err="1" smtClean="0">
                <a:latin typeface="Symbol" panose="05050102010706020507" pitchFamily="18" charset="2"/>
                <a:cs typeface="Calibri" panose="020F0502020204030204" pitchFamily="34" charset="0"/>
              </a:rPr>
              <a:t>gt</a:t>
            </a:r>
            <a:r>
              <a:rPr lang="en-GB" sz="2000" dirty="0" smtClean="0">
                <a:latin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lower than what was used in our experiment. </a:t>
            </a:r>
          </a:p>
          <a:p>
            <a:pPr lvl="0">
              <a:defRPr sz="1800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In the following plot, the increase in </a:t>
            </a:r>
            <a:r>
              <a:rPr lang="en-GB" altLang="en-US" i="1" dirty="0" err="1" smtClean="0">
                <a:latin typeface="Symbol" panose="05050102010706020507" pitchFamily="18" charset="2"/>
                <a:cs typeface="Times New Roman" pitchFamily="18" charset="0"/>
              </a:rPr>
              <a:t>N</a:t>
            </a:r>
            <a:r>
              <a:rPr lang="en-GB" altLang="en-US" i="1" baseline="-25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eq</a:t>
            </a:r>
            <a:r>
              <a:rPr lang="en-GB" altLang="en-US" i="1" dirty="0" err="1" smtClean="0">
                <a:latin typeface="Symbol" panose="05050102010706020507" pitchFamily="18" charset="2"/>
                <a:cs typeface="Times New Roman" pitchFamily="18" charset="0"/>
              </a:rPr>
              <a:t>g</a:t>
            </a:r>
            <a:r>
              <a:rPr lang="en-GB" altLang="en-US" i="1" dirty="0" err="1" smtClean="0">
                <a:latin typeface="Symbol" panose="05050102010706020507" pitchFamily="18" charset="2"/>
              </a:rPr>
              <a:t>t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is shown as a function of </a:t>
            </a:r>
            <a:r>
              <a:rPr lang="en-GB" i="1" dirty="0" smtClean="0">
                <a:latin typeface="Symbol" panose="05050102010706020507" pitchFamily="18" charset="2"/>
                <a:cs typeface="Calibri" panose="020F0502020204030204" pitchFamily="34" charset="0"/>
              </a:rPr>
              <a:t>h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i="1" dirty="0" err="1" smtClean="0">
                <a:latin typeface="Symbol" panose="05050102010706020507" pitchFamily="18" charset="2"/>
                <a:cs typeface="Calibri" panose="020F0502020204030204" pitchFamily="34" charset="0"/>
              </a:rPr>
              <a:t>gt</a:t>
            </a:r>
            <a:r>
              <a:rPr lang="en-GB" dirty="0" err="1" smtClean="0">
                <a:latin typeface="Symbol" panose="05050102010706020507" pitchFamily="18" charset="2"/>
                <a:cs typeface="Calibri" panose="020F0502020204030204" pitchFamily="34" charset="0"/>
              </a:rPr>
              <a:t>.</a:t>
            </a:r>
            <a:r>
              <a:rPr lang="en-GB" dirty="0" smtClean="0">
                <a:latin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This plot can be used as a guide for the best choice of </a:t>
            </a:r>
            <a:r>
              <a:rPr lang="en-GB" i="1" dirty="0" err="1" smtClean="0">
                <a:latin typeface="Symbol" panose="05050102010706020507" pitchFamily="18" charset="2"/>
                <a:cs typeface="Calibri" panose="020F0502020204030204" pitchFamily="34" charset="0"/>
              </a:rPr>
              <a:t>gt</a:t>
            </a:r>
            <a:r>
              <a:rPr lang="en-GB" dirty="0" smtClean="0">
                <a:latin typeface="Symbol" panose="05050102010706020507" pitchFamily="18" charset="2"/>
                <a:cs typeface="Calibri" panose="020F0502020204030204" pitchFamily="34" charset="0"/>
              </a:rPr>
              <a:t>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for any given value of </a:t>
            </a:r>
            <a:r>
              <a:rPr lang="en-GB" i="1" dirty="0" smtClean="0">
                <a:latin typeface="Symbol" panose="05050102010706020507" pitchFamily="18" charset="2"/>
                <a:cs typeface="Calibri" panose="020F0502020204030204" pitchFamily="34" charset="0"/>
              </a:rPr>
              <a:t>h</a:t>
            </a:r>
            <a:r>
              <a:rPr lang="en-GB" dirty="0" smtClean="0">
                <a:latin typeface="Symbol" panose="05050102010706020507" pitchFamily="18" charset="2"/>
                <a:cs typeface="Calibri" panose="020F0502020204030204" pitchFamily="34" charset="0"/>
              </a:rPr>
              <a:t>.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 In refs. </a:t>
            </a:r>
            <a:r>
              <a:rPr lang="en-GB" smtClean="0">
                <a:latin typeface="Calibri" panose="020F0502020204030204" pitchFamily="34" charset="0"/>
                <a:cs typeface="Calibri" panose="020F0502020204030204" pitchFamily="34" charset="0"/>
              </a:rPr>
              <a:t>[4,5],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increases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GB" altLang="en-US" i="1" dirty="0" err="1">
                <a:latin typeface="Symbol" panose="05050102010706020507" pitchFamily="18" charset="2"/>
                <a:cs typeface="Times New Roman" pitchFamily="18" charset="0"/>
              </a:rPr>
              <a:t>N</a:t>
            </a:r>
            <a:r>
              <a:rPr lang="en-GB" altLang="en-US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eq</a:t>
            </a:r>
            <a:r>
              <a:rPr lang="en-GB" altLang="en-US" i="1" dirty="0" err="1">
                <a:latin typeface="Symbol" panose="05050102010706020507" pitchFamily="18" charset="2"/>
                <a:cs typeface="Times New Roman" pitchFamily="18" charset="0"/>
              </a:rPr>
              <a:t>g</a:t>
            </a:r>
            <a:r>
              <a:rPr lang="en-GB" altLang="en-US" i="1" dirty="0" err="1">
                <a:latin typeface="Symbol" panose="05050102010706020507" pitchFamily="18" charset="2"/>
              </a:rPr>
              <a:t>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 between 3 and 4 were observed, which are consistent with the values shown in the plot:</a:t>
            </a:r>
            <a:endParaRPr lang="en-GB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538719" y="8605686"/>
            <a:ext cx="8528744" cy="646331"/>
            <a:chOff x="1633315" y="9549773"/>
            <a:chExt cx="8528744" cy="646331"/>
          </a:xfrm>
        </p:grpSpPr>
        <p:sp>
          <p:nvSpPr>
            <p:cNvPr id="159" name="Shape 97"/>
            <p:cNvSpPr/>
            <p:nvPr/>
          </p:nvSpPr>
          <p:spPr>
            <a:xfrm>
              <a:off x="1810478" y="9601246"/>
              <a:ext cx="8351581" cy="5539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3600">
                  <a:latin typeface="Eras Medium ITC"/>
                  <a:ea typeface="Eras Medium ITC"/>
                  <a:cs typeface="Eras Medium ITC"/>
                  <a:sym typeface="Eras Medium ITC"/>
                </a:defRPr>
              </a:lvl1pPr>
            </a:lstStyle>
            <a:p>
              <a:pPr lvl="0" algn="r">
                <a:defRPr sz="1800"/>
              </a:pPr>
              <a:r>
                <a:rPr lang="en-GB" sz="3600" dirty="0" smtClean="0"/>
                <a:t>plot with unmodulated background </a:t>
              </a:r>
              <a:endParaRPr sz="3600" dirty="0"/>
            </a:p>
          </p:txBody>
        </p:sp>
        <p:sp>
          <p:nvSpPr>
            <p:cNvPr id="160" name="Text Box 285"/>
            <p:cNvSpPr txBox="1">
              <a:spLocks noChangeArrowheads="1"/>
            </p:cNvSpPr>
            <p:nvPr/>
          </p:nvSpPr>
          <p:spPr bwMode="auto">
            <a:xfrm>
              <a:off x="1633315" y="9549773"/>
              <a:ext cx="122115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just" eaLnBrk="1" hangingPunct="1"/>
              <a:r>
                <a:rPr lang="en-GB" altLang="en-US" sz="3600" i="1" dirty="0" err="1" smtClean="0">
                  <a:latin typeface="Calibri" panose="020F0502020204030204" pitchFamily="34" charset="0"/>
                  <a:cs typeface="Times New Roman" pitchFamily="18" charset="0"/>
                </a:rPr>
                <a:t>N</a:t>
              </a:r>
              <a:r>
                <a:rPr lang="en-GB" altLang="en-US" sz="3600" i="1" baseline="-25000" dirty="0" err="1" smtClean="0">
                  <a:latin typeface="Calibri" panose="020F0502020204030204" pitchFamily="34" charset="0"/>
                  <a:cs typeface="Times New Roman" pitchFamily="18" charset="0"/>
                </a:rPr>
                <a:t>eq</a:t>
              </a:r>
              <a:r>
                <a:rPr lang="en-GB" altLang="en-US" sz="3600" i="1" dirty="0" smtClean="0">
                  <a:latin typeface="Calibri" panose="020F0502020204030204" pitchFamily="34" charset="0"/>
                </a:rPr>
                <a:t>-</a:t>
              </a:r>
              <a:r>
                <a:rPr lang="en-GB" altLang="en-US" sz="3600" i="1" dirty="0" smtClean="0">
                  <a:latin typeface="Symbol" panose="05050102010706020507" pitchFamily="18" charset="2"/>
                </a:rPr>
                <a:t>t</a:t>
              </a:r>
              <a:r>
                <a:rPr lang="en-GB" altLang="en-US" sz="3600" i="1" dirty="0" smtClean="0">
                  <a:latin typeface="Calibri" panose="020F0502020204030204" pitchFamily="34" charset="0"/>
                </a:rPr>
                <a:t> </a:t>
              </a:r>
            </a:p>
          </p:txBody>
        </p:sp>
      </p:grpSp>
      <p:graphicFrame>
        <p:nvGraphicFramePr>
          <p:cNvPr id="163" name="Object 1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2572277"/>
              </p:ext>
            </p:extLst>
          </p:nvPr>
        </p:nvGraphicFramePr>
        <p:xfrm>
          <a:off x="4471988" y="10136846"/>
          <a:ext cx="2470150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9" name="Equation" r:id="rId9" imgW="1587240" imgH="393480" progId="Equation.3">
                  <p:embed/>
                </p:oleObj>
              </mc:Choice>
              <mc:Fallback>
                <p:oleObj name="Equation" r:id="rId9" imgW="1587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1988" y="10136846"/>
                        <a:ext cx="2470150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597304"/>
              </p:ext>
            </p:extLst>
          </p:nvPr>
        </p:nvGraphicFramePr>
        <p:xfrm>
          <a:off x="4196653" y="11298234"/>
          <a:ext cx="1620837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0" name="Equation" r:id="rId11" imgW="1041120" imgH="431640" progId="Equation.3">
                  <p:embed/>
                </p:oleObj>
              </mc:Choice>
              <mc:Fallback>
                <p:oleObj name="Equation" r:id="rId11" imgW="1041120" imgH="431640" progId="Equation.3">
                  <p:embed/>
                  <p:pic>
                    <p:nvPicPr>
                      <p:cNvPr id="0" name="Object 1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6653" y="11298234"/>
                        <a:ext cx="1620837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553748"/>
              </p:ext>
            </p:extLst>
          </p:nvPr>
        </p:nvGraphicFramePr>
        <p:xfrm>
          <a:off x="6055959" y="11299821"/>
          <a:ext cx="13049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1" name="Equation" r:id="rId13" imgW="838080" imgH="431640" progId="Equation.3">
                  <p:embed/>
                </p:oleObj>
              </mc:Choice>
              <mc:Fallback>
                <p:oleObj name="Equation" r:id="rId13" imgW="83808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5959" y="11299821"/>
                        <a:ext cx="1304925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353651"/>
              </p:ext>
            </p:extLst>
          </p:nvPr>
        </p:nvGraphicFramePr>
        <p:xfrm>
          <a:off x="4781550" y="12860460"/>
          <a:ext cx="187801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2" name="Equation" r:id="rId15" imgW="1206360" imgH="419040" progId="Equation.3">
                  <p:embed/>
                </p:oleObj>
              </mc:Choice>
              <mc:Fallback>
                <p:oleObj name="Equation" r:id="rId15" imgW="120636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1550" y="12860460"/>
                        <a:ext cx="1878013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82" name="Picture 15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80" y="14298472"/>
            <a:ext cx="5485182" cy="4775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" name="Text Box 285"/>
          <p:cNvSpPr txBox="1">
            <a:spLocks noChangeArrowheads="1"/>
          </p:cNvSpPr>
          <p:nvPr/>
        </p:nvSpPr>
        <p:spPr bwMode="auto">
          <a:xfrm>
            <a:off x="1581802" y="19079518"/>
            <a:ext cx="854512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Physically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intercept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vertical axis, </a:t>
            </a:r>
            <a:r>
              <a:rPr lang="en-US" sz="2000" dirty="0" smtClean="0">
                <a:latin typeface="Symbol" panose="05050102010706020507" pitchFamily="18" charset="2"/>
                <a:cs typeface="Calibri" panose="020F0502020204030204" pitchFamily="34" charset="0"/>
              </a:rPr>
              <a:t>a/b,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represents the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largest MOT achievable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 our chamber in the limit of partial 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pressure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much larger than the residual background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from other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gases. The intercept with the horizontal axis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1/</a:t>
            </a:r>
            <a:r>
              <a:rPr lang="en-US" sz="2000" dirty="0" smtClean="0">
                <a:latin typeface="Symbol" panose="05050102010706020507" pitchFamily="18" charset="2"/>
                <a:cs typeface="Calibri" panose="020F0502020204030204" pitchFamily="34" charset="0"/>
              </a:rPr>
              <a:t>g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the longest MOT lifetime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achievable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which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is determined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by the residual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background pressure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LED pulses will temporarily increase the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partial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pressure, but they do not alter the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parameters </a:t>
            </a:r>
            <a:r>
              <a:rPr lang="en-US" sz="2000" dirty="0">
                <a:latin typeface="Symbol" panose="05050102010706020507" pitchFamily="18" charset="2"/>
                <a:cs typeface="Calibri" panose="020F0502020204030204" pitchFamily="34" charset="0"/>
              </a:rPr>
              <a:t>a/b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000" dirty="0">
                <a:latin typeface="Symbol" panose="05050102010706020507" pitchFamily="18" charset="2"/>
                <a:cs typeface="Calibri" panose="020F0502020204030204" pitchFamily="34" charset="0"/>
              </a:rPr>
              <a:t>g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which are therefore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fixed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characteristic of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our system. More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specifically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latin typeface="Symbol" panose="05050102010706020507" pitchFamily="18" charset="2"/>
                <a:cs typeface="Calibri" panose="020F0502020204030204" pitchFamily="34" charset="0"/>
              </a:rPr>
              <a:t>a/b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determined by the available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optical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power in the cooling laser beams, while </a:t>
            </a:r>
            <a:r>
              <a:rPr lang="en-US" sz="2000" dirty="0">
                <a:latin typeface="Symbol" panose="05050102010706020507" pitchFamily="18" charset="2"/>
                <a:cs typeface="Calibri" panose="020F0502020204030204" pitchFamily="34" charset="0"/>
              </a:rPr>
              <a:t>g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given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by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vacuum conditions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alt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12209"/>
              </p:ext>
            </p:extLst>
          </p:nvPr>
        </p:nvGraphicFramePr>
        <p:xfrm>
          <a:off x="14576425" y="7690502"/>
          <a:ext cx="2093913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3" name="Equation" r:id="rId18" imgW="1346040" imgH="431640" progId="Equation.3">
                  <p:embed/>
                </p:oleObj>
              </mc:Choice>
              <mc:Fallback>
                <p:oleObj name="Equation" r:id="rId18" imgW="134604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6425" y="7690502"/>
                        <a:ext cx="2093913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423042"/>
              </p:ext>
            </p:extLst>
          </p:nvPr>
        </p:nvGraphicFramePr>
        <p:xfrm>
          <a:off x="14333538" y="9465658"/>
          <a:ext cx="2686050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4" name="Equation" r:id="rId20" imgW="1726920" imgH="457200" progId="Equation.3">
                  <p:embed/>
                </p:oleObj>
              </mc:Choice>
              <mc:Fallback>
                <p:oleObj name="Equation" r:id="rId20" imgW="1726920" imgH="457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33538" y="9465658"/>
                        <a:ext cx="2686050" cy="71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7" name="Picture 31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469" y="11541420"/>
            <a:ext cx="5312979" cy="479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" name="Shape 71"/>
          <p:cNvSpPr/>
          <p:nvPr/>
        </p:nvSpPr>
        <p:spPr>
          <a:xfrm>
            <a:off x="2176859" y="23727762"/>
            <a:ext cx="5510433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just"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lang="en-GB" sz="2000" dirty="0" smtClean="0"/>
              <a:t>The two highlighted experimental points are those also reported on the figure-of-merit plot.</a:t>
            </a:r>
          </a:p>
        </p:txBody>
      </p:sp>
      <p:sp>
        <p:nvSpPr>
          <p:cNvPr id="177" name="Shape 64"/>
          <p:cNvSpPr/>
          <p:nvPr/>
        </p:nvSpPr>
        <p:spPr>
          <a:xfrm>
            <a:off x="1739901" y="23035858"/>
            <a:ext cx="6621814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3600">
                <a:latin typeface="Eras Medium ITC"/>
                <a:ea typeface="Eras Medium ITC"/>
                <a:cs typeface="Eras Medium ITC"/>
                <a:sym typeface="Eras Medium ITC"/>
              </a:defRPr>
            </a:lvl1pPr>
          </a:lstStyle>
          <a:p>
            <a:pPr lvl="0" algn="ctr">
              <a:defRPr sz="1800"/>
            </a:pPr>
            <a:r>
              <a:rPr lang="en-GB" sz="3600" dirty="0" smtClean="0"/>
              <a:t>LIAD-enhanced MOT</a:t>
            </a:r>
            <a:endParaRPr sz="3600" dirty="0"/>
          </a:p>
        </p:txBody>
      </p:sp>
      <p:pic>
        <p:nvPicPr>
          <p:cNvPr id="1416" name="Picture 39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485" y="22756992"/>
            <a:ext cx="5462629" cy="47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" name="Picture 399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6449" y="22820055"/>
            <a:ext cx="5440118" cy="47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>
          <a:xfrm>
            <a:off x="9628541" y="24981633"/>
            <a:ext cx="252248" cy="268014"/>
          </a:xfrm>
          <a:prstGeom prst="ellipse">
            <a:avLst/>
          </a:prstGeom>
          <a:noFill/>
          <a:ln w="25400" cap="flat">
            <a:solidFill>
              <a:srgbClr val="FFCC0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295116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5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Roman"/>
            </a:endParaRPr>
          </a:p>
        </p:txBody>
      </p:sp>
      <p:sp>
        <p:nvSpPr>
          <p:cNvPr id="181" name="Oval 180"/>
          <p:cNvSpPr/>
          <p:nvPr/>
        </p:nvSpPr>
        <p:spPr>
          <a:xfrm>
            <a:off x="13123652" y="23574056"/>
            <a:ext cx="252248" cy="268014"/>
          </a:xfrm>
          <a:prstGeom prst="ellipse">
            <a:avLst/>
          </a:prstGeom>
          <a:noFill/>
          <a:ln w="25400" cap="flat">
            <a:solidFill>
              <a:srgbClr val="FFCC0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295116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5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8445" y="24431633"/>
            <a:ext cx="5868039" cy="16312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l" rtl="0" latinLnBrk="1" hangingPunct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loading rate, which is linearly proportional to 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Rb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pressure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is used to extract </a:t>
            </a:r>
            <a:r>
              <a:rPr lang="en-US" sz="2000" i="1" dirty="0" smtClean="0">
                <a:latin typeface="Symbol" panose="05050102010706020507" pitchFamily="18" charset="2"/>
                <a:cs typeface="Calibri" panose="020F0502020204030204" pitchFamily="34" charset="0"/>
              </a:rPr>
              <a:t>h</a:t>
            </a:r>
            <a:r>
              <a:rPr lang="en-US" sz="2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(I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which in turn is used </a:t>
            </a:r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 latinLnBrk="1" hangingPunct="0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calculate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predicted curves on the figure-of-merit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plot.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2951163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Avenir Roman"/>
            </a:endParaRPr>
          </a:p>
        </p:txBody>
      </p:sp>
      <p:pic>
        <p:nvPicPr>
          <p:cNvPr id="1485" name="Picture 46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819" y="5172631"/>
            <a:ext cx="4025238" cy="338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2" name="Picture 468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0591" y="18378944"/>
            <a:ext cx="548640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295116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295116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295116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295116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2441</TotalTime>
  <Words>741</Words>
  <Application>Microsoft Office PowerPoint</Application>
  <PresentationFormat>Custom</PresentationFormat>
  <Paragraphs>47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</vt:lpstr>
      <vt:lpstr>Equation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</dc:creator>
  <cp:lastModifiedBy> </cp:lastModifiedBy>
  <cp:revision>98</cp:revision>
  <cp:lastPrinted>2014-10-16T20:00:58Z</cp:lastPrinted>
  <dcterms:modified xsi:type="dcterms:W3CDTF">2014-10-17T09:56:46Z</dcterms:modified>
</cp:coreProperties>
</file>