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0279975" cy="42808525"/>
  <p:notesSz cx="6858000" cy="9144000"/>
  <p:defaultTextStyle>
    <a:lvl1pPr defTabSz="4175896">
      <a:defRPr sz="8200">
        <a:latin typeface="+mn-lt"/>
        <a:ea typeface="+mn-ea"/>
        <a:cs typeface="+mn-cs"/>
        <a:sym typeface="Avenir Roman"/>
      </a:defRPr>
    </a:lvl1pPr>
    <a:lvl2pPr defTabSz="4175896">
      <a:defRPr sz="8200">
        <a:latin typeface="+mn-lt"/>
        <a:ea typeface="+mn-ea"/>
        <a:cs typeface="+mn-cs"/>
        <a:sym typeface="Avenir Roman"/>
      </a:defRPr>
    </a:lvl2pPr>
    <a:lvl3pPr defTabSz="4175896">
      <a:defRPr sz="8200">
        <a:latin typeface="+mn-lt"/>
        <a:ea typeface="+mn-ea"/>
        <a:cs typeface="+mn-cs"/>
        <a:sym typeface="Avenir Roman"/>
      </a:defRPr>
    </a:lvl3pPr>
    <a:lvl4pPr defTabSz="4175896">
      <a:defRPr sz="8200">
        <a:latin typeface="+mn-lt"/>
        <a:ea typeface="+mn-ea"/>
        <a:cs typeface="+mn-cs"/>
        <a:sym typeface="Avenir Roman"/>
      </a:defRPr>
    </a:lvl4pPr>
    <a:lvl5pPr defTabSz="4175896">
      <a:defRPr sz="8200">
        <a:latin typeface="+mn-lt"/>
        <a:ea typeface="+mn-ea"/>
        <a:cs typeface="+mn-cs"/>
        <a:sym typeface="Avenir Roman"/>
      </a:defRPr>
    </a:lvl5pPr>
    <a:lvl6pPr defTabSz="4175896">
      <a:defRPr sz="8200">
        <a:latin typeface="+mn-lt"/>
        <a:ea typeface="+mn-ea"/>
        <a:cs typeface="+mn-cs"/>
        <a:sym typeface="Avenir Roman"/>
      </a:defRPr>
    </a:lvl6pPr>
    <a:lvl7pPr defTabSz="4175896">
      <a:defRPr sz="8200">
        <a:latin typeface="+mn-lt"/>
        <a:ea typeface="+mn-ea"/>
        <a:cs typeface="+mn-cs"/>
        <a:sym typeface="Avenir Roman"/>
      </a:defRPr>
    </a:lvl7pPr>
    <a:lvl8pPr defTabSz="4175896">
      <a:defRPr sz="8200">
        <a:latin typeface="+mn-lt"/>
        <a:ea typeface="+mn-ea"/>
        <a:cs typeface="+mn-cs"/>
        <a:sym typeface="Avenir Roman"/>
      </a:defRPr>
    </a:lvl8pPr>
    <a:lvl9pPr defTabSz="4175896">
      <a:defRPr sz="8200">
        <a:latin typeface="+mn-lt"/>
        <a:ea typeface="+mn-ea"/>
        <a:cs typeface="+mn-cs"/>
        <a:sym typeface="Avenir Roman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venir Book"/>
          <a:ea typeface="Avenir Book"/>
          <a:cs typeface="Avenir Boo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463" autoAdjust="0"/>
  </p:normalViewPr>
  <p:slideViewPr>
    <p:cSldViewPr snapToGrid="0">
      <p:cViewPr>
        <p:scale>
          <a:sx n="59" d="100"/>
          <a:sy n="59" d="100"/>
        </p:scale>
        <p:origin x="-72" y="3012"/>
      </p:cViewPr>
      <p:guideLst>
        <p:guide orient="horz" pos="13483"/>
        <p:guide pos="95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3759192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646938">
      <a:lnSpc>
        <a:spcPct val="125000"/>
      </a:lnSpc>
      <a:defRPr sz="3400">
        <a:latin typeface="+mn-lt"/>
        <a:ea typeface="+mn-ea"/>
        <a:cs typeface="+mn-cs"/>
        <a:sym typeface="Avenir Roman"/>
      </a:defRPr>
    </a:lvl1pPr>
    <a:lvl2pPr indent="323469" defTabSz="646938">
      <a:lnSpc>
        <a:spcPct val="125000"/>
      </a:lnSpc>
      <a:defRPr sz="3400">
        <a:latin typeface="+mn-lt"/>
        <a:ea typeface="+mn-ea"/>
        <a:cs typeface="+mn-cs"/>
        <a:sym typeface="Avenir Roman"/>
      </a:defRPr>
    </a:lvl2pPr>
    <a:lvl3pPr indent="646938" defTabSz="646938">
      <a:lnSpc>
        <a:spcPct val="125000"/>
      </a:lnSpc>
      <a:defRPr sz="3400">
        <a:latin typeface="+mn-lt"/>
        <a:ea typeface="+mn-ea"/>
        <a:cs typeface="+mn-cs"/>
        <a:sym typeface="Avenir Roman"/>
      </a:defRPr>
    </a:lvl3pPr>
    <a:lvl4pPr indent="970407" defTabSz="646938">
      <a:lnSpc>
        <a:spcPct val="125000"/>
      </a:lnSpc>
      <a:defRPr sz="3400">
        <a:latin typeface="+mn-lt"/>
        <a:ea typeface="+mn-ea"/>
        <a:cs typeface="+mn-cs"/>
        <a:sym typeface="Avenir Roman"/>
      </a:defRPr>
    </a:lvl4pPr>
    <a:lvl5pPr indent="1293876" defTabSz="646938">
      <a:lnSpc>
        <a:spcPct val="125000"/>
      </a:lnSpc>
      <a:defRPr sz="3400">
        <a:latin typeface="+mn-lt"/>
        <a:ea typeface="+mn-ea"/>
        <a:cs typeface="+mn-cs"/>
        <a:sym typeface="Avenir Roman"/>
      </a:defRPr>
    </a:lvl5pPr>
    <a:lvl6pPr indent="1617345" defTabSz="646938">
      <a:lnSpc>
        <a:spcPct val="125000"/>
      </a:lnSpc>
      <a:defRPr sz="3400">
        <a:latin typeface="+mn-lt"/>
        <a:ea typeface="+mn-ea"/>
        <a:cs typeface="+mn-cs"/>
        <a:sym typeface="Avenir Roman"/>
      </a:defRPr>
    </a:lvl6pPr>
    <a:lvl7pPr indent="1940814" defTabSz="646938">
      <a:lnSpc>
        <a:spcPct val="125000"/>
      </a:lnSpc>
      <a:defRPr sz="3400">
        <a:latin typeface="+mn-lt"/>
        <a:ea typeface="+mn-ea"/>
        <a:cs typeface="+mn-cs"/>
        <a:sym typeface="Avenir Roman"/>
      </a:defRPr>
    </a:lvl7pPr>
    <a:lvl8pPr indent="2264283" defTabSz="646938">
      <a:lnSpc>
        <a:spcPct val="125000"/>
      </a:lnSpc>
      <a:defRPr sz="3400">
        <a:latin typeface="+mn-lt"/>
        <a:ea typeface="+mn-ea"/>
        <a:cs typeface="+mn-cs"/>
        <a:sym typeface="Avenir Roman"/>
      </a:defRPr>
    </a:lvl8pPr>
    <a:lvl9pPr indent="2587752" defTabSz="646938">
      <a:lnSpc>
        <a:spcPct val="125000"/>
      </a:lnSpc>
      <a:defRPr sz="3400">
        <a:latin typeface="+mn-lt"/>
        <a:ea typeface="+mn-ea"/>
        <a:cs typeface="+mn-cs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2272011" y="11515920"/>
            <a:ext cx="25749441" cy="1274479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1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4544020" y="24260709"/>
            <a:ext cx="21205425" cy="18547817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</a:lvl1pPr>
            <a:lvl2pPr marL="0" indent="0" algn="ctr">
              <a:buSzTx/>
              <a:buFontTx/>
              <a:buNone/>
            </a:lvl2pPr>
            <a:lvl3pPr marL="0" indent="0" algn="ctr">
              <a:buSzTx/>
              <a:buFontTx/>
              <a:buNone/>
            </a:lvl3pPr>
            <a:lvl4pPr marL="0" indent="0" algn="ctr">
              <a:buSzTx/>
              <a:buFontTx/>
              <a:buNone/>
            </a:lvl4pPr>
            <a:lvl5pPr marL="0" indent="0" algn="ctr">
              <a:buSzTx/>
              <a:buFont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1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2392972" y="27511328"/>
            <a:ext cx="25749448" cy="8503146"/>
          </a:xfrm>
          <a:prstGeom prst="rect">
            <a:avLst/>
          </a:prstGeom>
        </p:spPr>
        <p:txBody>
          <a:bodyPr anchor="t"/>
          <a:lstStyle>
            <a:lvl1pPr algn="l">
              <a:defRPr sz="18300" b="1" cap="all"/>
            </a:lvl1pPr>
          </a:lstStyle>
          <a:p>
            <a:pPr lvl="0">
              <a:defRPr sz="1800" b="0" cap="none">
                <a:solidFill>
                  <a:srgbClr val="000000"/>
                </a:solidFill>
              </a:defRPr>
            </a:pPr>
            <a:r>
              <a:rPr sz="18300" b="1" cap="all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2392972" y="18145987"/>
            <a:ext cx="25749448" cy="936534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2123"/>
              </a:spcBef>
              <a:buSzTx/>
              <a:buFontTx/>
              <a:buNone/>
              <a:defRPr sz="9200"/>
            </a:lvl1pPr>
            <a:lvl2pPr marL="0" indent="0">
              <a:spcBef>
                <a:spcPts val="2123"/>
              </a:spcBef>
              <a:buSzTx/>
              <a:buFontTx/>
              <a:buNone/>
              <a:defRPr sz="9200"/>
            </a:lvl2pPr>
            <a:lvl3pPr marL="0" indent="0">
              <a:spcBef>
                <a:spcPts val="2123"/>
              </a:spcBef>
              <a:buSzTx/>
              <a:buFontTx/>
              <a:buNone/>
              <a:defRPr sz="9200"/>
            </a:lvl3pPr>
            <a:lvl4pPr marL="0" indent="0">
              <a:spcBef>
                <a:spcPts val="2123"/>
              </a:spcBef>
              <a:buSzTx/>
              <a:buFontTx/>
              <a:buNone/>
              <a:defRPr sz="9200"/>
            </a:lvl4pPr>
            <a:lvl5pPr marL="0" indent="0">
              <a:spcBef>
                <a:spcPts val="2123"/>
              </a:spcBef>
              <a:buSzTx/>
              <a:buFontTx/>
              <a:buNone/>
              <a:defRPr sz="9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92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92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92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92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92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1514899" y="575441"/>
            <a:ext cx="27263665" cy="941427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1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1514671" y="9989710"/>
            <a:ext cx="13379615" cy="32818817"/>
          </a:xfrm>
          <a:prstGeom prst="rect">
            <a:avLst/>
          </a:prstGeom>
        </p:spPr>
        <p:txBody>
          <a:bodyPr/>
          <a:lstStyle>
            <a:lvl1pPr>
              <a:spcBef>
                <a:spcPts val="2972"/>
              </a:spcBef>
              <a:defRPr sz="12700"/>
            </a:lvl1pPr>
            <a:lvl2pPr marL="3612273" indent="-1525448">
              <a:spcBef>
                <a:spcPts val="2972"/>
              </a:spcBef>
              <a:defRPr sz="12700"/>
            </a:lvl2pPr>
            <a:lvl3pPr marL="5621310" indent="-1443168">
              <a:spcBef>
                <a:spcPts val="2972"/>
              </a:spcBef>
              <a:defRPr sz="12700"/>
            </a:lvl3pPr>
            <a:lvl4pPr marL="7884557" indent="-1617345">
              <a:spcBef>
                <a:spcPts val="2972"/>
              </a:spcBef>
              <a:defRPr sz="12700"/>
            </a:lvl4pPr>
            <a:lvl5pPr marL="9973628" indent="-1617345">
              <a:spcBef>
                <a:spcPts val="2972"/>
              </a:spcBef>
              <a:defRPr sz="127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7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27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27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27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27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1514899" y="1604157"/>
            <a:ext cx="27263665" cy="735684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1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1514676" y="8960997"/>
            <a:ext cx="13384875" cy="4616284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2547"/>
              </a:spcBef>
              <a:buSzTx/>
              <a:buFontTx/>
              <a:buNone/>
              <a:defRPr sz="10900" b="1"/>
            </a:lvl1pPr>
            <a:lvl2pPr marL="0" indent="0">
              <a:spcBef>
                <a:spcPts val="2547"/>
              </a:spcBef>
              <a:buSzTx/>
              <a:buFontTx/>
              <a:buNone/>
              <a:defRPr sz="10900" b="1"/>
            </a:lvl2pPr>
            <a:lvl3pPr marL="0" indent="0">
              <a:spcBef>
                <a:spcPts val="2547"/>
              </a:spcBef>
              <a:buSzTx/>
              <a:buFontTx/>
              <a:buNone/>
              <a:defRPr sz="10900" b="1"/>
            </a:lvl3pPr>
            <a:lvl4pPr marL="0" indent="0">
              <a:spcBef>
                <a:spcPts val="2547"/>
              </a:spcBef>
              <a:buSzTx/>
              <a:buFontTx/>
              <a:buNone/>
              <a:defRPr sz="10900" b="1"/>
            </a:lvl4pPr>
            <a:lvl5pPr marL="0" indent="0">
              <a:spcBef>
                <a:spcPts val="2547"/>
              </a:spcBef>
              <a:buSzTx/>
              <a:buFontTx/>
              <a:buNone/>
              <a:defRPr sz="10900" b="1"/>
            </a:lvl5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0900" b="1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 b="0">
                <a:solidFill>
                  <a:srgbClr val="000000"/>
                </a:solidFill>
              </a:defRPr>
            </a:pPr>
            <a:r>
              <a:rPr sz="10900" b="1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 b="0">
                <a:solidFill>
                  <a:srgbClr val="000000"/>
                </a:solidFill>
              </a:defRPr>
            </a:pPr>
            <a:r>
              <a:rPr sz="10900" b="1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 b="0">
                <a:solidFill>
                  <a:srgbClr val="000000"/>
                </a:solidFill>
              </a:defRPr>
            </a:pPr>
            <a:r>
              <a:rPr sz="10900" b="1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 b="0">
                <a:solidFill>
                  <a:srgbClr val="000000"/>
                </a:solidFill>
              </a:defRPr>
            </a:pPr>
            <a:r>
              <a:rPr sz="10900" b="1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1514899" y="1"/>
            <a:ext cx="27263665" cy="1056515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1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1514676" y="0"/>
            <a:ext cx="9966342" cy="8959023"/>
          </a:xfrm>
          <a:prstGeom prst="rect">
            <a:avLst/>
          </a:prstGeom>
        </p:spPr>
        <p:txBody>
          <a:bodyPr anchor="b"/>
          <a:lstStyle>
            <a:lvl1pPr algn="l">
              <a:defRPr sz="92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9200" b="1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11843902" y="1704596"/>
            <a:ext cx="16934895" cy="41103933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5937728" y="29969114"/>
            <a:ext cx="18176081" cy="3538030"/>
          </a:xfrm>
          <a:prstGeom prst="rect">
            <a:avLst/>
          </a:prstGeom>
        </p:spPr>
        <p:txBody>
          <a:bodyPr anchor="b"/>
          <a:lstStyle>
            <a:lvl1pPr algn="l">
              <a:defRPr sz="9200" b="1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9200" b="1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5937728" y="33507135"/>
            <a:ext cx="18176081" cy="502458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15"/>
              </a:spcBef>
              <a:buSzTx/>
              <a:buFontTx/>
              <a:buNone/>
              <a:defRPr sz="6400"/>
            </a:lvl1pPr>
            <a:lvl2pPr marL="0" indent="0">
              <a:spcBef>
                <a:spcPts val="1415"/>
              </a:spcBef>
              <a:buSzTx/>
              <a:buFontTx/>
              <a:buNone/>
              <a:defRPr sz="6400"/>
            </a:lvl2pPr>
            <a:lvl3pPr marL="0" indent="0">
              <a:spcBef>
                <a:spcPts val="1415"/>
              </a:spcBef>
              <a:buSzTx/>
              <a:buFontTx/>
              <a:buNone/>
              <a:defRPr sz="6400"/>
            </a:lvl3pPr>
            <a:lvl4pPr marL="0" indent="0">
              <a:spcBef>
                <a:spcPts val="1415"/>
              </a:spcBef>
              <a:buSzTx/>
              <a:buFontTx/>
              <a:buNone/>
              <a:defRPr sz="6400"/>
            </a:lvl4pPr>
            <a:lvl5pPr marL="0" indent="0">
              <a:spcBef>
                <a:spcPts val="1415"/>
              </a:spcBef>
              <a:buSzTx/>
              <a:buFontTx/>
              <a:buNone/>
              <a:defRPr sz="6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4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64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64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64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64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1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21962759" y="0"/>
            <a:ext cx="6816034" cy="39958834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1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1514671" y="1714511"/>
            <a:ext cx="19943198" cy="41094017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514899" y="574851"/>
            <a:ext cx="27263665" cy="9415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08864" tIns="208864" rIns="208864" bIns="208864" anchor="ctr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1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514899" y="9990304"/>
            <a:ext cx="27263665" cy="32818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08864" tIns="208864" rIns="208864" bIns="208864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4600">
                <a:solidFill>
                  <a:srgbClr val="FFFFFF"/>
                </a:solidFill>
              </a:rP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21709789" y="40186025"/>
            <a:ext cx="7068779" cy="1268193"/>
          </a:xfrm>
          <a:prstGeom prst="rect">
            <a:avLst/>
          </a:prstGeom>
          <a:ln w="12700">
            <a:miter lim="400000"/>
          </a:ln>
        </p:spPr>
        <p:txBody>
          <a:bodyPr lIns="208864" tIns="208864" rIns="208864" bIns="208864" anchor="ctr">
            <a:spAutoFit/>
          </a:bodyPr>
          <a:lstStyle>
            <a:lvl1pPr algn="r" defTabSz="4177275">
              <a:defRPr sz="5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 defTabSz="4175896">
        <a:defRPr sz="20100">
          <a:solidFill>
            <a:srgbClr val="FFFFFF"/>
          </a:solidFill>
          <a:latin typeface="Calibri"/>
          <a:ea typeface="Calibri"/>
          <a:cs typeface="Calibri"/>
          <a:sym typeface="Calibri"/>
        </a:defRPr>
      </a:lvl1pPr>
      <a:lvl2pPr algn="ctr" defTabSz="4175896">
        <a:defRPr sz="20100">
          <a:solidFill>
            <a:srgbClr val="FFFFFF"/>
          </a:solidFill>
          <a:latin typeface="Calibri"/>
          <a:ea typeface="Calibri"/>
          <a:cs typeface="Calibri"/>
          <a:sym typeface="Calibri"/>
        </a:defRPr>
      </a:lvl2pPr>
      <a:lvl3pPr algn="ctr" defTabSz="4175896">
        <a:defRPr sz="20100">
          <a:solidFill>
            <a:srgbClr val="FFFFFF"/>
          </a:solidFill>
          <a:latin typeface="Calibri"/>
          <a:ea typeface="Calibri"/>
          <a:cs typeface="Calibri"/>
          <a:sym typeface="Calibri"/>
        </a:defRPr>
      </a:lvl3pPr>
      <a:lvl4pPr algn="ctr" defTabSz="4175896">
        <a:defRPr sz="20100">
          <a:solidFill>
            <a:srgbClr val="FFFFFF"/>
          </a:solidFill>
          <a:latin typeface="Calibri"/>
          <a:ea typeface="Calibri"/>
          <a:cs typeface="Calibri"/>
          <a:sym typeface="Calibri"/>
        </a:defRPr>
      </a:lvl4pPr>
      <a:lvl5pPr algn="ctr" defTabSz="4175896">
        <a:defRPr sz="20100">
          <a:solidFill>
            <a:srgbClr val="FFFFFF"/>
          </a:solidFill>
          <a:latin typeface="Calibri"/>
          <a:ea typeface="Calibri"/>
          <a:cs typeface="Calibri"/>
          <a:sym typeface="Calibri"/>
        </a:defRPr>
      </a:lvl5pPr>
      <a:lvl6pPr algn="ctr" defTabSz="4175896">
        <a:defRPr sz="20100">
          <a:solidFill>
            <a:srgbClr val="FFFFFF"/>
          </a:solidFill>
          <a:latin typeface="Calibri"/>
          <a:ea typeface="Calibri"/>
          <a:cs typeface="Calibri"/>
          <a:sym typeface="Calibri"/>
        </a:defRPr>
      </a:lvl6pPr>
      <a:lvl7pPr algn="ctr" defTabSz="4175896">
        <a:defRPr sz="20100">
          <a:solidFill>
            <a:srgbClr val="FFFFFF"/>
          </a:solidFill>
          <a:latin typeface="Calibri"/>
          <a:ea typeface="Calibri"/>
          <a:cs typeface="Calibri"/>
          <a:sym typeface="Calibri"/>
        </a:defRPr>
      </a:lvl7pPr>
      <a:lvl8pPr algn="ctr" defTabSz="4175896">
        <a:defRPr sz="20100">
          <a:solidFill>
            <a:srgbClr val="FFFFFF"/>
          </a:solidFill>
          <a:latin typeface="Calibri"/>
          <a:ea typeface="Calibri"/>
          <a:cs typeface="Calibri"/>
          <a:sym typeface="Calibri"/>
        </a:defRPr>
      </a:lvl8pPr>
      <a:lvl9pPr algn="ctr" defTabSz="4175896">
        <a:defRPr sz="20100">
          <a:solidFill>
            <a:srgbClr val="FFFFFF"/>
          </a:solidFill>
          <a:latin typeface="Calibri"/>
          <a:ea typeface="Calibri"/>
          <a:cs typeface="Calibri"/>
          <a:sym typeface="Calibri"/>
        </a:defRPr>
      </a:lvl9pPr>
    </p:titleStyle>
    <p:bodyStyle>
      <a:lvl1pPr marL="1565679" indent="-1565679" defTabSz="4175896">
        <a:spcBef>
          <a:spcPts val="3396"/>
        </a:spcBef>
        <a:buSzPct val="100000"/>
        <a:buFont typeface="Arial"/>
        <a:buChar char="•"/>
        <a:defRPr sz="14600">
          <a:solidFill>
            <a:srgbClr val="FFFFFF"/>
          </a:solidFill>
          <a:latin typeface="Calibri"/>
          <a:ea typeface="Calibri"/>
          <a:cs typeface="Calibri"/>
          <a:sym typeface="Calibri"/>
        </a:defRPr>
      </a:lvl1pPr>
      <a:lvl2pPr marL="3580445" indent="-1493620" defTabSz="4175896">
        <a:spcBef>
          <a:spcPts val="3396"/>
        </a:spcBef>
        <a:buSzPct val="100000"/>
        <a:buFont typeface="Arial"/>
        <a:buChar char="–"/>
        <a:defRPr sz="14600">
          <a:solidFill>
            <a:srgbClr val="FFFFFF"/>
          </a:solidFill>
          <a:latin typeface="Calibri"/>
          <a:ea typeface="Calibri"/>
          <a:cs typeface="Calibri"/>
          <a:sym typeface="Calibri"/>
        </a:defRPr>
      </a:lvl2pPr>
      <a:lvl3pPr marL="5572372" indent="-1394231" defTabSz="4175896">
        <a:spcBef>
          <a:spcPts val="3396"/>
        </a:spcBef>
        <a:buSzPct val="100000"/>
        <a:buFont typeface="Arial"/>
        <a:buChar char="•"/>
        <a:defRPr sz="14600">
          <a:solidFill>
            <a:srgbClr val="FFFFFF"/>
          </a:solidFill>
          <a:latin typeface="Calibri"/>
          <a:ea typeface="Calibri"/>
          <a:cs typeface="Calibri"/>
          <a:sym typeface="Calibri"/>
        </a:defRPr>
      </a:lvl3pPr>
      <a:lvl4pPr marL="7918837" indent="-1651625" defTabSz="4175896">
        <a:spcBef>
          <a:spcPts val="3396"/>
        </a:spcBef>
        <a:buSzPct val="100000"/>
        <a:buFont typeface="Arial"/>
        <a:buChar char="–"/>
        <a:defRPr sz="14600">
          <a:solidFill>
            <a:srgbClr val="FFFFFF"/>
          </a:solidFill>
          <a:latin typeface="Calibri"/>
          <a:ea typeface="Calibri"/>
          <a:cs typeface="Calibri"/>
          <a:sym typeface="Calibri"/>
        </a:defRPr>
      </a:lvl4pPr>
      <a:lvl5pPr marL="10007909" indent="-1651626" defTabSz="4175896">
        <a:spcBef>
          <a:spcPts val="3396"/>
        </a:spcBef>
        <a:buSzPct val="100000"/>
        <a:buFont typeface="Arial"/>
        <a:buChar char="»"/>
        <a:defRPr sz="14600">
          <a:solidFill>
            <a:srgbClr val="FFFFFF"/>
          </a:solidFill>
          <a:latin typeface="Calibri"/>
          <a:ea typeface="Calibri"/>
          <a:cs typeface="Calibri"/>
          <a:sym typeface="Calibri"/>
        </a:defRPr>
      </a:lvl5pPr>
      <a:lvl6pPr marL="12098038" indent="-1654841" defTabSz="4175896">
        <a:spcBef>
          <a:spcPts val="3396"/>
        </a:spcBef>
        <a:buSzPct val="100000"/>
        <a:buFont typeface="Arial"/>
        <a:buChar char="•"/>
        <a:defRPr sz="14600">
          <a:solidFill>
            <a:srgbClr val="FFFFFF"/>
          </a:solidFill>
          <a:latin typeface="Calibri"/>
          <a:ea typeface="Calibri"/>
          <a:cs typeface="Calibri"/>
          <a:sym typeface="Calibri"/>
        </a:defRPr>
      </a:lvl6pPr>
      <a:lvl7pPr marL="14186680" indent="-1654841" defTabSz="4175896">
        <a:spcBef>
          <a:spcPts val="3396"/>
        </a:spcBef>
        <a:buSzPct val="100000"/>
        <a:buFont typeface="Arial"/>
        <a:buChar char="•"/>
        <a:defRPr sz="14600">
          <a:solidFill>
            <a:srgbClr val="FFFFFF"/>
          </a:solidFill>
          <a:latin typeface="Calibri"/>
          <a:ea typeface="Calibri"/>
          <a:cs typeface="Calibri"/>
          <a:sym typeface="Calibri"/>
        </a:defRPr>
      </a:lvl7pPr>
      <a:lvl8pPr marL="16275322" indent="-1654841" defTabSz="4175896">
        <a:spcBef>
          <a:spcPts val="3396"/>
        </a:spcBef>
        <a:buSzPct val="100000"/>
        <a:buFont typeface="Arial"/>
        <a:buChar char="•"/>
        <a:defRPr sz="14600">
          <a:solidFill>
            <a:srgbClr val="FFFFFF"/>
          </a:solidFill>
          <a:latin typeface="Calibri"/>
          <a:ea typeface="Calibri"/>
          <a:cs typeface="Calibri"/>
          <a:sym typeface="Calibri"/>
        </a:defRPr>
      </a:lvl8pPr>
      <a:lvl9pPr marL="18363958" indent="-1654841" defTabSz="4175896">
        <a:spcBef>
          <a:spcPts val="3396"/>
        </a:spcBef>
        <a:buSzPct val="100000"/>
        <a:buFont typeface="Arial"/>
        <a:buChar char="•"/>
        <a:defRPr sz="14600">
          <a:solidFill>
            <a:srgbClr val="FFFFFF"/>
          </a:solidFill>
          <a:latin typeface="Calibri"/>
          <a:ea typeface="Calibri"/>
          <a:cs typeface="Calibri"/>
          <a:sym typeface="Calibri"/>
        </a:defRPr>
      </a:lvl9pPr>
    </p:bodyStyle>
    <p:otherStyle>
      <a:lvl1pPr algn="r" defTabSz="4177275">
        <a:defRPr sz="55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defTabSz="4177275">
        <a:defRPr sz="55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defTabSz="4177275">
        <a:defRPr sz="55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defTabSz="4177275">
        <a:defRPr sz="55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defTabSz="4177275">
        <a:defRPr sz="55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defTabSz="4177275">
        <a:defRPr sz="55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defTabSz="4177275">
        <a:defRPr sz="55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defTabSz="4177275">
        <a:defRPr sz="55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defTabSz="4177275">
        <a:defRPr sz="55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13.gif"/><Relationship Id="rId39" Type="http://schemas.openxmlformats.org/officeDocument/2006/relationships/image" Target="../media/image20.png"/><Relationship Id="rId51" Type="http://schemas.openxmlformats.org/officeDocument/2006/relationships/image" Target="../media/image28.jpg"/><Relationship Id="rId3" Type="http://schemas.openxmlformats.org/officeDocument/2006/relationships/image" Target="../media/image5.jpeg"/><Relationship Id="rId34" Type="http://schemas.openxmlformats.org/officeDocument/2006/relationships/image" Target="../media/image15.png"/><Relationship Id="rId42" Type="http://schemas.openxmlformats.org/officeDocument/2006/relationships/image" Target="../media/image24.png"/><Relationship Id="rId47" Type="http://schemas.openxmlformats.org/officeDocument/2006/relationships/oleObject" Target="../embeddings/oleObject3.bin"/><Relationship Id="rId50" Type="http://schemas.openxmlformats.org/officeDocument/2006/relationships/image" Target="../media/image27.png"/><Relationship Id="rId7" Type="http://schemas.openxmlformats.org/officeDocument/2006/relationships/image" Target="../media/image9.jpeg"/><Relationship Id="rId12" Type="http://schemas.openxmlformats.org/officeDocument/2006/relationships/image" Target="../media/image12.jpeg"/><Relationship Id="rId33" Type="http://schemas.openxmlformats.org/officeDocument/2006/relationships/image" Target="../media/image22.png"/><Relationship Id="rId38" Type="http://schemas.openxmlformats.org/officeDocument/2006/relationships/image" Target="../media/image19.png"/><Relationship Id="rId46" Type="http://schemas.openxmlformats.org/officeDocument/2006/relationships/image" Target="../media/image3.wmf"/><Relationship Id="rId2" Type="http://schemas.openxmlformats.org/officeDocument/2006/relationships/slideLayout" Target="../slideLayouts/slideLayout1.xml"/><Relationship Id="rId41" Type="http://schemas.openxmlformats.org/officeDocument/2006/relationships/image" Target="../media/image23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11" Type="http://schemas.openxmlformats.org/officeDocument/2006/relationships/image" Target="../media/image11.jpeg"/><Relationship Id="rId37" Type="http://schemas.openxmlformats.org/officeDocument/2006/relationships/image" Target="../media/image18.png"/><Relationship Id="rId40" Type="http://schemas.openxmlformats.org/officeDocument/2006/relationships/image" Target="../media/image21.png"/><Relationship Id="rId45" Type="http://schemas.openxmlformats.org/officeDocument/2006/relationships/oleObject" Target="../embeddings/oleObject2.bin"/><Relationship Id="rId53" Type="http://schemas.openxmlformats.org/officeDocument/2006/relationships/image" Target="../media/image30.jpg"/><Relationship Id="rId5" Type="http://schemas.openxmlformats.org/officeDocument/2006/relationships/image" Target="../media/image7.jpeg"/><Relationship Id="rId15" Type="http://schemas.microsoft.com/office/2007/relationships/hdphoto" Target="../media/hdphoto1.wdp"/><Relationship Id="rId36" Type="http://schemas.openxmlformats.org/officeDocument/2006/relationships/image" Target="../media/image17.png"/><Relationship Id="rId49" Type="http://schemas.openxmlformats.org/officeDocument/2006/relationships/image" Target="../media/image26.emf"/><Relationship Id="rId10" Type="http://schemas.openxmlformats.org/officeDocument/2006/relationships/image" Target="../media/image10.jpeg"/><Relationship Id="rId44" Type="http://schemas.openxmlformats.org/officeDocument/2006/relationships/image" Target="../media/image25.png"/><Relationship Id="rId52" Type="http://schemas.openxmlformats.org/officeDocument/2006/relationships/image" Target="../media/image29.jpg"/><Relationship Id="rId4" Type="http://schemas.openxmlformats.org/officeDocument/2006/relationships/image" Target="../media/image6.jpeg"/><Relationship Id="rId9" Type="http://schemas.openxmlformats.org/officeDocument/2006/relationships/image" Target="../media/image2.wmf"/><Relationship Id="rId14" Type="http://schemas.openxmlformats.org/officeDocument/2006/relationships/image" Target="../media/image14.png"/><Relationship Id="rId35" Type="http://schemas.openxmlformats.org/officeDocument/2006/relationships/image" Target="../media/image16.png"/><Relationship Id="rId43" Type="http://schemas.microsoft.com/office/2007/relationships/hdphoto" Target="../media/hdphoto2.wdp"/><Relationship Id="rId48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6000">
              <a:srgbClr val="FF0000"/>
            </a:gs>
            <a:gs pos="8000">
              <a:srgbClr val="FF0000"/>
            </a:gs>
            <a:gs pos="15000">
              <a:srgbClr val="00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AutoShape 272"/>
          <p:cNvSpPr>
            <a:spLocks noChangeArrowheads="1"/>
          </p:cNvSpPr>
          <p:nvPr/>
        </p:nvSpPr>
        <p:spPr bwMode="auto">
          <a:xfrm>
            <a:off x="15565753" y="6325515"/>
            <a:ext cx="12885144" cy="14894872"/>
          </a:xfrm>
          <a:prstGeom prst="roundRect">
            <a:avLst>
              <a:gd name="adj" fmla="val 5214"/>
            </a:avLst>
          </a:prstGeom>
          <a:solidFill>
            <a:schemeClr val="bg1"/>
          </a:solidFill>
          <a:ln w="120650">
            <a:solidFill>
              <a:srgbClr val="FF0000"/>
            </a:solidFill>
            <a:round/>
            <a:headEnd/>
            <a:tailEnd/>
          </a:ln>
        </p:spPr>
        <p:txBody>
          <a:bodyPr wrap="none" lIns="129388" tIns="64694" rIns="129388" bIns="64694" anchor="ctr"/>
          <a:lstStyle>
            <a:lvl1pPr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GB" altLang="en-US"/>
          </a:p>
        </p:txBody>
      </p:sp>
      <p:pic>
        <p:nvPicPr>
          <p:cNvPr id="186" name="Picture 6" descr="C:\Users\lara\Desktop\tra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3654" y="11514011"/>
            <a:ext cx="7868474" cy="3592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9" name="Text Box 285"/>
          <p:cNvSpPr txBox="1">
            <a:spLocks noChangeArrowheads="1"/>
          </p:cNvSpPr>
          <p:nvPr/>
        </p:nvSpPr>
        <p:spPr bwMode="auto">
          <a:xfrm>
            <a:off x="16092508" y="17135966"/>
            <a:ext cx="4779546" cy="225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88" tIns="64694" rIns="129388" bIns="64694">
            <a:spAutoFit/>
          </a:bodyPr>
          <a:lstStyle>
            <a:lvl1pPr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en-GB" altLang="en-US" sz="2300" i="1" u="sng" dirty="0">
                <a:latin typeface="Calibri" panose="020F0502020204030204" pitchFamily="34" charset="0"/>
              </a:rPr>
              <a:t>Transform 1: </a:t>
            </a:r>
          </a:p>
          <a:p>
            <a:pPr algn="just" eaLnBrk="1" hangingPunct="1"/>
            <a:r>
              <a:rPr lang="en-GB" altLang="en-US" sz="2300" i="1" dirty="0">
                <a:latin typeface="Calibri" panose="020F0502020204030204" pitchFamily="34" charset="0"/>
              </a:rPr>
              <a:t>Evaporate to </a:t>
            </a:r>
            <a:r>
              <a:rPr lang="en-GB" altLang="en-US" sz="2300" i="1" dirty="0">
                <a:latin typeface="Calibri" panose="020F0502020204030204" pitchFamily="34" charset="0"/>
                <a:cs typeface="Times New Roman" pitchFamily="18" charset="0"/>
              </a:rPr>
              <a:t>T~5T</a:t>
            </a:r>
            <a:r>
              <a:rPr lang="en-GB" altLang="en-US" sz="2300" i="1" baseline="-25000" dirty="0">
                <a:latin typeface="Calibri" panose="020F0502020204030204" pitchFamily="34" charset="0"/>
                <a:cs typeface="Times New Roman" pitchFamily="18" charset="0"/>
              </a:rPr>
              <a:t>BE</a:t>
            </a:r>
            <a:r>
              <a:rPr lang="en-GB" altLang="en-US" sz="2300" i="1" dirty="0">
                <a:latin typeface="Calibri" panose="020F0502020204030204" pitchFamily="34" charset="0"/>
              </a:rPr>
              <a:t>, then adiabatically reach BEC transition</a:t>
            </a:r>
          </a:p>
          <a:p>
            <a:pPr algn="just" eaLnBrk="1" hangingPunct="1"/>
            <a:r>
              <a:rPr lang="en-GB" altLang="en-US" sz="2300" i="1" u="sng" dirty="0">
                <a:latin typeface="Calibri" panose="020F0502020204030204" pitchFamily="34" charset="0"/>
              </a:rPr>
              <a:t>Transform 2: </a:t>
            </a:r>
          </a:p>
          <a:p>
            <a:pPr algn="just" eaLnBrk="1" hangingPunct="1"/>
            <a:r>
              <a:rPr lang="en-GB" altLang="en-US" sz="2300" i="1" dirty="0">
                <a:latin typeface="Calibri" panose="020F0502020204030204" pitchFamily="34" charset="0"/>
              </a:rPr>
              <a:t>Evaporate to </a:t>
            </a:r>
            <a:r>
              <a:rPr lang="en-GB" altLang="en-US" sz="2300" i="1" dirty="0">
                <a:latin typeface="Calibri" panose="020F0502020204030204" pitchFamily="34" charset="0"/>
                <a:cs typeface="Times New Roman" pitchFamily="18" charset="0"/>
              </a:rPr>
              <a:t>T ~ T</a:t>
            </a:r>
            <a:r>
              <a:rPr lang="en-GB" altLang="en-US" sz="2300" i="1" baseline="-25000" dirty="0">
                <a:latin typeface="Calibri" panose="020F0502020204030204" pitchFamily="34" charset="0"/>
                <a:cs typeface="Times New Roman" pitchFamily="18" charset="0"/>
              </a:rPr>
              <a:t>BE</a:t>
            </a:r>
            <a:r>
              <a:rPr lang="en-GB" altLang="en-US" sz="2300" i="1" dirty="0">
                <a:latin typeface="Calibri" panose="020F0502020204030204" pitchFamily="34" charset="0"/>
              </a:rPr>
              <a:t>, then adiabatically increase BEC fraction</a:t>
            </a:r>
          </a:p>
        </p:txBody>
      </p:sp>
      <p:sp>
        <p:nvSpPr>
          <p:cNvPr id="281" name="Text Box 285"/>
          <p:cNvSpPr txBox="1">
            <a:spLocks noChangeArrowheads="1"/>
          </p:cNvSpPr>
          <p:nvPr/>
        </p:nvSpPr>
        <p:spPr bwMode="auto">
          <a:xfrm>
            <a:off x="15963105" y="9977418"/>
            <a:ext cx="12098411" cy="143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88" tIns="64694" rIns="129388" bIns="64694">
            <a:spAutoFit/>
          </a:bodyPr>
          <a:lstStyle>
            <a:lvl1pPr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en-GB" altLang="en-US" sz="2800" dirty="0">
                <a:latin typeface="Calibri" panose="020F0502020204030204" pitchFamily="34" charset="0"/>
              </a:rPr>
              <a:t>We use our SLM to generate optical traps with intensity decaying as a power-law from a central maximum [4]. A sequence of these can be used as a time-dependent optical dipole trap for all-optical production of BECs in two stages.</a:t>
            </a:r>
          </a:p>
        </p:txBody>
      </p:sp>
      <p:grpSp>
        <p:nvGrpSpPr>
          <p:cNvPr id="282" name="Group 229"/>
          <p:cNvGrpSpPr>
            <a:grpSpLocks/>
          </p:cNvGrpSpPr>
          <p:nvPr/>
        </p:nvGrpSpPr>
        <p:grpSpPr bwMode="auto">
          <a:xfrm>
            <a:off x="18704652" y="7476037"/>
            <a:ext cx="8954255" cy="1908061"/>
            <a:chOff x="-19496389" y="41011191"/>
            <a:chExt cx="8954150" cy="1489706"/>
          </a:xfrm>
        </p:grpSpPr>
        <p:pic>
          <p:nvPicPr>
            <p:cNvPr id="293" name="Picture 2" descr="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79" t="32396" r="20210" b="17097"/>
            <a:stretch>
              <a:fillRect/>
            </a:stretch>
          </p:blipFill>
          <p:spPr bwMode="auto">
            <a:xfrm>
              <a:off x="-19496389" y="41011191"/>
              <a:ext cx="2214451" cy="1489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4" name="Picture 7" descr="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79" t="32396" r="20210" b="17097"/>
            <a:stretch>
              <a:fillRect/>
            </a:stretch>
          </p:blipFill>
          <p:spPr bwMode="auto">
            <a:xfrm>
              <a:off x="-17251110" y="41011200"/>
              <a:ext cx="2214450" cy="1489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5" name="Picture 12" descr="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79" t="32396" r="20210" b="17097"/>
            <a:stretch>
              <a:fillRect/>
            </a:stretch>
          </p:blipFill>
          <p:spPr bwMode="auto">
            <a:xfrm>
              <a:off x="-15003896" y="41011200"/>
              <a:ext cx="2214450" cy="1489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6" name="Picture 17" descr="1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79" t="32396" r="20210" b="17097"/>
            <a:stretch>
              <a:fillRect/>
            </a:stretch>
          </p:blipFill>
          <p:spPr bwMode="auto">
            <a:xfrm>
              <a:off x="-12756687" y="41011200"/>
              <a:ext cx="2214448" cy="1489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4" name="TextBox 225"/>
          <p:cNvSpPr txBox="1">
            <a:spLocks noChangeArrowheads="1"/>
          </p:cNvSpPr>
          <p:nvPr/>
        </p:nvSpPr>
        <p:spPr bwMode="auto">
          <a:xfrm>
            <a:off x="18562422" y="9459107"/>
            <a:ext cx="8951361" cy="565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88" tIns="64694" rIns="129388" bIns="64694">
            <a:spAutoFit/>
          </a:bodyPr>
          <a:lstStyle>
            <a:lvl1pPr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800" i="1" dirty="0">
                <a:latin typeface="Symbol" pitchFamily="18" charset="2"/>
              </a:rPr>
              <a:t>a </a:t>
            </a:r>
            <a:r>
              <a:rPr lang="en-GB" altLang="en-US" sz="2800" dirty="0"/>
              <a:t>=    2                    1.5                   1                    0.5   </a:t>
            </a:r>
          </a:p>
        </p:txBody>
      </p:sp>
      <p:graphicFrame>
        <p:nvGraphicFramePr>
          <p:cNvPr id="28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777965"/>
              </p:ext>
            </p:extLst>
          </p:nvPr>
        </p:nvGraphicFramePr>
        <p:xfrm>
          <a:off x="16332044" y="7921665"/>
          <a:ext cx="2230378" cy="142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" name="Equation" r:id="rId8" imgW="787400" imgH="508000" progId="Equation.DSMT4">
                  <p:embed/>
                </p:oleObj>
              </mc:Choice>
              <mc:Fallback>
                <p:oleObj name="Equation" r:id="rId8" imgW="787400" imgH="50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32044" y="7921665"/>
                        <a:ext cx="2230378" cy="14226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9" name="Text Box 285"/>
          <p:cNvSpPr txBox="1">
            <a:spLocks noChangeArrowheads="1"/>
          </p:cNvSpPr>
          <p:nvPr/>
        </p:nvSpPr>
        <p:spPr bwMode="auto">
          <a:xfrm>
            <a:off x="18394495" y="15130940"/>
            <a:ext cx="3616975" cy="154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88" tIns="64694" rIns="129388" bIns="64694">
            <a:spAutoFit/>
          </a:bodyPr>
          <a:lstStyle>
            <a:lvl1pPr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2300" i="1" dirty="0">
                <a:latin typeface="Calibri" panose="020F0502020204030204" pitchFamily="34" charset="0"/>
              </a:rPr>
              <a:t>Efficient evaporative cooling in a trap with adjustable strength and depth</a:t>
            </a:r>
          </a:p>
        </p:txBody>
      </p:sp>
      <p:sp>
        <p:nvSpPr>
          <p:cNvPr id="290" name="Text Box 285"/>
          <p:cNvSpPr txBox="1">
            <a:spLocks noChangeArrowheads="1"/>
          </p:cNvSpPr>
          <p:nvPr/>
        </p:nvSpPr>
        <p:spPr bwMode="auto">
          <a:xfrm>
            <a:off x="22319074" y="15130938"/>
            <a:ext cx="3501505" cy="119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88" tIns="64694" rIns="129388" bIns="64694">
            <a:spAutoFit/>
          </a:bodyPr>
          <a:lstStyle>
            <a:lvl1pPr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2300" i="1" dirty="0">
                <a:latin typeface="Calibri" panose="020F0502020204030204" pitchFamily="34" charset="0"/>
              </a:rPr>
              <a:t>Adiabatic transformation of trap order to cross the BEC transition reversibly. </a:t>
            </a:r>
          </a:p>
        </p:txBody>
      </p:sp>
      <p:sp>
        <p:nvSpPr>
          <p:cNvPr id="297" name="Shape 64"/>
          <p:cNvSpPr/>
          <p:nvPr/>
        </p:nvSpPr>
        <p:spPr>
          <a:xfrm>
            <a:off x="16039894" y="6436477"/>
            <a:ext cx="11651684" cy="914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4691" tIns="64691" rIns="64691" bIns="64691">
            <a:spAutoFit/>
          </a:bodyPr>
          <a:lstStyle>
            <a:lvl1pPr>
              <a:defRPr sz="3600">
                <a:latin typeface="Eras Medium ITC"/>
                <a:ea typeface="Eras Medium ITC"/>
                <a:cs typeface="Eras Medium ITC"/>
                <a:sym typeface="Eras Medium ITC"/>
              </a:defRPr>
            </a:lvl1pPr>
          </a:lstStyle>
          <a:p>
            <a:pPr lvl="0">
              <a:defRPr sz="1800"/>
            </a:pPr>
            <a:r>
              <a:rPr lang="en-GB" sz="5100" dirty="0"/>
              <a:t>BEC in a Variable Power-law Trap</a:t>
            </a:r>
            <a:endParaRPr sz="5100" dirty="0"/>
          </a:p>
        </p:txBody>
      </p:sp>
      <p:sp>
        <p:nvSpPr>
          <p:cNvPr id="54" name="Shape 54"/>
          <p:cNvSpPr/>
          <p:nvPr/>
        </p:nvSpPr>
        <p:spPr>
          <a:xfrm>
            <a:off x="1762540" y="927399"/>
            <a:ext cx="26769605" cy="4624943"/>
          </a:xfrm>
          <a:prstGeom prst="roundRect">
            <a:avLst>
              <a:gd name="adj" fmla="val 11765"/>
            </a:avLst>
          </a:prstGeom>
          <a:solidFill/>
          <a:ln w="25400">
            <a:solidFill>
              <a:srgbClr val="FF0000"/>
            </a:solidFill>
            <a:miter lim="400000"/>
          </a:ln>
        </p:spPr>
        <p:txBody>
          <a:bodyPr lIns="0" tIns="0" rIns="0" bIns="0" anchor="ctr"/>
          <a:lstStyle/>
          <a:p>
            <a:pPr algn="ctr" defTabSz="4177275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5" name="Shape 55"/>
          <p:cNvSpPr/>
          <p:nvPr/>
        </p:nvSpPr>
        <p:spPr>
          <a:xfrm>
            <a:off x="1847652" y="1291172"/>
            <a:ext cx="26621147" cy="123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4691" tIns="64691" rIns="64691" bIns="64691">
            <a:spAutoFit/>
          </a:bodyPr>
          <a:lstStyle>
            <a:lvl1pPr algn="ctr" defTabSz="2952138">
              <a:defRPr sz="6000">
                <a:solidFill>
                  <a:srgbClr val="00F600"/>
                </a:solidFill>
                <a:latin typeface="Eras Medium ITC"/>
                <a:ea typeface="Eras Medium ITC"/>
                <a:cs typeface="Eras Medium ITC"/>
                <a:sym typeface="Eras Medium ITC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GB" sz="7000" dirty="0">
                <a:solidFill>
                  <a:srgbClr val="FF0000"/>
                </a:solidFill>
              </a:rPr>
              <a:t>Phase-engineered Light Patterns for </a:t>
            </a:r>
            <a:r>
              <a:rPr lang="en-GB" sz="7000" dirty="0" err="1">
                <a:solidFill>
                  <a:srgbClr val="FF0000"/>
                </a:solidFill>
              </a:rPr>
              <a:t>Ultracold</a:t>
            </a:r>
            <a:r>
              <a:rPr lang="en-GB" sz="7000" dirty="0">
                <a:solidFill>
                  <a:srgbClr val="FF0000"/>
                </a:solidFill>
              </a:rPr>
              <a:t> Atom Experiments</a:t>
            </a:r>
            <a:endParaRPr sz="7000" dirty="0">
              <a:solidFill>
                <a:srgbClr val="FF0000"/>
              </a:solidFill>
            </a:endParaRPr>
          </a:p>
        </p:txBody>
      </p:sp>
      <p:sp>
        <p:nvSpPr>
          <p:cNvPr id="56" name="Shape 56"/>
          <p:cNvSpPr/>
          <p:nvPr/>
        </p:nvSpPr>
        <p:spPr>
          <a:xfrm>
            <a:off x="2672830" y="2544165"/>
            <a:ext cx="24813759" cy="268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4691" tIns="64691" rIns="64691" bIns="64691">
            <a:spAutoFit/>
          </a:bodyPr>
          <a:lstStyle/>
          <a:p>
            <a:pPr algn="ctr">
              <a:defRPr sz="1800"/>
            </a:pP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G. D. Bruce, D. </a:t>
            </a:r>
            <a:r>
              <a:rPr lang="en-U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Bowman, T</a:t>
            </a: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Harte, M. Y. H. Johnson, P. Ireland, </a:t>
            </a:r>
            <a:b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 Cormack, D. Richards, S. L. Bromley, J. Mayoh, J. Keeling, and D. Cassettari</a:t>
            </a:r>
            <a:endParaRPr lang="en-GB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 sz="1800"/>
            </a:pPr>
            <a:endParaRPr sz="1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defRPr sz="1800"/>
            </a:pPr>
            <a:r>
              <a:rPr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Cold Atoms Group, SUPA School of Physics and Astronomy, </a:t>
            </a: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defRPr sz="1800"/>
            </a:pPr>
            <a:r>
              <a:rPr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University of St Andrews, North </a:t>
            </a:r>
            <a:r>
              <a:rPr sz="2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Haugh</a:t>
            </a:r>
            <a:r>
              <a:rPr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St Andrews, Fife, KY16 9SS, UK</a:t>
            </a:r>
            <a:endParaRPr sz="24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defRPr sz="1800"/>
            </a:pPr>
            <a:r>
              <a:rPr sz="2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www.st-andrews.ac.uk/coldatoms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685325" y="39692087"/>
            <a:ext cx="12884400" cy="2519209"/>
            <a:chOff x="11053440" y="27835408"/>
            <a:chExt cx="9003600" cy="1780991"/>
          </a:xfrm>
        </p:grpSpPr>
        <p:sp>
          <p:nvSpPr>
            <p:cNvPr id="53" name="Shape 53"/>
            <p:cNvSpPr/>
            <p:nvPr/>
          </p:nvSpPr>
          <p:spPr>
            <a:xfrm>
              <a:off x="11053440" y="27835408"/>
              <a:ext cx="9003600" cy="1780991"/>
            </a:xfrm>
            <a:prstGeom prst="roundRect">
              <a:avLst>
                <a:gd name="adj" fmla="val 24752"/>
              </a:avLst>
            </a:prstGeom>
            <a:solidFill>
              <a:srgbClr val="FFFFFF"/>
            </a:solidFill>
            <a:ln w="120650">
              <a:solidFill>
                <a:srgbClr val="FF0000"/>
              </a:solidFill>
            </a:ln>
          </p:spPr>
          <p:txBody>
            <a:bodyPr lIns="0" tIns="0" rIns="0" bIns="0" anchor="ctr"/>
            <a:lstStyle/>
            <a:p>
              <a:pPr lvl="0" algn="ctr"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pic>
          <p:nvPicPr>
            <p:cNvPr id="57" name="image4.jpeg" descr="lecerhulme.jpg"/>
            <p:cNvPicPr/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7493514" y="28044155"/>
              <a:ext cx="2297891" cy="135638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8" name="image5.jpeg"/>
            <p:cNvPicPr/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3846820" y="28044155"/>
              <a:ext cx="3397318" cy="135638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59" name="image6.jpeg"/>
            <p:cNvPicPr/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11186228" y="28047711"/>
              <a:ext cx="2523496" cy="1356381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67" name="image8.gif"/>
          <p:cNvPicPr/>
          <p:nvPr/>
        </p:nvPicPr>
        <p:blipFill>
          <a:blip r:embed="rId13">
            <a:extLst/>
          </a:blip>
          <a:srcRect l="19252" t="15435" r="21927" b="16417"/>
          <a:stretch>
            <a:fillRect/>
          </a:stretch>
        </p:blipFill>
        <p:spPr>
          <a:xfrm>
            <a:off x="2877276" y="2307389"/>
            <a:ext cx="2075466" cy="297157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" name="Group 22"/>
          <p:cNvGrpSpPr/>
          <p:nvPr/>
        </p:nvGrpSpPr>
        <p:grpSpPr>
          <a:xfrm>
            <a:off x="15593115" y="39692087"/>
            <a:ext cx="12886078" cy="2683753"/>
            <a:chOff x="10966337" y="27578237"/>
            <a:chExt cx="9101460" cy="1888986"/>
          </a:xfrm>
        </p:grpSpPr>
        <p:sp>
          <p:nvSpPr>
            <p:cNvPr id="49" name="Shape 49"/>
            <p:cNvSpPr/>
            <p:nvPr/>
          </p:nvSpPr>
          <p:spPr>
            <a:xfrm>
              <a:off x="10966337" y="27578237"/>
              <a:ext cx="9101460" cy="1779295"/>
            </a:xfrm>
            <a:prstGeom prst="roundRect">
              <a:avLst>
                <a:gd name="adj" fmla="val 20331"/>
              </a:avLst>
            </a:prstGeom>
            <a:solidFill>
              <a:srgbClr val="FFFFFF"/>
            </a:solidFill>
            <a:ln w="127000">
              <a:solidFill>
                <a:srgbClr val="FF0000"/>
              </a:solidFill>
            </a:ln>
          </p:spPr>
          <p:txBody>
            <a:bodyPr lIns="0" tIns="0" rIns="0" bIns="0" anchor="ctr"/>
            <a:lstStyle/>
            <a:p>
              <a:pPr algn="ctr" defTabSz="4177275"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>
              <a:off x="11193713" y="27770046"/>
              <a:ext cx="8769674" cy="16971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>
              <a:spAutoFit/>
            </a:bodyPr>
            <a:lstStyle/>
            <a:p>
              <a:pPr algn="just">
                <a:defRPr sz="1800"/>
              </a:pPr>
              <a:r>
                <a:rPr lang="en-GB" sz="2500" dirty="0" smtClean="0">
                  <a:latin typeface="Calibri"/>
                  <a:ea typeface="Calibri"/>
                  <a:cs typeface="Calibri"/>
                  <a:sym typeface="Calibri"/>
                </a:rPr>
                <a:t>[1] </a:t>
              </a:r>
              <a:r>
                <a:rPr lang="en-GB" sz="2500" i="1" dirty="0">
                  <a:latin typeface="Calibri"/>
                  <a:ea typeface="Calibri"/>
                  <a:cs typeface="Calibri"/>
                  <a:sym typeface="Calibri"/>
                </a:rPr>
                <a:t>T Harte et al., Opt. Express, </a:t>
              </a:r>
              <a:r>
                <a:rPr lang="en-GB" sz="2500" b="1" i="1" dirty="0">
                  <a:latin typeface="Calibri"/>
                  <a:ea typeface="Calibri"/>
                  <a:cs typeface="Calibri"/>
                  <a:sym typeface="Calibri"/>
                </a:rPr>
                <a:t>22</a:t>
              </a:r>
              <a:r>
                <a:rPr lang="en-GB" sz="2500" i="1" dirty="0">
                  <a:latin typeface="Calibri"/>
                  <a:ea typeface="Calibri"/>
                  <a:cs typeface="Calibri"/>
                  <a:sym typeface="Calibri"/>
                </a:rPr>
                <a:t>, 26548 (2014</a:t>
              </a:r>
              <a:r>
                <a:rPr lang="en-GB" sz="2500" i="1" dirty="0" smtClean="0"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 lang="en-GB" sz="2500" dirty="0" smtClean="0"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just">
                <a:defRPr sz="1800"/>
              </a:pPr>
              <a:r>
                <a:rPr sz="2500" dirty="0" smtClean="0">
                  <a:latin typeface="Calibri"/>
                  <a:ea typeface="Calibri"/>
                  <a:cs typeface="Calibri"/>
                  <a:sym typeface="Calibri"/>
                </a:rPr>
                <a:t>[</a:t>
              </a:r>
              <a:r>
                <a:rPr sz="2500" dirty="0">
                  <a:latin typeface="Calibri"/>
                  <a:ea typeface="Calibri"/>
                  <a:cs typeface="Calibri"/>
                  <a:sym typeface="Calibri"/>
                </a:rPr>
                <a:t>2] </a:t>
              </a:r>
              <a:r>
                <a:rPr sz="2500" i="1" dirty="0" smtClean="0">
                  <a:latin typeface="Calibri"/>
                  <a:ea typeface="Calibri"/>
                  <a:cs typeface="Calibri"/>
                  <a:sym typeface="Calibri"/>
                </a:rPr>
                <a:t>G </a:t>
              </a:r>
              <a:r>
                <a:rPr sz="2500" i="1" dirty="0">
                  <a:latin typeface="Calibri"/>
                  <a:ea typeface="Calibri"/>
                  <a:cs typeface="Calibri"/>
                  <a:sym typeface="Calibri"/>
                </a:rPr>
                <a:t>D Bruce et al., </a:t>
              </a:r>
              <a:r>
                <a:rPr lang="en-GB" sz="2500" i="1" dirty="0">
                  <a:latin typeface="Calibri"/>
                  <a:ea typeface="Calibri"/>
                  <a:cs typeface="Calibri"/>
                  <a:sym typeface="Calibri"/>
                </a:rPr>
                <a:t>arXiv:1409.3151</a:t>
              </a:r>
              <a:endParaRPr sz="2500" i="1" dirty="0"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just">
                <a:defRPr sz="1800"/>
              </a:pPr>
              <a:r>
                <a:rPr sz="2500" dirty="0">
                  <a:latin typeface="Calibri"/>
                  <a:ea typeface="Calibri"/>
                  <a:cs typeface="Calibri"/>
                  <a:sym typeface="Calibri"/>
                </a:rPr>
                <a:t>[3] </a:t>
              </a:r>
              <a:r>
                <a:rPr sz="2500" i="1" dirty="0" smtClean="0">
                  <a:latin typeface="Calibri"/>
                  <a:ea typeface="Calibri"/>
                  <a:cs typeface="Calibri"/>
                  <a:sym typeface="Calibri"/>
                </a:rPr>
                <a:t>G </a:t>
              </a:r>
              <a:r>
                <a:rPr sz="2500" i="1" dirty="0">
                  <a:latin typeface="Calibri"/>
                  <a:ea typeface="Calibri"/>
                  <a:cs typeface="Calibri"/>
                  <a:sym typeface="Calibri"/>
                </a:rPr>
                <a:t>D Bruce et al., Phys. Scr. </a:t>
              </a:r>
              <a:r>
                <a:rPr sz="2500" b="1" i="1" dirty="0">
                  <a:latin typeface="Calibri"/>
                  <a:ea typeface="Calibri"/>
                  <a:cs typeface="Calibri"/>
                  <a:sym typeface="Calibri"/>
                </a:rPr>
                <a:t>T143</a:t>
              </a:r>
              <a:r>
                <a:rPr sz="2500" i="1" dirty="0">
                  <a:latin typeface="Calibri"/>
                  <a:ea typeface="Calibri"/>
                  <a:cs typeface="Calibri"/>
                  <a:sym typeface="Calibri"/>
                </a:rPr>
                <a:t> 014008 (2011)</a:t>
              </a:r>
            </a:p>
            <a:p>
              <a:pPr lvl="0" algn="just">
                <a:defRPr sz="1800"/>
              </a:pPr>
              <a:r>
                <a:rPr sz="2500" dirty="0">
                  <a:latin typeface="Calibri"/>
                  <a:ea typeface="Calibri"/>
                  <a:cs typeface="Calibri"/>
                  <a:sym typeface="Calibri"/>
                </a:rPr>
                <a:t>[4</a:t>
              </a:r>
              <a:r>
                <a:rPr sz="2500" i="1" dirty="0">
                  <a:latin typeface="Calibri"/>
                  <a:ea typeface="Calibri"/>
                  <a:cs typeface="Calibri"/>
                  <a:sym typeface="Calibri"/>
                </a:rPr>
                <a:t>] </a:t>
              </a:r>
              <a:r>
                <a:rPr sz="2500" i="1" dirty="0" smtClean="0">
                  <a:latin typeface="Calibri"/>
                  <a:ea typeface="Calibri"/>
                  <a:cs typeface="Calibri"/>
                  <a:sym typeface="Calibri"/>
                </a:rPr>
                <a:t>G </a:t>
              </a:r>
              <a:r>
                <a:rPr sz="2500" i="1" dirty="0">
                  <a:latin typeface="Calibri"/>
                  <a:ea typeface="Calibri"/>
                  <a:cs typeface="Calibri"/>
                  <a:sym typeface="Calibri"/>
                </a:rPr>
                <a:t>D Bruce et al., Phys. Rev. A </a:t>
              </a:r>
              <a:r>
                <a:rPr sz="2500" b="1" i="1" dirty="0">
                  <a:latin typeface="Calibri"/>
                  <a:ea typeface="Calibri"/>
                  <a:cs typeface="Calibri"/>
                  <a:sym typeface="Calibri"/>
                </a:rPr>
                <a:t>84</a:t>
              </a:r>
              <a:r>
                <a:rPr sz="2500" i="1" dirty="0">
                  <a:latin typeface="Calibri"/>
                  <a:ea typeface="Calibri"/>
                  <a:cs typeface="Calibri"/>
                  <a:sym typeface="Calibri"/>
                </a:rPr>
                <a:t>, 053410 (2011)</a:t>
              </a:r>
            </a:p>
            <a:p>
              <a:pPr algn="just">
                <a:defRPr sz="1800"/>
              </a:pPr>
              <a:r>
                <a:rPr sz="2500" dirty="0" smtClean="0">
                  <a:latin typeface="Calibri"/>
                  <a:ea typeface="Calibri"/>
                  <a:cs typeface="Calibri"/>
                  <a:sym typeface="Calibri"/>
                </a:rPr>
                <a:t>[</a:t>
              </a:r>
              <a:r>
                <a:rPr lang="en-GB" sz="2500" dirty="0" smtClean="0">
                  <a:latin typeface="Calibri"/>
                  <a:ea typeface="Calibri"/>
                  <a:cs typeface="Calibri"/>
                  <a:sym typeface="Calibri"/>
                </a:rPr>
                <a:t>5] </a:t>
              </a:r>
              <a:r>
                <a:rPr lang="en-GB" sz="2500" i="1" dirty="0">
                  <a:latin typeface="Calibri"/>
                  <a:ea typeface="Calibri"/>
                  <a:cs typeface="Calibri"/>
                  <a:sym typeface="Calibri"/>
                </a:rPr>
                <a:t>D Bowman et al., arXiv:1501.01185 (2015) accepted for publication in Opt. Express</a:t>
              </a:r>
            </a:p>
            <a:p>
              <a:pPr lvl="0" algn="just">
                <a:defRPr sz="1800"/>
              </a:pPr>
              <a:endParaRPr sz="2500" i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780221" y="6325514"/>
            <a:ext cx="12782048" cy="5968087"/>
            <a:chOff x="1352550" y="4357613"/>
            <a:chExt cx="9027983" cy="4219224"/>
          </a:xfrm>
        </p:grpSpPr>
        <p:sp>
          <p:nvSpPr>
            <p:cNvPr id="95" name="Shape 95"/>
            <p:cNvSpPr/>
            <p:nvPr/>
          </p:nvSpPr>
          <p:spPr>
            <a:xfrm>
              <a:off x="1352550" y="4357613"/>
              <a:ext cx="9027983" cy="4219224"/>
            </a:xfrm>
            <a:prstGeom prst="roundRect">
              <a:avLst>
                <a:gd name="adj" fmla="val 7088"/>
              </a:avLst>
            </a:prstGeom>
            <a:solidFill>
              <a:srgbClr val="FFFFFF"/>
            </a:solidFill>
            <a:ln w="127000">
              <a:solidFill>
                <a:srgbClr val="FF0000"/>
              </a:solidFill>
            </a:ln>
          </p:spPr>
          <p:txBody>
            <a:bodyPr lIns="0" tIns="0" rIns="0" bIns="0" anchor="ctr"/>
            <a:lstStyle/>
            <a:p>
              <a:pPr algn="ctr" defTabSz="4177275">
                <a:defRPr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 dirty="0"/>
            </a:p>
          </p:txBody>
        </p:sp>
        <p:sp>
          <p:nvSpPr>
            <p:cNvPr id="97" name="Shape 97"/>
            <p:cNvSpPr/>
            <p:nvPr/>
          </p:nvSpPr>
          <p:spPr>
            <a:xfrm>
              <a:off x="1543488" y="4449095"/>
              <a:ext cx="8351581" cy="5539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3600">
                  <a:latin typeface="Eras Medium ITC"/>
                  <a:ea typeface="Eras Medium ITC"/>
                  <a:cs typeface="Eras Medium ITC"/>
                  <a:sym typeface="Eras Medium ITC"/>
                </a:defRPr>
              </a:lvl1pPr>
            </a:lstStyle>
            <a:p>
              <a:pPr lvl="0">
                <a:defRPr sz="1800"/>
              </a:pPr>
              <a:r>
                <a:rPr lang="en-GB" sz="5100" dirty="0"/>
                <a:t>Phase-Only Spatial Light Modulation</a:t>
              </a:r>
              <a:endParaRPr sz="5100" dirty="0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519570" y="5074788"/>
              <a:ext cx="4563280" cy="3294808"/>
              <a:chOff x="-338325" y="8657257"/>
              <a:chExt cx="6132102" cy="4427538"/>
            </a:xfrm>
          </p:grpSpPr>
          <p:pic>
            <p:nvPicPr>
              <p:cNvPr id="195" name="Picture 215" descr="SLM and beam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773" b="100000" l="12226" r="83777">
                            <a14:foregroundMark x1="59326" y1="38794" x2="59326" y2="37558"/>
                            <a14:foregroundMark x1="52351" y1="36940" x2="52351" y2="36940"/>
                            <a14:foregroundMark x1="71944" y1="43586" x2="71944" y2="43586"/>
                            <a14:foregroundMark x1="65987" y1="41731" x2="65987" y2="41731"/>
                            <a14:foregroundMark x1="65361" y1="41577" x2="65361" y2="41577"/>
                            <a14:foregroundMark x1="65674" y1="41731" x2="65674" y2="41731"/>
                            <a14:backgroundMark x1="44436" y1="43431" x2="44436" y2="43431"/>
                            <a14:backgroundMark x1="42476" y1="42504" x2="42476" y2="42504"/>
                            <a14:backgroundMark x1="59248" y1="37558" x2="59248" y2="3755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285" r="16130"/>
              <a:stretch>
                <a:fillRect/>
              </a:stretch>
            </p:blipFill>
            <p:spPr bwMode="auto">
              <a:xfrm>
                <a:off x="-338325" y="8657257"/>
                <a:ext cx="5981700" cy="44275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6" name="Text Box 302"/>
              <p:cNvSpPr txBox="1">
                <a:spLocks noChangeArrowheads="1"/>
              </p:cNvSpPr>
              <p:nvPr/>
            </p:nvSpPr>
            <p:spPr bwMode="auto">
              <a:xfrm>
                <a:off x="-6026" y="10953774"/>
                <a:ext cx="808193" cy="453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alpha val="8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3825" algn="ctr">
                    <a:solidFill>
                      <a:srgbClr val="00336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l" defTabSz="4278313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algn="l" defTabSz="4278313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algn="l" defTabSz="4278313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algn="l" defTabSz="4278313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algn="l" defTabSz="4278313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defTabSz="42783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defTabSz="42783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defTabSz="42783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defTabSz="42783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:r>
                  <a:rPr lang="en-GB" altLang="en-US" sz="2500" i="1" dirty="0">
                    <a:solidFill>
                      <a:srgbClr val="FF0000"/>
                    </a:solidFill>
                    <a:latin typeface="Symbol" pitchFamily="18" charset="2"/>
                  </a:rPr>
                  <a:t>j </a:t>
                </a:r>
                <a:r>
                  <a:rPr lang="en-GB" altLang="en-US" sz="2500" dirty="0">
                    <a:solidFill>
                      <a:srgbClr val="FF0000"/>
                    </a:solidFill>
                  </a:rPr>
                  <a:t>(</a:t>
                </a:r>
                <a:r>
                  <a:rPr lang="en-GB" altLang="en-US" sz="2500" b="1" i="1" dirty="0">
                    <a:solidFill>
                      <a:srgbClr val="FF0000"/>
                    </a:solidFill>
                  </a:rPr>
                  <a:t>x</a:t>
                </a:r>
                <a:r>
                  <a:rPr lang="en-GB" altLang="en-US" sz="2500" dirty="0">
                    <a:solidFill>
                      <a:srgbClr val="FF0000"/>
                    </a:solidFill>
                  </a:rPr>
                  <a:t>)</a:t>
                </a:r>
                <a:endParaRPr lang="en-US" altLang="en-US" sz="2500" i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7" name="Line 303"/>
              <p:cNvSpPr>
                <a:spLocks noChangeShapeType="1"/>
              </p:cNvSpPr>
              <p:nvPr/>
            </p:nvSpPr>
            <p:spPr bwMode="auto">
              <a:xfrm flipV="1">
                <a:off x="525670" y="10189195"/>
                <a:ext cx="439739" cy="830263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8" name="Text Box 3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418211" y="9436413"/>
                    <a:ext cx="2375566" cy="52837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46800" rIns="90000" bIns="46800">
                    <a:spAutoFit/>
                  </a:bodyPr>
                  <a:lstStyle>
                    <a:lvl1pPr algn="l" defTabSz="449263"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algn="l" defTabSz="449263"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algn="l" defTabSz="449263"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algn="l" defTabSz="449263"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algn="l" defTabSz="449263"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defTabSz="449263" fontAlgn="base">
                      <a:spcBef>
                        <a:spcPct val="0"/>
                      </a:spcBef>
                      <a:spcAft>
                        <a:spcPct val="0"/>
                      </a:spcAft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defTabSz="449263" fontAlgn="base">
                      <a:spcBef>
                        <a:spcPct val="0"/>
                      </a:spcBef>
                      <a:spcAft>
                        <a:spcPct val="0"/>
                      </a:spcAft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defTabSz="449263" fontAlgn="base">
                      <a:spcBef>
                        <a:spcPct val="0"/>
                      </a:spcBef>
                      <a:spcAft>
                        <a:spcPct val="0"/>
                      </a:spcAft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defTabSz="449263" fontAlgn="base">
                      <a:spcBef>
                        <a:spcPct val="0"/>
                      </a:spcBef>
                      <a:spcAft>
                        <a:spcPct val="0"/>
                      </a:spcAft>
                      <a:tabLst>
                        <a:tab pos="0" algn="l"/>
                        <a:tab pos="447675" algn="l"/>
                        <a:tab pos="896938" algn="l"/>
                        <a:tab pos="1346200" algn="l"/>
                        <a:tab pos="1795463" algn="l"/>
                        <a:tab pos="2244725" algn="l"/>
                        <a:tab pos="2693988" algn="l"/>
                        <a:tab pos="3143250" algn="l"/>
                        <a:tab pos="3592513" algn="l"/>
                        <a:tab pos="4041775" algn="l"/>
                        <a:tab pos="4491038" algn="l"/>
                        <a:tab pos="4940300" algn="l"/>
                        <a:tab pos="5389563" algn="l"/>
                        <a:tab pos="5838825" algn="l"/>
                        <a:tab pos="6288088" algn="l"/>
                        <a:tab pos="6737350" algn="l"/>
                        <a:tab pos="7186613" algn="l"/>
                        <a:tab pos="7635875" algn="l"/>
                        <a:tab pos="8085138" algn="l"/>
                        <a:tab pos="8534400" algn="l"/>
                        <a:tab pos="8983663" algn="l"/>
                      </a:tabLst>
                      <a:defRPr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 eaLnBrk="0" hangingPunct="0">
                      <a:buClr>
                        <a:srgbClr val="000000"/>
                      </a:buClr>
                      <a:buSzPct val="100000"/>
                      <a:buFont typeface="Times New Roman" pitchFamily="18" charset="0"/>
                      <a:buNone/>
                    </a:pPr>
                    <a:r>
                      <a:rPr lang="en-GB" altLang="en-US" sz="3000" dirty="0">
                        <a:solidFill>
                          <a:srgbClr val="FF0000"/>
                        </a:solidFill>
                        <a:latin typeface="Symbol" pitchFamily="18" charset="2"/>
                      </a:rPr>
                      <a:t>e</a:t>
                    </a:r>
                    <a:r>
                      <a:rPr lang="en-GB" altLang="en-US" sz="2300" dirty="0">
                        <a:solidFill>
                          <a:srgbClr val="FF0000"/>
                        </a:solidFill>
                      </a:rPr>
                      <a:t>(</a:t>
                    </a:r>
                    <a:r>
                      <a:rPr lang="en-GB" altLang="en-US" sz="2500" b="1" i="1" dirty="0">
                        <a:solidFill>
                          <a:srgbClr val="FF0000"/>
                        </a:solidFill>
                      </a:rPr>
                      <a:t>x</a:t>
                    </a:r>
                    <a:r>
                      <a:rPr lang="en-GB" altLang="en-US" sz="2300" dirty="0">
                        <a:solidFill>
                          <a:srgbClr val="FF0000"/>
                        </a:solidFill>
                      </a:rPr>
                      <a:t>)</a:t>
                    </a:r>
                    <a:r>
                      <a:rPr lang="en-GB" altLang="en-US" sz="25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2500" i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∝</m:t>
                        </m:r>
                      </m:oMath>
                    </a14:m>
                    <a:r>
                      <a:rPr lang="en-GB" altLang="en-US" sz="2500" dirty="0">
                        <a:solidFill>
                          <a:srgbClr val="FF0000"/>
                        </a:solidFill>
                      </a:rPr>
                      <a:t> </a:t>
                    </a:r>
                    <a:r>
                      <a:rPr lang="en-GB" altLang="en-US" sz="2500" b="1" i="1" dirty="0">
                        <a:solidFill>
                          <a:srgbClr val="FF0000"/>
                        </a:solidFill>
                        <a:latin typeface="Edwardian Script ITC" pitchFamily="66" charset="0"/>
                      </a:rPr>
                      <a:t>F     </a:t>
                    </a:r>
                    <a:r>
                      <a:rPr lang="en-GB" altLang="en-US" sz="2500" dirty="0">
                        <a:solidFill>
                          <a:srgbClr val="FF0000"/>
                        </a:solidFill>
                      </a:rPr>
                      <a:t>[</a:t>
                    </a:r>
                    <a:r>
                      <a:rPr lang="en-GB" altLang="en-US" sz="3000" i="1" dirty="0">
                        <a:solidFill>
                          <a:srgbClr val="FF0000"/>
                        </a:solidFill>
                        <a:latin typeface="Symbol" pitchFamily="18" charset="2"/>
                      </a:rPr>
                      <a:t>j </a:t>
                    </a:r>
                    <a:r>
                      <a:rPr lang="en-GB" altLang="en-US" sz="2300" dirty="0">
                        <a:solidFill>
                          <a:srgbClr val="FF0000"/>
                        </a:solidFill>
                      </a:rPr>
                      <a:t>(</a:t>
                    </a:r>
                    <a:r>
                      <a:rPr lang="en-GB" altLang="en-US" sz="2500" b="1" i="1" dirty="0">
                        <a:solidFill>
                          <a:srgbClr val="FF0000"/>
                        </a:solidFill>
                      </a:rPr>
                      <a:t>x</a:t>
                    </a:r>
                    <a:r>
                      <a:rPr lang="en-GB" altLang="en-US" sz="2300" dirty="0">
                        <a:solidFill>
                          <a:srgbClr val="FF0000"/>
                        </a:solidFill>
                      </a:rPr>
                      <a:t>)</a:t>
                    </a:r>
                    <a:r>
                      <a:rPr lang="en-GB" altLang="en-US" sz="2500" dirty="0">
                        <a:solidFill>
                          <a:srgbClr val="FF0000"/>
                        </a:solidFill>
                      </a:rPr>
                      <a:t>]</a:t>
                    </a:r>
                  </a:p>
                </p:txBody>
              </p:sp>
            </mc:Choice>
            <mc:Fallback xmlns="">
              <p:sp>
                <p:nvSpPr>
                  <p:cNvPr id="198" name="Text Box 30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418211" y="9436413"/>
                    <a:ext cx="1852087" cy="417679"/>
                  </a:xfrm>
                  <a:prstGeom prst="rect">
                    <a:avLst/>
                  </a:prstGeom>
                  <a:blipFill rotWithShape="1">
                    <a:blip r:embed="rId33"/>
                    <a:stretch>
                      <a:fillRect l="-5310" t="-13725" r="-36283" b="-68627"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99" name="Line 305"/>
              <p:cNvSpPr>
                <a:spLocks noChangeShapeType="1"/>
              </p:cNvSpPr>
              <p:nvPr/>
            </p:nvSpPr>
            <p:spPr bwMode="auto">
              <a:xfrm flipH="1">
                <a:off x="4167395" y="9893430"/>
                <a:ext cx="176859" cy="525955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06" name="Text Box 214"/>
            <p:cNvSpPr txBox="1">
              <a:spLocks noChangeArrowheads="1"/>
            </p:cNvSpPr>
            <p:nvPr/>
          </p:nvSpPr>
          <p:spPr bwMode="auto">
            <a:xfrm>
              <a:off x="6132330" y="5006743"/>
              <a:ext cx="3957972" cy="34161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defTabSz="4278313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algn="l" defTabSz="4278313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algn="l" defTabSz="4278313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algn="l" defTabSz="4278313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algn="l" defTabSz="4278313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defTabSz="42783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defTabSz="42783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defTabSz="42783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defTabSz="42783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just"/>
              <a:r>
                <a:rPr lang="en-GB" altLang="en-US" sz="2800" dirty="0">
                  <a:latin typeface="Calibri" panose="020F0502020204030204" pitchFamily="34" charset="0"/>
                </a:rPr>
                <a:t>A phase-only Spatial Light Modulator (SLM) is a programmable diffractive optical device </a:t>
              </a:r>
              <a:r>
                <a:rPr lang="en-GB" altLang="en-US" sz="2800" dirty="0" smtClean="0">
                  <a:latin typeface="Calibri" panose="020F0502020204030204" pitchFamily="34" charset="0"/>
                </a:rPr>
                <a:t>consisting of </a:t>
              </a:r>
              <a:r>
                <a:rPr lang="en-GB" altLang="en-US" sz="2800" dirty="0">
                  <a:latin typeface="Calibri" panose="020F0502020204030204" pitchFamily="34" charset="0"/>
                </a:rPr>
                <a:t>an array of </a:t>
              </a:r>
              <a:r>
                <a:rPr lang="en-GB" altLang="en-US" sz="2800" dirty="0" smtClean="0">
                  <a:latin typeface="Calibri" panose="020F0502020204030204" pitchFamily="34" charset="0"/>
                </a:rPr>
                <a:t>pixels which individually impose a phase </a:t>
              </a:r>
              <a:r>
                <a:rPr lang="en-GB" altLang="en-US" sz="2800" dirty="0">
                  <a:latin typeface="Calibri" panose="020F0502020204030204" pitchFamily="34" charset="0"/>
                </a:rPr>
                <a:t>retardation onto an incident light </a:t>
              </a:r>
              <a:r>
                <a:rPr lang="en-GB" altLang="en-US" sz="2800" dirty="0" smtClean="0">
                  <a:latin typeface="Calibri" panose="020F0502020204030204" pitchFamily="34" charset="0"/>
                </a:rPr>
                <a:t>beam. This </a:t>
              </a:r>
              <a:r>
                <a:rPr lang="en-GB" altLang="en-US" sz="2800" dirty="0">
                  <a:latin typeface="Calibri" panose="020F0502020204030204" pitchFamily="34" charset="0"/>
                </a:rPr>
                <a:t>phase-engineering </a:t>
              </a:r>
              <a:r>
                <a:rPr lang="en-GB" altLang="en-US" sz="2800" dirty="0" smtClean="0">
                  <a:latin typeface="Calibri" panose="020F0502020204030204" pitchFamily="34" charset="0"/>
                </a:rPr>
                <a:t>generates desired </a:t>
              </a:r>
              <a:r>
                <a:rPr lang="en-GB" altLang="en-US" sz="2800" dirty="0">
                  <a:latin typeface="Calibri" panose="020F0502020204030204" pitchFamily="34" charset="0"/>
                </a:rPr>
                <a:t>intensity patterns </a:t>
              </a:r>
              <a:r>
                <a:rPr lang="en-GB" altLang="en-US" sz="2800" dirty="0" smtClean="0">
                  <a:latin typeface="Calibri" panose="020F0502020204030204" pitchFamily="34" charset="0"/>
                </a:rPr>
                <a:t>in </a:t>
              </a:r>
              <a:r>
                <a:rPr lang="en-GB" altLang="en-US" sz="2800" dirty="0">
                  <a:latin typeface="Calibri" panose="020F0502020204030204" pitchFamily="34" charset="0"/>
                </a:rPr>
                <a:t>the </a:t>
              </a:r>
              <a:r>
                <a:rPr lang="en-GB" altLang="en-US" sz="2800" dirty="0" smtClean="0">
                  <a:latin typeface="Calibri" panose="020F0502020204030204" pitchFamily="34" charset="0"/>
                </a:rPr>
                <a:t>far-field (usually realised with a system of lenses), which are given  by the Fourier</a:t>
              </a:r>
              <a:r>
                <a:rPr lang="en-GB" altLang="en-US" sz="2800" dirty="0">
                  <a:latin typeface="Calibri" panose="020F0502020204030204" pitchFamily="34" charset="0"/>
                </a:rPr>
                <a:t> </a:t>
              </a:r>
              <a:r>
                <a:rPr lang="en-GB" altLang="en-US" sz="2800" dirty="0" smtClean="0">
                  <a:latin typeface="Calibri" panose="020F0502020204030204" pitchFamily="34" charset="0"/>
                </a:rPr>
                <a:t>transform of the light field on the SLM.</a:t>
              </a:r>
              <a:endParaRPr lang="en-GB" altLang="en-US" sz="2800" dirty="0" smtClean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17158" y="27517575"/>
            <a:ext cx="12884400" cy="11458319"/>
            <a:chOff x="1352550" y="19734784"/>
            <a:chExt cx="9004447" cy="8100624"/>
          </a:xfrm>
        </p:grpSpPr>
        <p:sp>
          <p:nvSpPr>
            <p:cNvPr id="207" name="AutoShape 7"/>
            <p:cNvSpPr>
              <a:spLocks noChangeArrowheads="1"/>
            </p:cNvSpPr>
            <p:nvPr/>
          </p:nvSpPr>
          <p:spPr bwMode="auto">
            <a:xfrm>
              <a:off x="1352550" y="19734784"/>
              <a:ext cx="9004447" cy="8100624"/>
            </a:xfrm>
            <a:prstGeom prst="roundRect">
              <a:avLst>
                <a:gd name="adj" fmla="val 4700"/>
              </a:avLst>
            </a:prstGeom>
            <a:solidFill>
              <a:schemeClr val="bg1"/>
            </a:solidFill>
            <a:ln w="1238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>
              <a:lvl1pPr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278313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278313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278313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278313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GB" altLang="en-US" sz="280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729109" y="21781195"/>
              <a:ext cx="8247376" cy="5906350"/>
              <a:chOff x="-11629669" y="22931092"/>
              <a:chExt cx="8247376" cy="5906350"/>
            </a:xfrm>
          </p:grpSpPr>
          <p:pic>
            <p:nvPicPr>
              <p:cNvPr id="73" name="image11.png"/>
              <p:cNvPicPr/>
              <p:nvPr/>
            </p:nvPicPr>
            <p:blipFill>
              <a:blip r:embed="rId34">
                <a:extLst/>
              </a:blip>
              <a:srcRect r="51310" b="51235"/>
              <a:stretch>
                <a:fillRect/>
              </a:stretch>
            </p:blipFill>
            <p:spPr>
              <a:xfrm>
                <a:off x="-7341342" y="24903449"/>
                <a:ext cx="1918197" cy="1904325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75" name="image12.png"/>
              <p:cNvPicPr/>
              <p:nvPr/>
            </p:nvPicPr>
            <p:blipFill>
              <a:blip r:embed="rId35">
                <a:extLst/>
              </a:blip>
              <a:stretch>
                <a:fillRect/>
              </a:stretch>
            </p:blipFill>
            <p:spPr>
              <a:xfrm>
                <a:off x="-5251163" y="22931523"/>
                <a:ext cx="1778403" cy="1778403"/>
              </a:xfrm>
              <a:prstGeom prst="rect">
                <a:avLst/>
              </a:prstGeom>
              <a:ln w="25400">
                <a:solidFill>
                  <a:schemeClr val="tx1"/>
                </a:solidFill>
              </a:ln>
            </p:spPr>
          </p:pic>
          <p:grpSp>
            <p:nvGrpSpPr>
              <p:cNvPr id="79" name="Group 79"/>
              <p:cNvGrpSpPr/>
              <p:nvPr/>
            </p:nvGrpSpPr>
            <p:grpSpPr>
              <a:xfrm>
                <a:off x="-7278275" y="22931092"/>
                <a:ext cx="1779265" cy="1779265"/>
                <a:chOff x="0" y="0"/>
                <a:chExt cx="1779264" cy="1779264"/>
              </a:xfrm>
            </p:grpSpPr>
            <p:pic>
              <p:nvPicPr>
                <p:cNvPr id="76" name="image13.png"/>
                <p:cNvPicPr/>
                <p:nvPr/>
              </p:nvPicPr>
              <p:blipFill>
                <a:blip r:embed="rId36">
                  <a:extLst/>
                </a:blip>
                <a:stretch>
                  <a:fillRect/>
                </a:stretch>
              </p:blipFill>
              <p:spPr>
                <a:xfrm>
                  <a:off x="0" y="0"/>
                  <a:ext cx="1779265" cy="1779265"/>
                </a:xfrm>
                <a:prstGeom prst="rect">
                  <a:avLst/>
                </a:prstGeom>
                <a:ln w="25400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</p:pic>
            <p:pic>
              <p:nvPicPr>
                <p:cNvPr id="77" name="image11.png"/>
                <p:cNvPicPr/>
                <p:nvPr/>
              </p:nvPicPr>
              <p:blipFill>
                <a:blip r:embed="rId34">
                  <a:extLst/>
                </a:blip>
                <a:srcRect l="11502" t="93993" r="76197" b="2293"/>
                <a:stretch>
                  <a:fillRect/>
                </a:stretch>
              </p:blipFill>
              <p:spPr>
                <a:xfrm>
                  <a:off x="0" y="1623688"/>
                  <a:ext cx="481388" cy="144003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78" name="Shape 78"/>
                <p:cNvSpPr/>
                <p:nvPr/>
              </p:nvSpPr>
              <p:spPr>
                <a:xfrm>
                  <a:off x="45567" y="1605336"/>
                  <a:ext cx="310705" cy="2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defTabSz="646938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/>
                </a:p>
              </p:txBody>
            </p:sp>
          </p:grpSp>
          <p:pic>
            <p:nvPicPr>
              <p:cNvPr id="80" name="image14.png" descr="C:\Users\Graham\Documents\MATLAB\ringbefore.bmp"/>
              <p:cNvPicPr/>
              <p:nvPr/>
            </p:nvPicPr>
            <p:blipFill>
              <a:blip r:embed="rId37">
                <a:extLst/>
              </a:blip>
              <a:stretch>
                <a:fillRect/>
              </a:stretch>
            </p:blipFill>
            <p:spPr>
              <a:xfrm>
                <a:off x="-11570734" y="22931523"/>
                <a:ext cx="1778402" cy="1778402"/>
              </a:xfrm>
              <a:prstGeom prst="rect">
                <a:avLst/>
              </a:prstGeom>
              <a:ln w="25400">
                <a:solidFill>
                  <a:schemeClr val="tx1"/>
                </a:solidFill>
              </a:ln>
            </p:spPr>
          </p:pic>
          <p:pic>
            <p:nvPicPr>
              <p:cNvPr id="81" name="image15.png" descr="C:\Users\Graham\Documents\MATLAB\ringafter.bmp"/>
              <p:cNvPicPr/>
              <p:nvPr/>
            </p:nvPicPr>
            <p:blipFill>
              <a:blip r:embed="rId38">
                <a:extLst/>
              </a:blip>
              <a:stretch>
                <a:fillRect/>
              </a:stretch>
            </p:blipFill>
            <p:spPr>
              <a:xfrm>
                <a:off x="-9541538" y="22931523"/>
                <a:ext cx="1778402" cy="1778402"/>
              </a:xfrm>
              <a:prstGeom prst="rect">
                <a:avLst/>
              </a:prstGeom>
              <a:ln w="25400">
                <a:solidFill>
                  <a:schemeClr val="tx1"/>
                </a:solidFill>
              </a:ln>
            </p:spPr>
          </p:pic>
          <p:pic>
            <p:nvPicPr>
              <p:cNvPr id="86" name="image20.png"/>
              <p:cNvPicPr/>
              <p:nvPr/>
            </p:nvPicPr>
            <p:blipFill>
              <a:blip r:embed="rId39">
                <a:extLst/>
              </a:blip>
              <a:srcRect l="53402"/>
              <a:stretch>
                <a:fillRect/>
              </a:stretch>
            </p:blipFill>
            <p:spPr>
              <a:xfrm>
                <a:off x="-9602257" y="24915735"/>
                <a:ext cx="1899831" cy="1898212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87" name="image20.png"/>
              <p:cNvPicPr/>
              <p:nvPr/>
            </p:nvPicPr>
            <p:blipFill>
              <a:blip r:embed="rId39">
                <a:extLst/>
              </a:blip>
              <a:srcRect r="53193"/>
              <a:stretch>
                <a:fillRect/>
              </a:stretch>
            </p:blipFill>
            <p:spPr>
              <a:xfrm>
                <a:off x="-11629669" y="24918729"/>
                <a:ext cx="1921681" cy="1911755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88" name="image21.png"/>
              <p:cNvPicPr/>
              <p:nvPr/>
            </p:nvPicPr>
            <p:blipFill>
              <a:blip r:embed="rId40">
                <a:extLst/>
              </a:blip>
              <a:srcRect l="53165"/>
              <a:stretch>
                <a:fillRect/>
              </a:stretch>
            </p:blipFill>
            <p:spPr>
              <a:xfrm>
                <a:off x="-9585562" y="26918735"/>
                <a:ext cx="1909285" cy="1908735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89" name="image21.png"/>
              <p:cNvPicPr/>
              <p:nvPr/>
            </p:nvPicPr>
            <p:blipFill>
              <a:blip r:embed="rId40">
                <a:extLst/>
              </a:blip>
              <a:srcRect r="53507"/>
              <a:stretch>
                <a:fillRect/>
              </a:stretch>
            </p:blipFill>
            <p:spPr>
              <a:xfrm>
                <a:off x="-11604070" y="26928707"/>
                <a:ext cx="1895918" cy="1908735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90" name="image11.png"/>
              <p:cNvPicPr/>
              <p:nvPr/>
            </p:nvPicPr>
            <p:blipFill>
              <a:blip r:embed="rId34">
                <a:extLst/>
              </a:blip>
              <a:srcRect l="50847" t="51253"/>
              <a:stretch>
                <a:fillRect/>
              </a:stretch>
            </p:blipFill>
            <p:spPr>
              <a:xfrm>
                <a:off x="-5317439" y="26902065"/>
                <a:ext cx="1923606" cy="1929046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91" name="image11.png"/>
              <p:cNvPicPr/>
              <p:nvPr/>
            </p:nvPicPr>
            <p:blipFill>
              <a:blip r:embed="rId34">
                <a:extLst/>
              </a:blip>
              <a:srcRect t="51213" r="51633"/>
              <a:stretch>
                <a:fillRect/>
              </a:stretch>
            </p:blipFill>
            <p:spPr>
              <a:xfrm>
                <a:off x="-7341026" y="26914171"/>
                <a:ext cx="1905546" cy="1917872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92" name="image11.png"/>
              <p:cNvPicPr/>
              <p:nvPr/>
            </p:nvPicPr>
            <p:blipFill>
              <a:blip r:embed="rId34">
                <a:extLst/>
              </a:blip>
              <a:srcRect l="50583" b="51507"/>
              <a:stretch>
                <a:fillRect/>
              </a:stretch>
            </p:blipFill>
            <p:spPr>
              <a:xfrm>
                <a:off x="-5328950" y="24909410"/>
                <a:ext cx="1946657" cy="1893761"/>
              </a:xfrm>
              <a:prstGeom prst="rect">
                <a:avLst/>
              </a:prstGeom>
              <a:ln w="12700">
                <a:miter lim="400000"/>
              </a:ln>
            </p:spPr>
          </p:pic>
          <p:sp>
            <p:nvSpPr>
              <p:cNvPr id="93" name="Shape 93"/>
              <p:cNvSpPr/>
              <p:nvPr/>
            </p:nvSpPr>
            <p:spPr>
              <a:xfrm>
                <a:off x="-11514379" y="24587276"/>
                <a:ext cx="307698" cy="2"/>
              </a:xfrm>
              <a:prstGeom prst="line">
                <a:avLst/>
              </a:prstGeom>
              <a:ln w="25400">
                <a:solidFill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lIns="0" tIns="0" rIns="0" bIns="0"/>
              <a:lstStyle/>
              <a:p>
                <a:pPr defTabSz="646938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/>
              </a:p>
            </p:txBody>
          </p:sp>
          <p:sp>
            <p:nvSpPr>
              <p:cNvPr id="94" name="Shape 94"/>
              <p:cNvSpPr/>
              <p:nvPr/>
            </p:nvSpPr>
            <p:spPr>
              <a:xfrm>
                <a:off x="-11566003" y="24371252"/>
                <a:ext cx="429782" cy="21758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45718" tIns="45718" rIns="45718" bIns="45718">
                <a:spAutoFit/>
              </a:bodyPr>
              <a:lstStyle>
                <a:lvl1pPr algn="just">
                  <a:defRPr sz="1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 lvl="0">
                  <a:defRPr sz="1800"/>
                </a:pPr>
                <a:r>
                  <a:rPr sz="1400"/>
                  <a:t>100µm</a:t>
                </a:r>
              </a:p>
            </p:txBody>
          </p:sp>
        </p:grpSp>
        <p:sp>
          <p:nvSpPr>
            <p:cNvPr id="272" name="Shape 65"/>
            <p:cNvSpPr/>
            <p:nvPr/>
          </p:nvSpPr>
          <p:spPr>
            <a:xfrm>
              <a:off x="1655845" y="19818632"/>
              <a:ext cx="8229601" cy="6201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45718" tIns="45718" rIns="45718" bIns="45718">
              <a:spAutoFit/>
            </a:bodyPr>
            <a:lstStyle>
              <a:lvl1pPr>
                <a:defRPr sz="3600">
                  <a:latin typeface="Eras Medium ITC"/>
                  <a:ea typeface="Eras Medium ITC"/>
                  <a:cs typeface="Eras Medium ITC"/>
                  <a:sym typeface="Eras Medium ITC"/>
                </a:defRPr>
              </a:lvl1pPr>
            </a:lstStyle>
            <a:p>
              <a:pPr lvl="0" algn="l">
                <a:defRPr sz="1800"/>
              </a:pPr>
              <a:r>
                <a:rPr lang="en-GB" sz="5100" dirty="0" smtClean="0"/>
                <a:t>Feedback Improved Output</a:t>
              </a:r>
              <a:endParaRPr sz="5100" dirty="0"/>
            </a:p>
          </p:txBody>
        </p:sp>
        <p:sp>
          <p:nvSpPr>
            <p:cNvPr id="274" name="Text Box 61"/>
            <p:cNvSpPr txBox="1">
              <a:spLocks noChangeArrowheads="1"/>
            </p:cNvSpPr>
            <p:nvPr/>
          </p:nvSpPr>
          <p:spPr bwMode="auto">
            <a:xfrm>
              <a:off x="1636995" y="20358238"/>
              <a:ext cx="8422265" cy="1283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4278313" eaLnBrk="0" hangingPunct="0"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4278313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4278313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4278313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4278313" eaLnBrk="0" fontAlgn="base" hangingPunct="0">
                <a:spcBef>
                  <a:spcPct val="0"/>
                </a:spcBef>
                <a:spcAft>
                  <a:spcPct val="0"/>
                </a:spcAft>
                <a:defRPr sz="8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just" eaLnBrk="1" hangingPunct="1"/>
              <a:r>
                <a:rPr lang="en-GB" altLang="en-US" sz="2800" dirty="0" smtClean="0">
                  <a:latin typeface="Calibri" panose="020F0502020204030204" pitchFamily="34" charset="0"/>
                </a:rPr>
                <a:t>By </a:t>
              </a:r>
              <a:r>
                <a:rPr lang="en-GB" altLang="en-US" sz="2800" dirty="0">
                  <a:latin typeface="Calibri" panose="020F0502020204030204" pitchFamily="34" charset="0"/>
                </a:rPr>
                <a:t>enclosing </a:t>
              </a:r>
              <a:r>
                <a:rPr lang="en-GB" altLang="en-US" sz="2800" dirty="0" smtClean="0">
                  <a:latin typeface="Calibri" panose="020F0502020204030204" pitchFamily="34" charset="0"/>
                </a:rPr>
                <a:t>the hologram calculation in </a:t>
              </a:r>
              <a:r>
                <a:rPr lang="en-GB" altLang="en-US" sz="2800" dirty="0">
                  <a:latin typeface="Calibri" panose="020F0502020204030204" pitchFamily="34" charset="0"/>
                </a:rPr>
                <a:t>a feedback loop [2, 3], we have been able to smooth </a:t>
              </a:r>
              <a:r>
                <a:rPr lang="en-GB" altLang="en-US" sz="2800" dirty="0" smtClean="0">
                  <a:latin typeface="Calibri" panose="020F0502020204030204" pitchFamily="34" charset="0"/>
                </a:rPr>
                <a:t>the relevant intensity profile to </a:t>
              </a:r>
              <a:r>
                <a:rPr lang="en-GB" altLang="en-US" sz="2800" dirty="0">
                  <a:latin typeface="Calibri" panose="020F0502020204030204" pitchFamily="34" charset="0"/>
                </a:rPr>
                <a:t>the percent level. The light is imaged using a CCD camera, and compared to the target.  Any discrepancies are used to redefine the target for the </a:t>
              </a:r>
              <a:r>
                <a:rPr lang="en-GB" altLang="en-US" sz="2800" dirty="0" smtClean="0">
                  <a:latin typeface="Calibri" panose="020F0502020204030204" pitchFamily="34" charset="0"/>
                </a:rPr>
                <a:t>next iteration of the calculation.</a:t>
              </a:r>
              <a:endParaRPr lang="en-GB" alt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0872055" y="16522851"/>
            <a:ext cx="7113205" cy="3588106"/>
            <a:chOff x="13320984" y="14268406"/>
            <a:chExt cx="5024069" cy="2536663"/>
          </a:xfrm>
        </p:grpSpPr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20984" y="14268406"/>
              <a:ext cx="5024069" cy="253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14639978" y="14991572"/>
              <a:ext cx="736609" cy="2284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algn="l" rtl="0" latinLnBrk="1" hangingPunct="0"/>
              <a:r>
                <a:rPr lang="en-GB" sz="1500" dirty="0">
                  <a:solidFill>
                    <a:srgbClr val="000000"/>
                  </a:solidFill>
                  <a:latin typeface="Calibri" panose="020F0502020204030204" pitchFamily="34" charset="0"/>
                </a:rPr>
                <a:t>Transform 1</a:t>
              </a:r>
            </a:p>
          </p:txBody>
        </p:sp>
        <p:sp>
          <p:nvSpPr>
            <p:cNvPr id="330" name="TextBox 329"/>
            <p:cNvSpPr txBox="1"/>
            <p:nvPr/>
          </p:nvSpPr>
          <p:spPr>
            <a:xfrm>
              <a:off x="14639978" y="15665681"/>
              <a:ext cx="736609" cy="2284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8" tIns="45718" rIns="45718" bIns="45718" numCol="1" spcCol="38100" rtlCol="0" anchor="t">
              <a:spAutoFit/>
            </a:bodyPr>
            <a:lstStyle/>
            <a:p>
              <a:pPr algn="l" rtl="0" latinLnBrk="1" hangingPunct="0"/>
              <a:r>
                <a:rPr lang="en-GB" sz="1500" dirty="0">
                  <a:solidFill>
                    <a:srgbClr val="000000"/>
                  </a:solidFill>
                  <a:latin typeface="Calibri" panose="020F0502020204030204" pitchFamily="34" charset="0"/>
                </a:rPr>
                <a:t>Transform 2</a:t>
              </a:r>
            </a:p>
          </p:txBody>
        </p:sp>
      </p:grpSp>
      <p:sp>
        <p:nvSpPr>
          <p:cNvPr id="331" name="Text Box 285"/>
          <p:cNvSpPr txBox="1">
            <a:spLocks noChangeArrowheads="1"/>
          </p:cNvSpPr>
          <p:nvPr/>
        </p:nvSpPr>
        <p:spPr bwMode="auto">
          <a:xfrm>
            <a:off x="15943641" y="20083252"/>
            <a:ext cx="12041618" cy="1001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9388" tIns="64694" rIns="129388" bIns="64694">
            <a:spAutoFit/>
          </a:bodyPr>
          <a:lstStyle>
            <a:lvl1pPr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278313" eaLnBrk="0" hangingPunct="0"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27831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en-GB" altLang="en-US" sz="2800" dirty="0">
                <a:latin typeface="Calibri" panose="020F0502020204030204" pitchFamily="34" charset="0"/>
              </a:rPr>
              <a:t>Both approaches give larger BECs than evaporation alone, and the adiabatic transform allows reversible crossings of the BEC transition</a:t>
            </a:r>
            <a:endParaRPr lang="en-GB" altLang="en-US" sz="2800" baseline="30000" dirty="0">
              <a:latin typeface="Calibri" panose="020F0502020204030204" pitchFamily="34" charset="0"/>
            </a:endParaRPr>
          </a:p>
        </p:txBody>
      </p:sp>
      <p:pic>
        <p:nvPicPr>
          <p:cNvPr id="156" name="Picture 54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backgroundRemoval t="4033" b="90611" l="106" r="94560">
                        <a14:foregroundMark x1="36489" y1="39698" x2="36489" y2="39698"/>
                        <a14:foregroundMark x1="92653" y1="45936" x2="92653" y2="45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6990" y="2792386"/>
            <a:ext cx="3100799" cy="173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728673" y="12951676"/>
            <a:ext cx="12885144" cy="13862148"/>
            <a:chOff x="15698672" y="21993440"/>
            <a:chExt cx="12885144" cy="13862148"/>
          </a:xfrm>
        </p:grpSpPr>
        <p:grpSp>
          <p:nvGrpSpPr>
            <p:cNvPr id="38" name="Group 37"/>
            <p:cNvGrpSpPr/>
            <p:nvPr/>
          </p:nvGrpSpPr>
          <p:grpSpPr>
            <a:xfrm>
              <a:off x="15698672" y="21993440"/>
              <a:ext cx="12885144" cy="13862148"/>
              <a:chOff x="11121900" y="14472444"/>
              <a:chExt cx="9100800" cy="9800044"/>
            </a:xfrm>
          </p:grpSpPr>
          <p:sp>
            <p:nvSpPr>
              <p:cNvPr id="332" name="AutoShape 272"/>
              <p:cNvSpPr>
                <a:spLocks noChangeArrowheads="1"/>
              </p:cNvSpPr>
              <p:nvPr/>
            </p:nvSpPr>
            <p:spPr bwMode="auto">
              <a:xfrm>
                <a:off x="11121900" y="14472444"/>
                <a:ext cx="9100800" cy="9800044"/>
              </a:xfrm>
              <a:prstGeom prst="roundRect">
                <a:avLst>
                  <a:gd name="adj" fmla="val 3906"/>
                </a:avLst>
              </a:prstGeom>
              <a:solidFill>
                <a:schemeClr val="bg1"/>
              </a:solidFill>
              <a:ln w="1206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defTabSz="4278313" eaLnBrk="0" hangingPunct="0">
                  <a:defRPr sz="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4278313" eaLnBrk="0" hangingPunct="0">
                  <a:defRPr sz="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4278313" eaLnBrk="0" hangingPunct="0">
                  <a:defRPr sz="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4278313" eaLnBrk="0" hangingPunct="0">
                  <a:defRPr sz="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4278313" eaLnBrk="0" hangingPunct="0">
                  <a:defRPr sz="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42783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42783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42783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4278313" eaLnBrk="0" fontAlgn="base" hangingPunct="0">
                  <a:spcBef>
                    <a:spcPct val="0"/>
                  </a:spcBef>
                  <a:spcAft>
                    <a:spcPct val="0"/>
                  </a:spcAft>
                  <a:defRPr sz="8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endParaRPr lang="en-GB" altLang="en-US"/>
              </a:p>
            </p:txBody>
          </p:sp>
          <p:pic>
            <p:nvPicPr>
              <p:cNvPr id="51" name="image3.png" descr="C:\Users\Graham\Documents\MATLAB\vortices.bmp"/>
              <p:cNvPicPr/>
              <p:nvPr/>
            </p:nvPicPr>
            <p:blipFill>
              <a:blip r:embed="rId44">
                <a:extLst/>
              </a:blip>
              <a:stretch>
                <a:fillRect/>
              </a:stretch>
            </p:blipFill>
            <p:spPr>
              <a:xfrm>
                <a:off x="15472128" y="20028173"/>
                <a:ext cx="1512002" cy="1512002"/>
              </a:xfrm>
              <a:prstGeom prst="rect">
                <a:avLst/>
              </a:prstGeom>
              <a:ln w="12700">
                <a:miter lim="400000"/>
              </a:ln>
            </p:spPr>
          </p:pic>
          <p:sp>
            <p:nvSpPr>
              <p:cNvPr id="339" name="Rectangle 338"/>
              <p:cNvSpPr/>
              <p:nvPr/>
            </p:nvSpPr>
            <p:spPr>
              <a:xfrm>
                <a:off x="14896206" y="19260157"/>
                <a:ext cx="4989260" cy="6745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eaLnBrk="1" hangingPunct="1"/>
                <a:r>
                  <a:rPr lang="en-GB" altLang="en-US" sz="2800" dirty="0">
                    <a:latin typeface="Calibri" panose="020F0502020204030204" pitchFamily="34" charset="0"/>
                  </a:rPr>
                  <a:t>to calculate power-law traps, the calculated output contains many optical vortices (Fig. </a:t>
                </a:r>
                <a:r>
                  <a:rPr lang="en-GB" altLang="en-US" sz="2800" dirty="0" smtClean="0">
                    <a:latin typeface="Calibri" panose="020F0502020204030204" pitchFamily="34" charset="0"/>
                  </a:rPr>
                  <a:t>a).</a:t>
                </a:r>
                <a:endParaRPr lang="en-GB" altLang="en-US" sz="280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8" name="Rectangle 337"/>
              <p:cNvSpPr/>
              <p:nvPr/>
            </p:nvSpPr>
            <p:spPr>
              <a:xfrm>
                <a:off x="14896208" y="21605386"/>
                <a:ext cx="5008228" cy="9791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eaLnBrk="1" hangingPunct="1"/>
                <a:r>
                  <a:rPr lang="en-GB" altLang="en-US" sz="2800" dirty="0">
                    <a:latin typeface="Calibri" panose="020F0502020204030204" pitchFamily="34" charset="0"/>
                  </a:rPr>
                  <a:t>By including cost function terms which smooth differences between neighbouring pixels, these vortices are </a:t>
                </a:r>
                <a:r>
                  <a:rPr lang="en-GB" altLang="en-US" sz="2800" dirty="0" smtClean="0">
                    <a:latin typeface="Calibri" panose="020F0502020204030204" pitchFamily="34" charset="0"/>
                  </a:rPr>
                  <a:t>removed (Fig. b).</a:t>
                </a:r>
                <a:endParaRPr lang="en-GB" altLang="en-US" sz="280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71" name="Shape 71"/>
              <p:cNvSpPr/>
              <p:nvPr/>
            </p:nvSpPr>
            <p:spPr>
              <a:xfrm>
                <a:off x="11356697" y="15169955"/>
                <a:ext cx="8547735" cy="158838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45718" tIns="45718" rIns="45718" bIns="45718">
                <a:spAutoFit/>
              </a:bodyPr>
              <a:lstStyle>
                <a:lvl1pPr algn="just">
                  <a:defRPr sz="2000">
                    <a:latin typeface="Calibri"/>
                    <a:ea typeface="Calibri"/>
                    <a:cs typeface="Calibri"/>
                    <a:sym typeface="Calibri"/>
                  </a:defRPr>
                </a:lvl1pPr>
              </a:lstStyle>
              <a:p>
                <a:pPr>
                  <a:defRPr sz="1800"/>
                </a:pPr>
                <a:r>
                  <a:rPr lang="en-GB" altLang="en-US" sz="2800" dirty="0">
                    <a:latin typeface="Calibri" panose="020F0502020204030204" pitchFamily="34" charset="0"/>
                  </a:rPr>
                  <a:t>Calculating a phase pattern which produces the desired intensity distribution is not </a:t>
                </a:r>
                <a:r>
                  <a:rPr lang="en-GB" altLang="en-US" sz="2800" dirty="0" smtClean="0">
                    <a:latin typeface="Calibri" panose="020F0502020204030204" pitchFamily="34" charset="0"/>
                  </a:rPr>
                  <a:t>simple. Recently we have developed a new algorithm </a:t>
                </a:r>
                <a:r>
                  <a:rPr sz="2800" dirty="0" smtClean="0"/>
                  <a:t>based on</a:t>
                </a:r>
                <a:r>
                  <a:rPr lang="en-GB" sz="2800" dirty="0" smtClean="0"/>
                  <a:t> </a:t>
                </a:r>
                <a:r>
                  <a:rPr sz="2800" dirty="0" smtClean="0"/>
                  <a:t>conjugate </a:t>
                </a:r>
                <a:r>
                  <a:rPr sz="2800" dirty="0"/>
                  <a:t>gradient </a:t>
                </a:r>
                <a:r>
                  <a:rPr sz="2800" dirty="0" err="1"/>
                  <a:t>optimisation</a:t>
                </a:r>
                <a:r>
                  <a:rPr sz="2800" dirty="0"/>
                  <a:t> </a:t>
                </a:r>
                <a:r>
                  <a:rPr sz="2800" dirty="0" smtClean="0"/>
                  <a:t>[</a:t>
                </a:r>
                <a:r>
                  <a:rPr lang="en-GB" sz="2800" dirty="0" smtClean="0"/>
                  <a:t>1</a:t>
                </a:r>
                <a:r>
                  <a:rPr sz="2800" dirty="0" smtClean="0"/>
                  <a:t>].</a:t>
                </a:r>
                <a:r>
                  <a:rPr lang="en-GB" sz="2800" dirty="0" smtClean="0"/>
                  <a:t> </a:t>
                </a:r>
                <a:r>
                  <a:rPr lang="en-GB" sz="2800" dirty="0"/>
                  <a:t>In this computationally efficient, multidimensional </a:t>
                </a:r>
                <a:r>
                  <a:rPr lang="en-GB" sz="2800" dirty="0" smtClean="0"/>
                  <a:t>function-minimisation </a:t>
                </a:r>
                <a:r>
                  <a:rPr lang="en-GB" sz="2800" dirty="0"/>
                  <a:t>technique, the phase pattern is labelled as a vector of 65536 dimensions (each corresponding to an </a:t>
                </a:r>
                <a:r>
                  <a:rPr lang="en-GB" sz="2800" dirty="0" smtClean="0"/>
                  <a:t>individual SLM </a:t>
                </a:r>
                <a:r>
                  <a:rPr lang="en-GB" sz="2800" dirty="0"/>
                  <a:t>pixel).</a:t>
                </a:r>
                <a:endParaRPr sz="2800" dirty="0"/>
              </a:p>
            </p:txBody>
          </p:sp>
          <p:sp>
            <p:nvSpPr>
              <p:cNvPr id="333" name="Shape 65"/>
              <p:cNvSpPr/>
              <p:nvPr/>
            </p:nvSpPr>
            <p:spPr>
              <a:xfrm>
                <a:off x="11356203" y="14565848"/>
                <a:ext cx="8229601" cy="62012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45718" tIns="45718" rIns="45718" bIns="45718">
                <a:spAutoFit/>
              </a:bodyPr>
              <a:lstStyle>
                <a:lvl1pPr>
                  <a:defRPr sz="3600">
                    <a:latin typeface="Eras Medium ITC"/>
                    <a:ea typeface="Eras Medium ITC"/>
                    <a:cs typeface="Eras Medium ITC"/>
                    <a:sym typeface="Eras Medium ITC"/>
                  </a:defRPr>
                </a:lvl1pPr>
              </a:lstStyle>
              <a:p>
                <a:pPr lvl="0" algn="l">
                  <a:defRPr sz="1800"/>
                </a:pPr>
                <a:r>
                  <a:rPr lang="en-GB" sz="5100" dirty="0"/>
                  <a:t>Conjugate Gradient Optimisation</a:t>
                </a:r>
                <a:endParaRPr sz="5100" dirty="0"/>
              </a:p>
            </p:txBody>
          </p:sp>
          <p:graphicFrame>
            <p:nvGraphicFramePr>
              <p:cNvPr id="33" name="Object 3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53146003"/>
                  </p:ext>
                </p:extLst>
              </p:nvPr>
            </p:nvGraphicFramePr>
            <p:xfrm>
              <a:off x="15048613" y="22696100"/>
              <a:ext cx="4523139" cy="147583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5" name="Equation" r:id="rId45" imgW="3035160" imgH="990360" progId="Equation.3">
                      <p:embed/>
                    </p:oleObj>
                  </mc:Choice>
                  <mc:Fallback>
                    <p:oleObj name="Equation" r:id="rId45" imgW="3035160" imgH="99036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46"/>
                          <a:stretch>
                            <a:fillRect/>
                          </a:stretch>
                        </p:blipFill>
                        <p:spPr>
                          <a:xfrm>
                            <a:off x="15048613" y="22696100"/>
                            <a:ext cx="4523139" cy="1475833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4" name="Object 3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65095977"/>
                  </p:ext>
                </p:extLst>
              </p:nvPr>
            </p:nvGraphicFramePr>
            <p:xfrm>
              <a:off x="16562306" y="18461640"/>
              <a:ext cx="2351269" cy="67226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06" name="Equation" r:id="rId47" imgW="1511280" imgH="431640" progId="Equation.3">
                      <p:embed/>
                    </p:oleObj>
                  </mc:Choice>
                  <mc:Fallback>
                    <p:oleObj name="Equation" r:id="rId47" imgW="1511280" imgH="431640" progId="Equation.3">
                      <p:embed/>
                      <p:pic>
                        <p:nvPicPr>
                          <p:cNvPr id="0" name="Object 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562306" y="18461640"/>
                            <a:ext cx="2351269" cy="67226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5" name="Rectangle 34"/>
              <p:cNvSpPr/>
              <p:nvPr/>
            </p:nvSpPr>
            <p:spPr>
              <a:xfrm>
                <a:off x="14896206" y="16886967"/>
                <a:ext cx="5008227" cy="15883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eaLnBrk="1" hangingPunct="1"/>
                <a:r>
                  <a:rPr lang="en-GB" altLang="en-US" sz="2800" dirty="0">
                    <a:latin typeface="Calibri" panose="020F0502020204030204" pitchFamily="34" charset="0"/>
                  </a:rPr>
                  <a:t>A </a:t>
                </a:r>
                <a:r>
                  <a:rPr lang="en-GB" altLang="en-US" sz="2800" dirty="0" smtClean="0">
                    <a:latin typeface="Calibri" panose="020F0502020204030204" pitchFamily="34" charset="0"/>
                  </a:rPr>
                  <a:t>specified cost function measures </a:t>
                </a:r>
                <a:r>
                  <a:rPr lang="en-GB" altLang="en-US" sz="2800" dirty="0">
                    <a:latin typeface="Calibri" panose="020F0502020204030204" pitchFamily="34" charset="0"/>
                  </a:rPr>
                  <a:t>the suitability of the hologram for atom </a:t>
                </a:r>
                <a:r>
                  <a:rPr lang="en-GB" altLang="en-US" sz="2800" dirty="0" smtClean="0">
                    <a:latin typeface="Calibri" panose="020F0502020204030204" pitchFamily="34" charset="0"/>
                  </a:rPr>
                  <a:t>trapping and </a:t>
                </a:r>
                <a:r>
                  <a:rPr lang="en-GB" altLang="en-US" sz="2800" dirty="0">
                    <a:latin typeface="Calibri" panose="020F0502020204030204" pitchFamily="34" charset="0"/>
                  </a:rPr>
                  <a:t>can be defined to take account of any feature of interest.  For example, when using the simplest cost function</a:t>
                </a:r>
              </a:p>
            </p:txBody>
          </p:sp>
        </p:grpSp>
        <p:pic>
          <p:nvPicPr>
            <p:cNvPr id="1085" name="Picture 61"/>
            <p:cNvPicPr>
              <a:picLocks noChangeAspect="1" noChangeArrowheads="1"/>
            </p:cNvPicPr>
            <p:nvPr/>
          </p:nvPicPr>
          <p:blipFill rotWithShape="1"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98" t="15133" r="21428" b="22906"/>
            <a:stretch/>
          </p:blipFill>
          <p:spPr bwMode="auto">
            <a:xfrm>
              <a:off x="24825961" y="29958624"/>
              <a:ext cx="2373491" cy="192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71319" y="25447778"/>
              <a:ext cx="4434904" cy="10058400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15613879" y="21879610"/>
            <a:ext cx="12884400" cy="17096283"/>
            <a:chOff x="25687801" y="22531262"/>
            <a:chExt cx="12884400" cy="17096283"/>
          </a:xfrm>
        </p:grpSpPr>
        <p:sp>
          <p:nvSpPr>
            <p:cNvPr id="150" name="Rounded Rectangle 149"/>
            <p:cNvSpPr/>
            <p:nvPr/>
          </p:nvSpPr>
          <p:spPr bwMode="auto">
            <a:xfrm>
              <a:off x="25687801" y="22531262"/>
              <a:ext cx="12884400" cy="17096283"/>
            </a:xfrm>
            <a:prstGeom prst="roundRect">
              <a:avLst>
                <a:gd name="adj" fmla="val 4695"/>
              </a:avLst>
            </a:prstGeom>
            <a:solidFill>
              <a:schemeClr val="bg1"/>
            </a:solidFill>
            <a:ln w="1206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17639" tIns="208820" rIns="417639" bIns="208820" anchor="ctr"/>
            <a:lstStyle/>
            <a:p>
              <a:pPr algn="ctr" defTabSz="417639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26033023" y="22646767"/>
              <a:ext cx="11940420" cy="914138"/>
            </a:xfrm>
            <a:prstGeom prst="rect">
              <a:avLst/>
            </a:prstGeom>
            <a:noFill/>
          </p:spPr>
          <p:txBody>
            <a:bodyPr wrap="square" lIns="129360" tIns="64680" rIns="129360" bIns="64680" rtlCol="0">
              <a:spAutoFit/>
            </a:bodyPr>
            <a:lstStyle/>
            <a:p>
              <a:r>
                <a:rPr lang="en-GB" sz="5100" dirty="0" smtClean="0">
                  <a:latin typeface="Eras Medium ITC"/>
                </a:rPr>
                <a:t>Multi-Wavelength Holography</a:t>
              </a:r>
              <a:endParaRPr lang="en-GB" sz="5100" dirty="0">
                <a:latin typeface="Eras Medium ITC"/>
              </a:endParaRPr>
            </a:p>
          </p:txBody>
        </p:sp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63346" y="24542113"/>
              <a:ext cx="9360000" cy="2954974"/>
            </a:xfrm>
            <a:prstGeom prst="rect">
              <a:avLst/>
            </a:prstGeom>
          </p:spPr>
        </p:pic>
        <p:sp>
          <p:nvSpPr>
            <p:cNvPr id="153" name="TextBox 152"/>
            <p:cNvSpPr txBox="1"/>
            <p:nvPr/>
          </p:nvSpPr>
          <p:spPr>
            <a:xfrm>
              <a:off x="26065690" y="23424420"/>
              <a:ext cx="12096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2800" dirty="0" smtClean="0">
                  <a:latin typeface="Calibri" panose="020F0502020204030204" pitchFamily="34" charset="0"/>
                  <a:cs typeface="Arial" pitchFamily="34" charset="0"/>
                </a:rPr>
                <a:t>Through recent work, we have also demonstrated a method of producing multi-wavelength light profiles using only one SLM [5].</a:t>
              </a: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26056900" y="27592418"/>
              <a:ext cx="12096000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2800" dirty="0" smtClean="0">
                  <a:latin typeface="Calibri" panose="020F0502020204030204" pitchFamily="34" charset="0"/>
                  <a:cs typeface="Arial" pitchFamily="34" charset="0"/>
                </a:rPr>
                <a:t>As the light patterns are produced through diffraction off of the SLM, the size and position of the patterns will depend on the wavelength, much like the separation of spots from a diffraction grating. If the target intensity profile is chosen carefully, overlapped profiles of different wavelengths can be achieved.</a:t>
              </a:r>
              <a:endParaRPr lang="en-GB" sz="2800" dirty="0">
                <a:latin typeface="Calibri" panose="020F0502020204030204" pitchFamily="34" charset="0"/>
                <a:cs typeface="Arial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26064554" y="38036964"/>
              <a:ext cx="1209600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2800" dirty="0" smtClean="0">
                  <a:latin typeface="Calibri" panose="020F0502020204030204" pitchFamily="34" charset="0"/>
                  <a:cs typeface="Arial" pitchFamily="34" charset="0"/>
                </a:rPr>
                <a:t>The method is not only limited to spots. We have also demonstrated more complex patterns using our feedback process. (</a:t>
              </a:r>
              <a:r>
                <a:rPr lang="en-GB" sz="2800" i="1" dirty="0" smtClean="0">
                  <a:latin typeface="Calibri" panose="020F0502020204030204" pitchFamily="34" charset="0"/>
                  <a:cs typeface="Arial" pitchFamily="34" charset="0"/>
                </a:rPr>
                <a:t>The white image corresponds to blue-detuned light, whilst the colour image corresponds to red-detuned light</a:t>
              </a:r>
              <a:r>
                <a:rPr lang="en-GB" sz="2800" dirty="0" smtClean="0">
                  <a:latin typeface="Calibri" panose="020F0502020204030204" pitchFamily="34" charset="0"/>
                  <a:cs typeface="Arial" pitchFamily="34" charset="0"/>
                </a:rPr>
                <a:t>.)</a:t>
              </a:r>
            </a:p>
          </p:txBody>
        </p:sp>
        <p:pic>
          <p:nvPicPr>
            <p:cNvPr id="157" name="Picture 156"/>
            <p:cNvPicPr>
              <a:picLocks noChangeAspect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81588" y="29383065"/>
              <a:ext cx="9360000" cy="3505153"/>
            </a:xfrm>
            <a:prstGeom prst="rect">
              <a:avLst/>
            </a:prstGeom>
          </p:spPr>
        </p:pic>
        <p:sp>
          <p:nvSpPr>
            <p:cNvPr id="158" name="TextBox 157"/>
            <p:cNvSpPr txBox="1"/>
            <p:nvPr/>
          </p:nvSpPr>
          <p:spPr>
            <a:xfrm>
              <a:off x="26056901" y="32925936"/>
              <a:ext cx="1209600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2800" dirty="0" smtClean="0">
                  <a:latin typeface="Calibri" panose="020F0502020204030204" pitchFamily="34" charset="0"/>
                  <a:cs typeface="Arial" pitchFamily="34" charset="0"/>
                </a:rPr>
                <a:t>This concept can be used, for example, to create overlapped diffraction limited spots. If one spot has a wavelength larger than the resonant wavelength of an atom (red-detuned) and the other has a wavelength smaller than resonance (blue-detuned), the result will be a sub-diffraction limited ring trap. Due to the flexibility of the SLM, arrays of these ring traps can also be produced.</a:t>
              </a:r>
              <a:endParaRPr lang="en-GB" sz="2800" dirty="0">
                <a:latin typeface="Calibri" panose="020F0502020204030204" pitchFamily="34" charset="0"/>
                <a:cs typeface="Arial" pitchFamily="34" charset="0"/>
              </a:endParaRPr>
            </a:p>
          </p:txBody>
        </p:sp>
        <p:grpSp>
          <p:nvGrpSpPr>
            <p:cNvPr id="159" name="Group 158"/>
            <p:cNvGrpSpPr/>
            <p:nvPr/>
          </p:nvGrpSpPr>
          <p:grpSpPr>
            <a:xfrm>
              <a:off x="27038333" y="35303445"/>
              <a:ext cx="9934097" cy="2731324"/>
              <a:chOff x="22117914" y="21893417"/>
              <a:chExt cx="9934097" cy="2731324"/>
            </a:xfrm>
          </p:grpSpPr>
          <p:pic>
            <p:nvPicPr>
              <p:cNvPr id="160" name="Picture 159"/>
              <p:cNvPicPr>
                <a:picLocks noChangeAspect="1"/>
              </p:cNvPicPr>
              <p:nvPr/>
            </p:nvPicPr>
            <p:blipFill rotWithShape="1"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2766" b="50000"/>
              <a:stretch/>
            </p:blipFill>
            <p:spPr>
              <a:xfrm>
                <a:off x="22117914" y="21924741"/>
                <a:ext cx="2559925" cy="2700000"/>
              </a:xfrm>
              <a:prstGeom prst="rect">
                <a:avLst/>
              </a:prstGeom>
            </p:spPr>
          </p:pic>
          <p:pic>
            <p:nvPicPr>
              <p:cNvPr id="161" name="Picture 160"/>
              <p:cNvPicPr>
                <a:picLocks noChangeAspect="1"/>
              </p:cNvPicPr>
              <p:nvPr/>
            </p:nvPicPr>
            <p:blipFill rotWithShape="1"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237" b="52348"/>
              <a:stretch/>
            </p:blipFill>
            <p:spPr>
              <a:xfrm>
                <a:off x="24567105" y="21930982"/>
                <a:ext cx="2534408" cy="2573185"/>
              </a:xfrm>
              <a:prstGeom prst="rect">
                <a:avLst/>
              </a:prstGeom>
            </p:spPr>
          </p:pic>
          <p:pic>
            <p:nvPicPr>
              <p:cNvPr id="162" name="Picture 161"/>
              <p:cNvPicPr>
                <a:picLocks noChangeAspect="1"/>
              </p:cNvPicPr>
              <p:nvPr/>
            </p:nvPicPr>
            <p:blipFill rotWithShape="1"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872" t="53651"/>
              <a:stretch/>
            </p:blipFill>
            <p:spPr>
              <a:xfrm>
                <a:off x="29551989" y="21899658"/>
                <a:ext cx="2500022" cy="2502858"/>
              </a:xfrm>
              <a:prstGeom prst="rect">
                <a:avLst/>
              </a:prstGeom>
            </p:spPr>
          </p:pic>
          <p:pic>
            <p:nvPicPr>
              <p:cNvPr id="163" name="Picture 162"/>
              <p:cNvPicPr>
                <a:picLocks noChangeAspect="1"/>
              </p:cNvPicPr>
              <p:nvPr/>
            </p:nvPicPr>
            <p:blipFill rotWithShape="1">
              <a:blip r:embed="rId5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3432" r="53913"/>
              <a:stretch/>
            </p:blipFill>
            <p:spPr>
              <a:xfrm>
                <a:off x="27085747" y="21893417"/>
                <a:ext cx="2497774" cy="2514664"/>
              </a:xfrm>
              <a:prstGeom prst="rect">
                <a:avLst/>
              </a:prstGeom>
            </p:spPr>
          </p:pic>
        </p:grpSp>
      </p:grpSp>
      <p:sp>
        <p:nvSpPr>
          <p:cNvPr id="164" name="Rectangle 163"/>
          <p:cNvSpPr/>
          <p:nvPr/>
        </p:nvSpPr>
        <p:spPr>
          <a:xfrm>
            <a:off x="7712001" y="21084556"/>
            <a:ext cx="5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en-GB" altLang="en-US" sz="2800" dirty="0" smtClean="0">
                <a:latin typeface="Calibri" panose="020F0502020204030204" pitchFamily="34" charset="0"/>
              </a:rPr>
              <a:t>a)</a:t>
            </a:r>
            <a:endParaRPr lang="en-GB" altLang="en-US" sz="2800" dirty="0">
              <a:latin typeface="Calibri" panose="020F050202020403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10617822" y="21066772"/>
            <a:ext cx="501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en-GB" altLang="en-US" sz="2800" dirty="0" smtClean="0">
                <a:latin typeface="Calibri" panose="020F0502020204030204" pitchFamily="34" charset="0"/>
              </a:rPr>
              <a:t>b)</a:t>
            </a:r>
            <a:endParaRPr lang="en-GB" altLang="en-US" sz="2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295116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295116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295116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2951163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Roman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2081</TotalTime>
  <Words>677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Default</vt:lpstr>
      <vt:lpstr>Equation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Graham</dc:creator>
  <cp:lastModifiedBy>Dona</cp:lastModifiedBy>
  <cp:revision>122</cp:revision>
  <dcterms:modified xsi:type="dcterms:W3CDTF">2015-03-19T10:06:51Z</dcterms:modified>
</cp:coreProperties>
</file>