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21386800" cy="30264100"/>
  <p:notesSz cx="6858000" cy="9144000"/>
  <p:defaultTextStyle>
    <a:lvl1pPr defTabSz="2951163">
      <a:defRPr sz="5800">
        <a:latin typeface="+mn-lt"/>
        <a:ea typeface="+mn-ea"/>
        <a:cs typeface="+mn-cs"/>
        <a:sym typeface="Avenir Roman"/>
      </a:defRPr>
    </a:lvl1pPr>
    <a:lvl2pPr defTabSz="2951163">
      <a:defRPr sz="5800">
        <a:latin typeface="+mn-lt"/>
        <a:ea typeface="+mn-ea"/>
        <a:cs typeface="+mn-cs"/>
        <a:sym typeface="Avenir Roman"/>
      </a:defRPr>
    </a:lvl2pPr>
    <a:lvl3pPr defTabSz="2951163">
      <a:defRPr sz="5800">
        <a:latin typeface="+mn-lt"/>
        <a:ea typeface="+mn-ea"/>
        <a:cs typeface="+mn-cs"/>
        <a:sym typeface="Avenir Roman"/>
      </a:defRPr>
    </a:lvl3pPr>
    <a:lvl4pPr defTabSz="2951163">
      <a:defRPr sz="5800">
        <a:latin typeface="+mn-lt"/>
        <a:ea typeface="+mn-ea"/>
        <a:cs typeface="+mn-cs"/>
        <a:sym typeface="Avenir Roman"/>
      </a:defRPr>
    </a:lvl4pPr>
    <a:lvl5pPr defTabSz="2951163">
      <a:defRPr sz="5800">
        <a:latin typeface="+mn-lt"/>
        <a:ea typeface="+mn-ea"/>
        <a:cs typeface="+mn-cs"/>
        <a:sym typeface="Avenir Roman"/>
      </a:defRPr>
    </a:lvl5pPr>
    <a:lvl6pPr defTabSz="2951163">
      <a:defRPr sz="5800">
        <a:latin typeface="+mn-lt"/>
        <a:ea typeface="+mn-ea"/>
        <a:cs typeface="+mn-cs"/>
        <a:sym typeface="Avenir Roman"/>
      </a:defRPr>
    </a:lvl6pPr>
    <a:lvl7pPr defTabSz="2951163">
      <a:defRPr sz="5800">
        <a:latin typeface="+mn-lt"/>
        <a:ea typeface="+mn-ea"/>
        <a:cs typeface="+mn-cs"/>
        <a:sym typeface="Avenir Roman"/>
      </a:defRPr>
    </a:lvl7pPr>
    <a:lvl8pPr defTabSz="2951163">
      <a:defRPr sz="5800">
        <a:latin typeface="+mn-lt"/>
        <a:ea typeface="+mn-ea"/>
        <a:cs typeface="+mn-cs"/>
        <a:sym typeface="Avenir Roman"/>
      </a:defRPr>
    </a:lvl8pPr>
    <a:lvl9pPr defTabSz="2951163">
      <a:defRPr sz="5800">
        <a:latin typeface="+mn-lt"/>
        <a:ea typeface="+mn-ea"/>
        <a:cs typeface="+mn-cs"/>
        <a:sym typeface="Avenir Roman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venir Book"/>
          <a:ea typeface="Avenir Book"/>
          <a:cs typeface="Avenir Boo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63" autoAdjust="0"/>
  </p:normalViewPr>
  <p:slideViewPr>
    <p:cSldViewPr snapToGrid="0">
      <p:cViewPr>
        <p:scale>
          <a:sx n="20" d="100"/>
          <a:sy n="20" d="100"/>
        </p:scale>
        <p:origin x="-1842" y="-570"/>
      </p:cViewPr>
      <p:guideLst>
        <p:guide orient="horz" pos="9532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7" name="Shape 4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3759192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1604725" y="8141344"/>
            <a:ext cx="18186876" cy="9010113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3209449" y="17151455"/>
            <a:ext cx="14977429" cy="1311264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</a:lvl1pPr>
            <a:lvl2pPr marL="0" indent="0" algn="ctr">
              <a:buSzTx/>
              <a:buFontTx/>
              <a:buNone/>
            </a:lvl2pPr>
            <a:lvl3pPr marL="0" indent="0" algn="ctr">
              <a:buSzTx/>
              <a:buFontTx/>
              <a:buNone/>
            </a:lvl3pPr>
            <a:lvl4pPr marL="0" indent="0" algn="ctr">
              <a:buSzTx/>
              <a:buFontTx/>
              <a:buNone/>
            </a:lvl4pPr>
            <a:lvl5pPr marL="0" indent="0" algn="ctr">
              <a:buSzTx/>
              <a:buFontTx/>
              <a:buNone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1690160" y="19449527"/>
            <a:ext cx="18186881" cy="6011421"/>
          </a:xfrm>
          <a:prstGeom prst="rect">
            <a:avLst/>
          </a:prstGeom>
        </p:spPr>
        <p:txBody>
          <a:bodyPr anchor="t"/>
          <a:lstStyle>
            <a:lvl1pPr algn="l">
              <a:defRPr sz="12900" b="1" cap="all"/>
            </a:lvl1pPr>
          </a:lstStyle>
          <a:p>
            <a:pPr lvl="0">
              <a:defRPr sz="1800" b="0" cap="none">
                <a:solidFill>
                  <a:srgbClr val="000000"/>
                </a:solidFill>
              </a:defRPr>
            </a:pPr>
            <a:r>
              <a:rPr sz="12900" b="1" cap="all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1690160" y="12828565"/>
            <a:ext cx="18186881" cy="662096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500"/>
              </a:spcBef>
              <a:buSzTx/>
              <a:buFontTx/>
              <a:buNone/>
              <a:defRPr sz="6500"/>
            </a:lvl1pPr>
            <a:lvl2pPr marL="0" indent="0">
              <a:spcBef>
                <a:spcPts val="1500"/>
              </a:spcBef>
              <a:buSzTx/>
              <a:buFontTx/>
              <a:buNone/>
              <a:defRPr sz="6500"/>
            </a:lvl2pPr>
            <a:lvl3pPr marL="0" indent="0">
              <a:spcBef>
                <a:spcPts val="1500"/>
              </a:spcBef>
              <a:buSzTx/>
              <a:buFontTx/>
              <a:buNone/>
              <a:defRPr sz="6500"/>
            </a:lvl3pPr>
            <a:lvl4pPr marL="0" indent="0">
              <a:spcBef>
                <a:spcPts val="1500"/>
              </a:spcBef>
              <a:buSzTx/>
              <a:buFontTx/>
              <a:buNone/>
              <a:defRPr sz="6500"/>
            </a:lvl4pPr>
            <a:lvl5pPr marL="0" indent="0">
              <a:spcBef>
                <a:spcPts val="1500"/>
              </a:spcBef>
              <a:buSzTx/>
              <a:buFontTx/>
              <a:buNone/>
              <a:defRPr sz="6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6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6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6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65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1069975" y="406816"/>
            <a:ext cx="19256375" cy="6655555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1069815" y="7062368"/>
            <a:ext cx="9450046" cy="23201733"/>
          </a:xfrm>
          <a:prstGeom prst="rect">
            <a:avLst/>
          </a:prstGeom>
        </p:spPr>
        <p:txBody>
          <a:bodyPr/>
          <a:lstStyle>
            <a:lvl1pPr>
              <a:spcBef>
                <a:spcPts val="2100"/>
              </a:spcBef>
              <a:defRPr sz="9000"/>
            </a:lvl1pPr>
            <a:lvl2pPr marL="2552843" indent="-1078055">
              <a:spcBef>
                <a:spcPts val="2100"/>
              </a:spcBef>
              <a:defRPr sz="9000"/>
            </a:lvl2pPr>
            <a:lvl3pPr marL="3972657" indent="-1019907">
              <a:spcBef>
                <a:spcPts val="2100"/>
              </a:spcBef>
              <a:defRPr sz="9000"/>
            </a:lvl3pPr>
            <a:lvl4pPr marL="5572125" indent="-1143000">
              <a:spcBef>
                <a:spcPts val="2100"/>
              </a:spcBef>
              <a:defRPr sz="9000"/>
            </a:lvl4pPr>
            <a:lvl5pPr marL="7048500" indent="-1143000">
              <a:spcBef>
                <a:spcPts val="2100"/>
              </a:spcBef>
              <a:defRPr sz="9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9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9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9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9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90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1069975" y="1134082"/>
            <a:ext cx="19256375" cy="5201026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1069818" y="6335105"/>
            <a:ext cx="9453761" cy="326354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800"/>
              </a:spcBef>
              <a:buSzTx/>
              <a:buFontTx/>
              <a:buNone/>
              <a:defRPr sz="7700" b="1"/>
            </a:lvl1pPr>
            <a:lvl2pPr marL="0" indent="0">
              <a:spcBef>
                <a:spcPts val="1800"/>
              </a:spcBef>
              <a:buSzTx/>
              <a:buFontTx/>
              <a:buNone/>
              <a:defRPr sz="7700" b="1"/>
            </a:lvl2pPr>
            <a:lvl3pPr marL="0" indent="0">
              <a:spcBef>
                <a:spcPts val="1800"/>
              </a:spcBef>
              <a:buSzTx/>
              <a:buFontTx/>
              <a:buNone/>
              <a:defRPr sz="7700" b="1"/>
            </a:lvl3pPr>
            <a:lvl4pPr marL="0" indent="0">
              <a:spcBef>
                <a:spcPts val="1800"/>
              </a:spcBef>
              <a:buSzTx/>
              <a:buFontTx/>
              <a:buNone/>
              <a:defRPr sz="7700" b="1"/>
            </a:lvl4pPr>
            <a:lvl5pPr marL="0" indent="0">
              <a:spcBef>
                <a:spcPts val="1800"/>
              </a:spcBef>
              <a:buSzTx/>
              <a:buFontTx/>
              <a:buNone/>
              <a:defRPr sz="7700" b="1"/>
            </a:lvl5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7700" b="1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b="0">
                <a:solidFill>
                  <a:srgbClr val="000000"/>
                </a:solidFill>
              </a:defRPr>
            </a:pPr>
            <a:r>
              <a:rPr sz="7700" b="1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b="0">
                <a:solidFill>
                  <a:srgbClr val="000000"/>
                </a:solidFill>
              </a:defRPr>
            </a:pPr>
            <a:r>
              <a:rPr sz="7700" b="1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b="0">
                <a:solidFill>
                  <a:srgbClr val="000000"/>
                </a:solidFill>
              </a:defRPr>
            </a:pPr>
            <a:r>
              <a:rPr sz="7700" b="1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b="0">
                <a:solidFill>
                  <a:srgbClr val="000000"/>
                </a:solidFill>
              </a:defRPr>
            </a:pPr>
            <a:r>
              <a:rPr sz="7700" b="1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xfrm>
            <a:off x="1069975" y="0"/>
            <a:ext cx="19256375" cy="7469187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1069818" y="0"/>
            <a:ext cx="7039245" cy="6333710"/>
          </a:xfrm>
          <a:prstGeom prst="rect">
            <a:avLst/>
          </a:prstGeom>
        </p:spPr>
        <p:txBody>
          <a:bodyPr anchor="b"/>
          <a:lstStyle>
            <a:lvl1pPr algn="l">
              <a:defRPr sz="6500" b="1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6500" b="1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8365369" y="1205089"/>
            <a:ext cx="11961146" cy="29059014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4193828" y="21187094"/>
            <a:ext cx="12837798" cy="2501261"/>
          </a:xfrm>
          <a:prstGeom prst="rect">
            <a:avLst/>
          </a:prstGeom>
        </p:spPr>
        <p:txBody>
          <a:bodyPr anchor="b"/>
          <a:lstStyle>
            <a:lvl1pPr algn="l">
              <a:defRPr sz="6500" b="1"/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6500" b="1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4193828" y="23688349"/>
            <a:ext cx="12837798" cy="355220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SzTx/>
              <a:buFontTx/>
              <a:buNone/>
              <a:defRPr sz="4500"/>
            </a:lvl1pPr>
            <a:lvl2pPr marL="0" indent="0">
              <a:spcBef>
                <a:spcPts val="1000"/>
              </a:spcBef>
              <a:buSzTx/>
              <a:buFontTx/>
              <a:buNone/>
              <a:defRPr sz="4500"/>
            </a:lvl2pPr>
            <a:lvl3pPr marL="0" indent="0">
              <a:spcBef>
                <a:spcPts val="1000"/>
              </a:spcBef>
              <a:buSzTx/>
              <a:buFontTx/>
              <a:buNone/>
              <a:defRPr sz="4500"/>
            </a:lvl3pPr>
            <a:lvl4pPr marL="0" indent="0">
              <a:spcBef>
                <a:spcPts val="1000"/>
              </a:spcBef>
              <a:buSzTx/>
              <a:buFontTx/>
              <a:buNone/>
              <a:defRPr sz="4500"/>
            </a:lvl4pPr>
            <a:lvl5pPr marL="0" indent="0">
              <a:spcBef>
                <a:spcPts val="1000"/>
              </a:spcBef>
              <a:buSzTx/>
              <a:buFontTx/>
              <a:buNone/>
              <a:defRPr sz="4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15512335" y="0"/>
            <a:ext cx="4814177" cy="2824947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1069815" y="1212098"/>
            <a:ext cx="14085916" cy="29052004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069975" y="406399"/>
            <a:ext cx="19256375" cy="6656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147607" tIns="147607" rIns="147607" bIns="147607" anchor="ctr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42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069975" y="7062788"/>
            <a:ext cx="19256375" cy="232013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147607" tIns="147607" rIns="147607" bIns="147607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0300">
                <a:solidFill>
                  <a:srgbClr val="FFFFFF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15333662" y="28418662"/>
            <a:ext cx="4992691" cy="879415"/>
          </a:xfrm>
          <a:prstGeom prst="rect">
            <a:avLst/>
          </a:prstGeom>
          <a:ln w="12700">
            <a:miter lim="400000"/>
          </a:ln>
        </p:spPr>
        <p:txBody>
          <a:bodyPr lIns="147607" tIns="147607" rIns="147607" bIns="147607" anchor="ctr">
            <a:spAutoFit/>
          </a:bodyPr>
          <a:lstStyle>
            <a:lvl1pPr algn="r" defTabSz="2952138">
              <a:defRPr sz="39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1pPr>
      <a:lvl2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2pPr>
      <a:lvl3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3pPr>
      <a:lvl4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4pPr>
      <a:lvl5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5pPr>
      <a:lvl6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6pPr>
      <a:lvl7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7pPr>
      <a:lvl8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8pPr>
      <a:lvl9pPr algn="ctr" defTabSz="2951163">
        <a:defRPr sz="14200">
          <a:solidFill>
            <a:srgbClr val="FFFFFF"/>
          </a:solidFill>
          <a:latin typeface="Calibri"/>
          <a:ea typeface="Calibri"/>
          <a:cs typeface="Calibri"/>
          <a:sym typeface="Calibri"/>
        </a:defRPr>
      </a:lvl9pPr>
    </p:titleStyle>
    <p:bodyStyle>
      <a:lvl1pPr marL="1106487" indent="-1106487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1pPr>
      <a:lvl2pPr marL="2530350" indent="-1055562" defTabSz="2951163">
        <a:spcBef>
          <a:spcPts val="2400"/>
        </a:spcBef>
        <a:buSzPct val="100000"/>
        <a:buFont typeface="Arial"/>
        <a:buChar char="–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2pPr>
      <a:lvl3pPr marL="3938072" indent="-985322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3pPr>
      <a:lvl4pPr marL="5596351" indent="-1167226" defTabSz="2951163">
        <a:spcBef>
          <a:spcPts val="2400"/>
        </a:spcBef>
        <a:buSzPct val="100000"/>
        <a:buFont typeface="Arial"/>
        <a:buChar char="–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4pPr>
      <a:lvl5pPr marL="7072727" indent="-1167227" defTabSz="2951163">
        <a:spcBef>
          <a:spcPts val="2400"/>
        </a:spcBef>
        <a:buSzPct val="100000"/>
        <a:buFont typeface="Arial"/>
        <a:buChar char="»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5pPr>
      <a:lvl6pPr marL="8549850" indent="-1169499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6pPr>
      <a:lvl7pPr marL="10025922" indent="-1169499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7pPr>
      <a:lvl8pPr marL="11501994" indent="-1169499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8pPr>
      <a:lvl9pPr marL="12978062" indent="-1169499" defTabSz="2951163">
        <a:spcBef>
          <a:spcPts val="2400"/>
        </a:spcBef>
        <a:buSzPct val="100000"/>
        <a:buFont typeface="Arial"/>
        <a:buChar char="•"/>
        <a:defRPr sz="10300">
          <a:solidFill>
            <a:srgbClr val="FFFFFF"/>
          </a:solidFill>
          <a:latin typeface="Calibri"/>
          <a:ea typeface="Calibri"/>
          <a:cs typeface="Calibri"/>
          <a:sym typeface="Calibri"/>
        </a:defRPr>
      </a:lvl9pPr>
    </p:bodyStyle>
    <p:otherStyle>
      <a:lvl1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algn="r" defTabSz="2952138">
        <a:defRPr sz="39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5.png"/><Relationship Id="rId39" Type="http://schemas.openxmlformats.org/officeDocument/2006/relationships/oleObject" Target="../embeddings/oleObject2.bin"/><Relationship Id="rId3" Type="http://schemas.openxmlformats.org/officeDocument/2006/relationships/image" Target="../media/image5.jpeg"/><Relationship Id="rId21" Type="http://schemas.openxmlformats.org/officeDocument/2006/relationships/image" Target="../media/image21.png"/><Relationship Id="rId34" Type="http://schemas.microsoft.com/office/2007/relationships/hdphoto" Target="../media/hdphoto2.wdp"/><Relationship Id="rId42" Type="http://schemas.openxmlformats.org/officeDocument/2006/relationships/image" Target="../media/image4.wmf"/><Relationship Id="rId7" Type="http://schemas.openxmlformats.org/officeDocument/2006/relationships/image" Target="../media/image9.jpeg"/><Relationship Id="rId12" Type="http://schemas.openxmlformats.org/officeDocument/2006/relationships/image" Target="../media/image12.png"/><Relationship Id="rId17" Type="http://schemas.openxmlformats.org/officeDocument/2006/relationships/image" Target="../media/image17.gif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29" Type="http://schemas.openxmlformats.org/officeDocument/2006/relationships/image" Target="../media/image28.png"/><Relationship Id="rId41" Type="http://schemas.openxmlformats.org/officeDocument/2006/relationships/oleObject" Target="../embeddings/oleObject3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jpeg"/><Relationship Id="rId11" Type="http://schemas.openxmlformats.org/officeDocument/2006/relationships/image" Target="../media/image11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5.png"/><Relationship Id="rId40" Type="http://schemas.openxmlformats.org/officeDocument/2006/relationships/image" Target="../media/image3.wmf"/><Relationship Id="rId5" Type="http://schemas.openxmlformats.org/officeDocument/2006/relationships/image" Target="../media/image7.jpeg"/><Relationship Id="rId15" Type="http://schemas.openxmlformats.org/officeDocument/2006/relationships/image" Target="../media/image15.jpe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4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0.png"/><Relationship Id="rId44" Type="http://schemas.microsoft.com/office/2007/relationships/hdphoto" Target="../media/hdphoto3.wdp"/><Relationship Id="rId4" Type="http://schemas.openxmlformats.org/officeDocument/2006/relationships/image" Target="../media/image6.jpeg"/><Relationship Id="rId9" Type="http://schemas.openxmlformats.org/officeDocument/2006/relationships/image" Target="../media/image2.wmf"/><Relationship Id="rId14" Type="http://schemas.openxmlformats.org/officeDocument/2006/relationships/image" Target="../media/image14.jpeg"/><Relationship Id="rId22" Type="http://schemas.microsoft.com/office/2007/relationships/hdphoto" Target="../media/hdphoto1.wdp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3.png"/><Relationship Id="rId43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/>
          <p:nvPr/>
        </p:nvSpPr>
        <p:spPr>
          <a:xfrm>
            <a:off x="-4" y="46034"/>
            <a:ext cx="21386803" cy="4495803"/>
          </a:xfrm>
          <a:prstGeom prst="rect">
            <a:avLst/>
          </a:prstGeom>
          <a:gradFill>
            <a:gsLst>
              <a:gs pos="5000">
                <a:srgbClr val="000000"/>
              </a:gs>
              <a:gs pos="50000">
                <a:srgbClr val="FF0000"/>
              </a:gs>
              <a:gs pos="95000">
                <a:srgbClr val="000000"/>
              </a:gs>
            </a:gsLst>
            <a:lin ang="54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78" name="AutoShape 272"/>
          <p:cNvSpPr>
            <a:spLocks noChangeArrowheads="1"/>
          </p:cNvSpPr>
          <p:nvPr/>
        </p:nvSpPr>
        <p:spPr bwMode="auto">
          <a:xfrm>
            <a:off x="11089296" y="4471913"/>
            <a:ext cx="9100800" cy="10612860"/>
          </a:xfrm>
          <a:prstGeom prst="roundRect">
            <a:avLst>
              <a:gd name="adj" fmla="val 5214"/>
            </a:avLst>
          </a:prstGeom>
          <a:solidFill>
            <a:schemeClr val="bg1"/>
          </a:solidFill>
          <a:ln w="1206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n-GB" altLang="en-US"/>
          </a:p>
        </p:txBody>
      </p:sp>
      <p:pic>
        <p:nvPicPr>
          <p:cNvPr id="186" name="Picture 6" descr="C:\Users\lara\Desktop\tra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6433" y="8327123"/>
            <a:ext cx="5557517" cy="2540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" name="Text Box 285"/>
          <p:cNvSpPr txBox="1">
            <a:spLocks noChangeArrowheads="1"/>
          </p:cNvSpPr>
          <p:nvPr/>
        </p:nvSpPr>
        <p:spPr bwMode="auto">
          <a:xfrm>
            <a:off x="11461344" y="12114517"/>
            <a:ext cx="337580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1600" i="1" u="sng" dirty="0">
                <a:latin typeface="Calibri" panose="020F0502020204030204" pitchFamily="34" charset="0"/>
              </a:rPr>
              <a:t>Transform 1: </a:t>
            </a:r>
            <a:endParaRPr lang="en-GB" altLang="en-US" sz="1600" i="1" u="sng" dirty="0" smtClean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GB" altLang="en-US" sz="1600" i="1" dirty="0" smtClean="0">
                <a:latin typeface="Calibri" panose="020F0502020204030204" pitchFamily="34" charset="0"/>
              </a:rPr>
              <a:t>Evaporate </a:t>
            </a:r>
            <a:r>
              <a:rPr lang="en-GB" altLang="en-US" sz="1600" i="1" dirty="0">
                <a:latin typeface="Calibri" panose="020F0502020204030204" pitchFamily="34" charset="0"/>
              </a:rPr>
              <a:t>to </a:t>
            </a:r>
            <a:r>
              <a:rPr lang="en-GB" altLang="en-US" sz="1600" i="1" dirty="0">
                <a:latin typeface="Calibri" panose="020F0502020204030204" pitchFamily="34" charset="0"/>
                <a:cs typeface="Times New Roman" pitchFamily="18" charset="0"/>
              </a:rPr>
              <a:t>T~5T</a:t>
            </a:r>
            <a:r>
              <a:rPr lang="en-GB" altLang="en-US" sz="1600" i="1" baseline="-25000" dirty="0">
                <a:latin typeface="Calibri" panose="020F0502020204030204" pitchFamily="34" charset="0"/>
                <a:cs typeface="Times New Roman" pitchFamily="18" charset="0"/>
              </a:rPr>
              <a:t>BE</a:t>
            </a:r>
            <a:r>
              <a:rPr lang="en-GB" altLang="en-US" sz="1600" i="1" dirty="0">
                <a:latin typeface="Calibri" panose="020F0502020204030204" pitchFamily="34" charset="0"/>
              </a:rPr>
              <a:t>, then adiabatically reach BEC transition</a:t>
            </a:r>
          </a:p>
          <a:p>
            <a:pPr algn="just" eaLnBrk="1" hangingPunct="1"/>
            <a:r>
              <a:rPr lang="en-GB" altLang="en-US" sz="1600" i="1" u="sng" dirty="0">
                <a:latin typeface="Calibri" panose="020F0502020204030204" pitchFamily="34" charset="0"/>
              </a:rPr>
              <a:t>Transform 2: </a:t>
            </a:r>
            <a:endParaRPr lang="en-GB" altLang="en-US" sz="1600" i="1" u="sng" dirty="0" smtClean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GB" altLang="en-US" sz="1600" i="1" dirty="0" smtClean="0">
                <a:latin typeface="Calibri" panose="020F0502020204030204" pitchFamily="34" charset="0"/>
              </a:rPr>
              <a:t>Evaporate </a:t>
            </a:r>
            <a:r>
              <a:rPr lang="en-GB" altLang="en-US" sz="1600" i="1" dirty="0">
                <a:latin typeface="Calibri" panose="020F0502020204030204" pitchFamily="34" charset="0"/>
              </a:rPr>
              <a:t>to </a:t>
            </a:r>
            <a:r>
              <a:rPr lang="en-GB" altLang="en-US" sz="1600" i="1" dirty="0">
                <a:latin typeface="Calibri" panose="020F0502020204030204" pitchFamily="34" charset="0"/>
                <a:cs typeface="Times New Roman" pitchFamily="18" charset="0"/>
              </a:rPr>
              <a:t>T ~ T</a:t>
            </a:r>
            <a:r>
              <a:rPr lang="en-GB" altLang="en-US" sz="1600" i="1" baseline="-25000" dirty="0">
                <a:latin typeface="Calibri" panose="020F0502020204030204" pitchFamily="34" charset="0"/>
                <a:cs typeface="Times New Roman" pitchFamily="18" charset="0"/>
              </a:rPr>
              <a:t>BE</a:t>
            </a:r>
            <a:r>
              <a:rPr lang="en-GB" altLang="en-US" sz="1600" i="1" dirty="0">
                <a:latin typeface="Calibri" panose="020F0502020204030204" pitchFamily="34" charset="0"/>
              </a:rPr>
              <a:t>, then adiabatically increase BEC </a:t>
            </a:r>
            <a:r>
              <a:rPr lang="en-GB" altLang="en-US" sz="1600" i="1" dirty="0" smtClean="0">
                <a:latin typeface="Calibri" panose="020F0502020204030204" pitchFamily="34" charset="0"/>
              </a:rPr>
              <a:t>fraction</a:t>
            </a:r>
          </a:p>
        </p:txBody>
      </p:sp>
      <p:sp>
        <p:nvSpPr>
          <p:cNvPr id="281" name="Text Box 285"/>
          <p:cNvSpPr txBox="1">
            <a:spLocks noChangeArrowheads="1"/>
          </p:cNvSpPr>
          <p:nvPr/>
        </p:nvSpPr>
        <p:spPr bwMode="auto">
          <a:xfrm>
            <a:off x="11369946" y="7322001"/>
            <a:ext cx="854512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dirty="0">
                <a:latin typeface="Calibri" panose="020F0502020204030204" pitchFamily="34" charset="0"/>
              </a:rPr>
              <a:t>We use our SLM to generate </a:t>
            </a:r>
            <a:r>
              <a:rPr lang="en-GB" altLang="en-US" sz="2000" dirty="0" smtClean="0">
                <a:latin typeface="Calibri" panose="020F0502020204030204" pitchFamily="34" charset="0"/>
              </a:rPr>
              <a:t>optical traps with </a:t>
            </a:r>
            <a:r>
              <a:rPr lang="en-GB" altLang="en-US" sz="2000" dirty="0">
                <a:latin typeface="Calibri" panose="020F0502020204030204" pitchFamily="34" charset="0"/>
              </a:rPr>
              <a:t>intensity </a:t>
            </a:r>
            <a:r>
              <a:rPr lang="en-GB" altLang="en-US" sz="2000" dirty="0" smtClean="0">
                <a:latin typeface="Calibri" panose="020F0502020204030204" pitchFamily="34" charset="0"/>
              </a:rPr>
              <a:t>decaying </a:t>
            </a:r>
            <a:r>
              <a:rPr lang="en-GB" altLang="en-US" sz="2000" dirty="0">
                <a:latin typeface="Calibri" panose="020F0502020204030204" pitchFamily="34" charset="0"/>
              </a:rPr>
              <a:t>as a </a:t>
            </a:r>
            <a:r>
              <a:rPr lang="en-GB" altLang="en-US" sz="2000" dirty="0" smtClean="0">
                <a:latin typeface="Calibri" panose="020F0502020204030204" pitchFamily="34" charset="0"/>
              </a:rPr>
              <a:t>power-law </a:t>
            </a:r>
            <a:r>
              <a:rPr lang="en-GB" altLang="en-US" sz="2000" dirty="0">
                <a:latin typeface="Calibri" panose="020F0502020204030204" pitchFamily="34" charset="0"/>
              </a:rPr>
              <a:t>from a central </a:t>
            </a:r>
            <a:r>
              <a:rPr lang="en-GB" altLang="en-US" sz="2000" dirty="0" smtClean="0">
                <a:latin typeface="Calibri" panose="020F0502020204030204" pitchFamily="34" charset="0"/>
              </a:rPr>
              <a:t>maximum [4]. </a:t>
            </a:r>
            <a:r>
              <a:rPr lang="en-GB" altLang="en-US" sz="2000" dirty="0">
                <a:latin typeface="Calibri" panose="020F0502020204030204" pitchFamily="34" charset="0"/>
              </a:rPr>
              <a:t>A sequence of these can be used as a time-dependent optical dipole trap for all-optical production of </a:t>
            </a:r>
            <a:r>
              <a:rPr lang="en-GB" altLang="en-US" sz="2000" dirty="0" smtClean="0">
                <a:latin typeface="Calibri" panose="020F0502020204030204" pitchFamily="34" charset="0"/>
              </a:rPr>
              <a:t>BECs </a:t>
            </a:r>
            <a:r>
              <a:rPr lang="en-GB" altLang="en-US" sz="2000" dirty="0">
                <a:latin typeface="Calibri" panose="020F0502020204030204" pitchFamily="34" charset="0"/>
              </a:rPr>
              <a:t>in two </a:t>
            </a:r>
            <a:r>
              <a:rPr lang="en-GB" altLang="en-US" sz="2000" dirty="0" smtClean="0">
                <a:latin typeface="Calibri" panose="020F0502020204030204" pitchFamily="34" charset="0"/>
              </a:rPr>
              <a:t>stages.</a:t>
            </a:r>
            <a:endParaRPr lang="en-GB" altLang="en-US" sz="2000" dirty="0">
              <a:latin typeface="Calibri" panose="020F0502020204030204" pitchFamily="34" charset="0"/>
            </a:endParaRPr>
          </a:p>
        </p:txBody>
      </p:sp>
      <p:grpSp>
        <p:nvGrpSpPr>
          <p:cNvPr id="282" name="Group 229"/>
          <p:cNvGrpSpPr>
            <a:grpSpLocks/>
          </p:cNvGrpSpPr>
          <p:nvPr/>
        </p:nvGrpSpPr>
        <p:grpSpPr bwMode="auto">
          <a:xfrm>
            <a:off x="13320984" y="5434532"/>
            <a:ext cx="6324406" cy="1348931"/>
            <a:chOff x="-19496389" y="41011191"/>
            <a:chExt cx="8954150" cy="1489706"/>
          </a:xfrm>
        </p:grpSpPr>
        <p:pic>
          <p:nvPicPr>
            <p:cNvPr id="293" name="Picture 2" descr="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79" t="32396" r="20210" b="17097"/>
            <a:stretch>
              <a:fillRect/>
            </a:stretch>
          </p:blipFill>
          <p:spPr bwMode="auto">
            <a:xfrm>
              <a:off x="-19496389" y="41011191"/>
              <a:ext cx="2214451" cy="1489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4" name="Picture 7" descr="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79" t="32396" r="20210" b="17097"/>
            <a:stretch>
              <a:fillRect/>
            </a:stretch>
          </p:blipFill>
          <p:spPr bwMode="auto">
            <a:xfrm>
              <a:off x="-17251110" y="41011200"/>
              <a:ext cx="2214450" cy="1489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5" name="Picture 12" descr="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79" t="32396" r="20210" b="17097"/>
            <a:stretch>
              <a:fillRect/>
            </a:stretch>
          </p:blipFill>
          <p:spPr bwMode="auto">
            <a:xfrm>
              <a:off x="-15003896" y="41011200"/>
              <a:ext cx="2214450" cy="1489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6" name="Picture 17" descr="1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79" t="32396" r="20210" b="17097"/>
            <a:stretch>
              <a:fillRect/>
            </a:stretch>
          </p:blipFill>
          <p:spPr bwMode="auto">
            <a:xfrm>
              <a:off x="-12756687" y="41011200"/>
              <a:ext cx="2214448" cy="14896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4" name="TextBox 225"/>
          <p:cNvSpPr txBox="1">
            <a:spLocks noChangeArrowheads="1"/>
          </p:cNvSpPr>
          <p:nvPr/>
        </p:nvSpPr>
        <p:spPr bwMode="auto">
          <a:xfrm>
            <a:off x="13220527" y="6836492"/>
            <a:ext cx="63223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000" i="1" dirty="0">
                <a:latin typeface="Symbol" pitchFamily="18" charset="2"/>
              </a:rPr>
              <a:t>a </a:t>
            </a:r>
            <a:r>
              <a:rPr lang="en-GB" altLang="en-US" sz="2000" dirty="0"/>
              <a:t>=   </a:t>
            </a:r>
            <a:r>
              <a:rPr lang="en-GB" altLang="en-US" sz="2000" dirty="0" smtClean="0"/>
              <a:t> </a:t>
            </a:r>
            <a:r>
              <a:rPr lang="en-GB" altLang="en-US" sz="2000" dirty="0"/>
              <a:t>2                 </a:t>
            </a:r>
            <a:r>
              <a:rPr lang="en-GB" altLang="en-US" sz="2000" dirty="0" smtClean="0"/>
              <a:t>   1.5                   1                    0.5   </a:t>
            </a:r>
            <a:endParaRPr lang="en-GB" altLang="en-US" sz="2000" dirty="0"/>
          </a:p>
        </p:txBody>
      </p:sp>
      <p:graphicFrame>
        <p:nvGraphicFramePr>
          <p:cNvPr id="28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897009"/>
              </p:ext>
            </p:extLst>
          </p:nvPr>
        </p:nvGraphicFramePr>
        <p:xfrm>
          <a:off x="11645207" y="5749575"/>
          <a:ext cx="1575320" cy="1005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8" imgW="787400" imgH="508000" progId="Equation.DSMT4">
                  <p:embed/>
                </p:oleObj>
              </mc:Choice>
              <mc:Fallback>
                <p:oleObj name="Equation" r:id="rId8" imgW="787400" imgH="508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45207" y="5749575"/>
                        <a:ext cx="1575320" cy="10057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9" name="Text Box 285"/>
          <p:cNvSpPr txBox="1">
            <a:spLocks noChangeArrowheads="1"/>
          </p:cNvSpPr>
          <p:nvPr/>
        </p:nvSpPr>
        <p:spPr bwMode="auto">
          <a:xfrm>
            <a:off x="13087241" y="10867151"/>
            <a:ext cx="25546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1600" i="1" dirty="0">
                <a:latin typeface="Calibri" panose="020F0502020204030204" pitchFamily="34" charset="0"/>
              </a:rPr>
              <a:t>Efficient evaporative cooling in a trap with adjustable strength and depth</a:t>
            </a:r>
          </a:p>
        </p:txBody>
      </p:sp>
      <p:sp>
        <p:nvSpPr>
          <p:cNvPr id="290" name="Text Box 285"/>
          <p:cNvSpPr txBox="1">
            <a:spLocks noChangeArrowheads="1"/>
          </p:cNvSpPr>
          <p:nvPr/>
        </p:nvSpPr>
        <p:spPr bwMode="auto">
          <a:xfrm>
            <a:off x="15859178" y="10867150"/>
            <a:ext cx="247311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GB" altLang="en-US" sz="1600" i="1" dirty="0">
                <a:latin typeface="Calibri" panose="020F0502020204030204" pitchFamily="34" charset="0"/>
              </a:rPr>
              <a:t>Adiabatic transformation of trap order to cross the BEC transition reversibly. </a:t>
            </a:r>
          </a:p>
        </p:txBody>
      </p:sp>
      <p:sp>
        <p:nvSpPr>
          <p:cNvPr id="297" name="Shape 64"/>
          <p:cNvSpPr/>
          <p:nvPr/>
        </p:nvSpPr>
        <p:spPr>
          <a:xfrm>
            <a:off x="11356199" y="4516336"/>
            <a:ext cx="8229605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3600">
                <a:latin typeface="Eras Medium ITC"/>
                <a:ea typeface="Eras Medium ITC"/>
                <a:cs typeface="Eras Medium ITC"/>
                <a:sym typeface="Eras Medium ITC"/>
              </a:defRPr>
            </a:lvl1pPr>
          </a:lstStyle>
          <a:p>
            <a:pPr lvl="0">
              <a:defRPr sz="1800"/>
            </a:pPr>
            <a:r>
              <a:rPr lang="en-GB" sz="3600" dirty="0" smtClean="0"/>
              <a:t>BEC in a Variable Power-law Trap</a:t>
            </a:r>
            <a:endParaRPr sz="3600" dirty="0"/>
          </a:p>
        </p:txBody>
      </p:sp>
      <p:pic>
        <p:nvPicPr>
          <p:cNvPr id="19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3198" y="4317627"/>
            <a:ext cx="8942387" cy="380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1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18524" y="319085"/>
            <a:ext cx="8929687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3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0208264" y="-4545570"/>
            <a:ext cx="3638550" cy="900112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</p:pic>
      <p:pic>
        <p:nvPicPr>
          <p:cNvPr id="192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66042" y="9650686"/>
            <a:ext cx="8694737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Shape 54"/>
          <p:cNvSpPr/>
          <p:nvPr/>
        </p:nvSpPr>
        <p:spPr>
          <a:xfrm>
            <a:off x="1352550" y="655638"/>
            <a:ext cx="18802350" cy="3269670"/>
          </a:xfrm>
          <a:prstGeom prst="roundRect">
            <a:avLst>
              <a:gd name="adj" fmla="val 11765"/>
            </a:avLst>
          </a:prstGeom>
          <a:solidFill/>
          <a:ln w="25400">
            <a:solidFill>
              <a:srgbClr val="FF0000"/>
            </a:solidFill>
            <a:miter lim="400000"/>
          </a:ln>
        </p:spPr>
        <p:txBody>
          <a:bodyPr lIns="0" tIns="0" rIns="0" bIns="0" anchor="ctr"/>
          <a:lstStyle/>
          <a:p>
            <a:pPr lvl="0" algn="ctr" defTabSz="2952138"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55" name="Shape 55"/>
          <p:cNvSpPr/>
          <p:nvPr/>
        </p:nvSpPr>
        <p:spPr>
          <a:xfrm>
            <a:off x="1615581" y="912812"/>
            <a:ext cx="18245634" cy="9541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 defTabSz="2952138">
              <a:defRPr sz="6000">
                <a:solidFill>
                  <a:srgbClr val="00F600"/>
                </a:solidFill>
                <a:latin typeface="Eras Medium ITC"/>
                <a:ea typeface="Eras Medium ITC"/>
                <a:cs typeface="Eras Medium ITC"/>
                <a:sym typeface="Eras Medium ITC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5600" dirty="0">
                <a:solidFill>
                  <a:srgbClr val="FF0000"/>
                </a:solidFill>
              </a:rPr>
              <a:t>Holographic </a:t>
            </a:r>
            <a:r>
              <a:rPr lang="en-US" sz="5600" dirty="0" smtClean="0">
                <a:solidFill>
                  <a:srgbClr val="FF0000"/>
                </a:solidFill>
              </a:rPr>
              <a:t>Optical </a:t>
            </a:r>
            <a:r>
              <a:rPr lang="en-US" sz="5600" dirty="0">
                <a:solidFill>
                  <a:srgbClr val="FF0000"/>
                </a:solidFill>
              </a:rPr>
              <a:t>Traps </a:t>
            </a:r>
            <a:r>
              <a:rPr lang="en-US" sz="5600" dirty="0" smtClean="0">
                <a:solidFill>
                  <a:srgbClr val="FF0000"/>
                </a:solidFill>
              </a:rPr>
              <a:t>for Cold </a:t>
            </a:r>
            <a:r>
              <a:rPr lang="en-US" sz="5600" dirty="0">
                <a:solidFill>
                  <a:srgbClr val="FF0000"/>
                </a:solidFill>
              </a:rPr>
              <a:t>Atoms</a:t>
            </a:r>
            <a:endParaRPr sz="5600" dirty="0">
              <a:solidFill>
                <a:srgbClr val="FF0000"/>
              </a:solidFill>
            </a:endParaRPr>
          </a:p>
        </p:txBody>
      </p:sp>
      <p:sp>
        <p:nvSpPr>
          <p:cNvPr id="56" name="Shape 56"/>
          <p:cNvSpPr/>
          <p:nvPr/>
        </p:nvSpPr>
        <p:spPr>
          <a:xfrm>
            <a:off x="1935161" y="1798634"/>
            <a:ext cx="17526002" cy="1938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800"/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G. D. Bruce, T. Harte, M. Y. H. Johnson, P. Ireland, D. Bowman</a:t>
            </a:r>
            <a:b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 Cormack, D. Richards</a:t>
            </a: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S. L. Bromley, 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J. Mayoh, J. Keeling, and D. Cassettari</a:t>
            </a:r>
            <a:endParaRPr lang="en-GB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 sz="1800"/>
            </a:pPr>
            <a:endParaRPr sz="1000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>
              <a:defRPr sz="1800"/>
            </a:pPr>
            <a:r>
              <a:rPr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Cold Atoms Group, SUPA School of Physics and Astronomy, </a:t>
            </a:r>
            <a:endParaRPr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>
              <a:defRPr sz="1800"/>
            </a:pPr>
            <a:r>
              <a:rPr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University of St Andrews, North </a:t>
            </a:r>
            <a:r>
              <a:rPr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Haugh</a:t>
            </a:r>
            <a:r>
              <a:rPr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St Andrews, Fife, KY16 9SS, UK</a:t>
            </a:r>
            <a:endParaRPr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algn="ctr">
              <a:defRPr sz="1800"/>
            </a:pPr>
            <a:r>
              <a:rPr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www.st-andrews.ac.uk/coldatoms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1352336" y="28125695"/>
            <a:ext cx="9003600" cy="1780991"/>
            <a:chOff x="11053440" y="27835408"/>
            <a:chExt cx="9003600" cy="1780991"/>
          </a:xfrm>
        </p:grpSpPr>
        <p:sp>
          <p:nvSpPr>
            <p:cNvPr id="53" name="Shape 53"/>
            <p:cNvSpPr/>
            <p:nvPr/>
          </p:nvSpPr>
          <p:spPr>
            <a:xfrm>
              <a:off x="11053440" y="27835408"/>
              <a:ext cx="9003600" cy="1780991"/>
            </a:xfrm>
            <a:prstGeom prst="roundRect">
              <a:avLst>
                <a:gd name="adj" fmla="val 24752"/>
              </a:avLst>
            </a:prstGeom>
            <a:solidFill>
              <a:srgbClr val="FFFFFF"/>
            </a:solidFill>
            <a:ln w="120650">
              <a:solidFill>
                <a:srgbClr val="FF0000"/>
              </a:solidFill>
            </a:ln>
          </p:spPr>
          <p:txBody>
            <a:bodyPr lIns="0" tIns="0" rIns="0" bIns="0" anchor="ctr"/>
            <a:lstStyle/>
            <a:p>
              <a:pPr lvl="0" algn="ctr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pic>
          <p:nvPicPr>
            <p:cNvPr id="57" name="image4.jpeg" descr="lecerhulme.jpg"/>
            <p:cNvPicPr/>
            <p:nvPr/>
          </p:nvPicPr>
          <p:blipFill>
            <a:blip r:embed="rId14">
              <a:extLst/>
            </a:blip>
            <a:stretch>
              <a:fillRect/>
            </a:stretch>
          </p:blipFill>
          <p:spPr>
            <a:xfrm>
              <a:off x="17493514" y="28044155"/>
              <a:ext cx="2297891" cy="1356381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58" name="image5.jpeg"/>
            <p:cNvPicPr/>
            <p:nvPr/>
          </p:nvPicPr>
          <p:blipFill>
            <a:blip r:embed="rId15">
              <a:extLst/>
            </a:blip>
            <a:stretch>
              <a:fillRect/>
            </a:stretch>
          </p:blipFill>
          <p:spPr>
            <a:xfrm>
              <a:off x="13846820" y="28044155"/>
              <a:ext cx="3397318" cy="1356381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59" name="image6.jpeg"/>
            <p:cNvPicPr/>
            <p:nvPr/>
          </p:nvPicPr>
          <p:blipFill>
            <a:blip r:embed="rId16">
              <a:extLst/>
            </a:blip>
            <a:stretch>
              <a:fillRect/>
            </a:stretch>
          </p:blipFill>
          <p:spPr>
            <a:xfrm>
              <a:off x="11186228" y="28047711"/>
              <a:ext cx="2523496" cy="1356381"/>
            </a:xfrm>
            <a:prstGeom prst="rect">
              <a:avLst/>
            </a:prstGeom>
            <a:ln w="12700">
              <a:miter lim="400000"/>
            </a:ln>
          </p:spPr>
        </p:pic>
      </p:grpSp>
      <p:pic>
        <p:nvPicPr>
          <p:cNvPr id="67" name="image8.gif"/>
          <p:cNvPicPr/>
          <p:nvPr/>
        </p:nvPicPr>
        <p:blipFill>
          <a:blip r:embed="rId17">
            <a:extLst/>
          </a:blip>
          <a:srcRect l="19252" t="15435" r="21927" b="16417"/>
          <a:stretch>
            <a:fillRect/>
          </a:stretch>
        </p:blipFill>
        <p:spPr>
          <a:xfrm>
            <a:off x="2079561" y="1018820"/>
            <a:ext cx="1620004" cy="2321635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image9.png"/>
          <p:cNvPicPr/>
          <p:nvPr/>
        </p:nvPicPr>
        <p:blipFill>
          <a:blip r:embed="rId18">
            <a:extLst/>
          </a:blip>
          <a:stretch>
            <a:fillRect/>
          </a:stretch>
        </p:blipFill>
        <p:spPr>
          <a:xfrm>
            <a:off x="22255158" y="1541164"/>
            <a:ext cx="2350107" cy="122696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" name="Group 22"/>
          <p:cNvGrpSpPr/>
          <p:nvPr/>
        </p:nvGrpSpPr>
        <p:grpSpPr>
          <a:xfrm>
            <a:off x="11088000" y="28125695"/>
            <a:ext cx="9101460" cy="1779295"/>
            <a:chOff x="10966337" y="27562846"/>
            <a:chExt cx="9101460" cy="1779295"/>
          </a:xfrm>
        </p:grpSpPr>
        <p:sp>
          <p:nvSpPr>
            <p:cNvPr id="49" name="Shape 49"/>
            <p:cNvSpPr/>
            <p:nvPr/>
          </p:nvSpPr>
          <p:spPr>
            <a:xfrm>
              <a:off x="10966337" y="27562846"/>
              <a:ext cx="9101460" cy="1779295"/>
            </a:xfrm>
            <a:prstGeom prst="roundRect">
              <a:avLst>
                <a:gd name="adj" fmla="val 20331"/>
              </a:avLst>
            </a:prstGeom>
            <a:solidFill>
              <a:srgbClr val="FFFFFF"/>
            </a:solidFill>
            <a:ln w="127000">
              <a:solidFill>
                <a:srgbClr val="FF0000"/>
              </a:solidFill>
            </a:ln>
          </p:spPr>
          <p:txBody>
            <a:bodyPr lIns="0" tIns="0" rIns="0" bIns="0" anchor="ctr"/>
            <a:lstStyle/>
            <a:p>
              <a:pPr lvl="0" algn="ctr" defTabSz="2952138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74" name="Shape 74"/>
            <p:cNvSpPr/>
            <p:nvPr/>
          </p:nvSpPr>
          <p:spPr>
            <a:xfrm>
              <a:off x="11193713" y="27637735"/>
              <a:ext cx="8769674" cy="163121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>
              <a:spAutoFit/>
            </a:bodyPr>
            <a:lstStyle/>
            <a:p>
              <a:pPr lvl="0" algn="just">
                <a:defRPr sz="1800"/>
              </a:pP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[1]</a:t>
              </a:r>
              <a:r>
                <a:rPr lang="en-GB" sz="2000" dirty="0" smtClean="0">
                  <a:latin typeface="Calibri"/>
                  <a:ea typeface="Calibri"/>
                  <a:cs typeface="Calibri"/>
                  <a:sym typeface="Calibri"/>
                </a:rPr>
                <a:t>  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M </a:t>
              </a:r>
              <a:r>
                <a:rPr sz="2000" dirty="0" err="1">
                  <a:latin typeface="Calibri"/>
                  <a:ea typeface="Calibri"/>
                  <a:cs typeface="Calibri"/>
                  <a:sym typeface="Calibri"/>
                </a:rPr>
                <a:t>Pasienski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 and B DeMarco, Opt. Express </a:t>
              </a:r>
              <a:r>
                <a:rPr sz="2000" b="1" dirty="0">
                  <a:latin typeface="Calibri"/>
                  <a:ea typeface="Calibri"/>
                  <a:cs typeface="Calibri"/>
                  <a:sym typeface="Calibri"/>
                </a:rPr>
                <a:t>16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, 2176–2190 (2008)</a:t>
              </a:r>
              <a:endParaRPr dirty="0">
                <a:latin typeface="Calibri"/>
                <a:ea typeface="Calibri"/>
                <a:cs typeface="Calibri"/>
                <a:sym typeface="Calibri"/>
              </a:endParaRPr>
            </a:p>
            <a:p>
              <a:pPr lvl="0" algn="just">
                <a:defRPr sz="1800"/>
              </a:pP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[2] </a:t>
              </a:r>
              <a:r>
                <a:rPr lang="en-GB" sz="2000" dirty="0" smtClean="0"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G 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D Bruce, et al., </a:t>
              </a:r>
              <a:r>
                <a:rPr lang="en-GB" sz="2000" dirty="0" smtClean="0">
                  <a:latin typeface="Calibri"/>
                  <a:ea typeface="Calibri"/>
                  <a:cs typeface="Calibri"/>
                  <a:sym typeface="Calibri"/>
                </a:rPr>
                <a:t>arXiv:1409.3151</a:t>
              </a:r>
              <a:endParaRPr dirty="0">
                <a:latin typeface="Calibri"/>
                <a:ea typeface="Calibri"/>
                <a:cs typeface="Calibri"/>
                <a:sym typeface="Calibri"/>
              </a:endParaRPr>
            </a:p>
            <a:p>
              <a:pPr lvl="0" algn="just">
                <a:defRPr sz="1800"/>
              </a:pP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[3] </a:t>
              </a:r>
              <a:r>
                <a:rPr lang="en-GB" sz="2000" i="1" dirty="0" smtClean="0"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G 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D Bruce, et al., Phys. Scr. </a:t>
              </a:r>
              <a:r>
                <a:rPr sz="2000" b="1" dirty="0">
                  <a:latin typeface="Calibri"/>
                  <a:ea typeface="Calibri"/>
                  <a:cs typeface="Calibri"/>
                  <a:sym typeface="Calibri"/>
                </a:rPr>
                <a:t>T143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 014008 (2011)</a:t>
              </a:r>
              <a:endParaRPr dirty="0">
                <a:latin typeface="Calibri"/>
                <a:ea typeface="Calibri"/>
                <a:cs typeface="Calibri"/>
                <a:sym typeface="Calibri"/>
              </a:endParaRPr>
            </a:p>
            <a:p>
              <a:pPr lvl="0" algn="just">
                <a:defRPr sz="1800"/>
              </a:pP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[4] </a:t>
              </a:r>
              <a:r>
                <a:rPr lang="en-GB" sz="2000" i="1" dirty="0" smtClean="0"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G 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D Bruce, et al., Phys. Rev. A </a:t>
              </a:r>
              <a:r>
                <a:rPr sz="2000" b="1" dirty="0">
                  <a:latin typeface="Calibri"/>
                  <a:ea typeface="Calibri"/>
                  <a:cs typeface="Calibri"/>
                  <a:sym typeface="Calibri"/>
                </a:rPr>
                <a:t>84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, 053410 (2011)</a:t>
              </a:r>
              <a:endParaRPr dirty="0">
                <a:latin typeface="Calibri"/>
                <a:ea typeface="Calibri"/>
                <a:cs typeface="Calibri"/>
                <a:sym typeface="Calibri"/>
              </a:endParaRPr>
            </a:p>
            <a:p>
              <a:pPr lvl="0" algn="just">
                <a:defRPr sz="1800"/>
              </a:pP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[5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]</a:t>
              </a:r>
              <a:r>
                <a:rPr lang="en-GB" sz="2000" dirty="0" smtClean="0"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sz="2000" i="1" dirty="0" smtClean="0"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sz="2000" dirty="0">
                  <a:latin typeface="Calibri"/>
                  <a:ea typeface="Calibri"/>
                  <a:cs typeface="Calibri"/>
                  <a:sym typeface="Calibri"/>
                </a:rPr>
                <a:t>T Harte, et al., </a:t>
              </a:r>
              <a:r>
                <a:rPr lang="en-GB" sz="2000" dirty="0" smtClean="0">
                  <a:latin typeface="Calibri"/>
                  <a:ea typeface="Calibri"/>
                  <a:cs typeface="Calibri"/>
                  <a:sym typeface="Calibri"/>
                </a:rPr>
                <a:t>accepted in Opt. Express, </a:t>
              </a:r>
              <a:r>
                <a:rPr sz="2000" dirty="0" smtClean="0">
                  <a:latin typeface="Calibri"/>
                  <a:ea typeface="Calibri"/>
                  <a:cs typeface="Calibri"/>
                  <a:sym typeface="Calibri"/>
                </a:rPr>
                <a:t>arXiv:1408.0188</a:t>
              </a:r>
              <a:endParaRPr sz="2000" dirty="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24929888" y="26124576"/>
            <a:ext cx="3751663" cy="1821657"/>
            <a:chOff x="16130187" y="21688424"/>
            <a:chExt cx="3751663" cy="1821657"/>
          </a:xfrm>
        </p:grpSpPr>
        <p:pic>
          <p:nvPicPr>
            <p:cNvPr id="188" name="Picture 3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t="1429" r="49440" b="3560"/>
            <a:stretch/>
          </p:blipFill>
          <p:spPr bwMode="auto">
            <a:xfrm>
              <a:off x="16130187" y="21688424"/>
              <a:ext cx="1895614" cy="182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9" name="Picture 4"/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545" t="948" b="2608"/>
            <a:stretch/>
          </p:blipFill>
          <p:spPr bwMode="auto">
            <a:xfrm>
              <a:off x="17991187" y="21688424"/>
              <a:ext cx="1890663" cy="181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>
            <a:off x="1352550" y="4471913"/>
            <a:ext cx="9027983" cy="5801776"/>
            <a:chOff x="1352550" y="4357613"/>
            <a:chExt cx="9027983" cy="5801776"/>
          </a:xfrm>
        </p:grpSpPr>
        <p:sp>
          <p:nvSpPr>
            <p:cNvPr id="95" name="Shape 95"/>
            <p:cNvSpPr/>
            <p:nvPr/>
          </p:nvSpPr>
          <p:spPr>
            <a:xfrm>
              <a:off x="1352550" y="4357613"/>
              <a:ext cx="9027983" cy="5801776"/>
            </a:xfrm>
            <a:prstGeom prst="roundRect">
              <a:avLst>
                <a:gd name="adj" fmla="val 4266"/>
              </a:avLst>
            </a:prstGeom>
            <a:solidFill>
              <a:srgbClr val="FFFFFF"/>
            </a:solidFill>
            <a:ln w="127000">
              <a:solidFill>
                <a:srgbClr val="FF0000"/>
              </a:solidFill>
            </a:ln>
          </p:spPr>
          <p:txBody>
            <a:bodyPr lIns="0" tIns="0" rIns="0" bIns="0" anchor="ctr"/>
            <a:lstStyle/>
            <a:p>
              <a:pPr lvl="0" algn="ctr" defTabSz="2952138"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dirty="0"/>
            </a:p>
          </p:txBody>
        </p:sp>
        <p:sp>
          <p:nvSpPr>
            <p:cNvPr id="97" name="Shape 97"/>
            <p:cNvSpPr/>
            <p:nvPr/>
          </p:nvSpPr>
          <p:spPr>
            <a:xfrm>
              <a:off x="1543488" y="4449095"/>
              <a:ext cx="8351581" cy="55399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3600">
                  <a:latin typeface="Eras Medium ITC"/>
                  <a:ea typeface="Eras Medium ITC"/>
                  <a:cs typeface="Eras Medium ITC"/>
                  <a:sym typeface="Eras Medium ITC"/>
                </a:defRPr>
              </a:lvl1pPr>
            </a:lstStyle>
            <a:p>
              <a:pPr lvl="0">
                <a:defRPr sz="1800"/>
              </a:pPr>
              <a:r>
                <a:rPr lang="en-GB" sz="3600" dirty="0" smtClean="0"/>
                <a:t>Phase-Only Spatial Light Modulation</a:t>
              </a:r>
              <a:endParaRPr sz="3600" dirty="0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1543490" y="5074788"/>
              <a:ext cx="4451357" cy="3294808"/>
              <a:chOff x="-306181" y="8657257"/>
              <a:chExt cx="5981700" cy="4427538"/>
            </a:xfrm>
          </p:grpSpPr>
          <p:pic>
            <p:nvPicPr>
              <p:cNvPr id="195" name="Picture 215" descr="SLM and beam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BEBA8EAE-BF5A-486C-A8C5-ECC9F3942E4B}">
                    <a14:imgProps xmlns:a14="http://schemas.microsoft.com/office/drawing/2010/main">
                      <a14:imgLayer r:embed="rId22">
                        <a14:imgEffect>
                          <a14:backgroundRemoval t="773" b="100000" l="12226" r="83777">
                            <a14:foregroundMark x1="59326" y1="38794" x2="59326" y2="37558"/>
                            <a14:foregroundMark x1="52351" y1="36940" x2="52351" y2="36940"/>
                            <a14:foregroundMark x1="71944" y1="43586" x2="71944" y2="43586"/>
                            <a14:foregroundMark x1="65987" y1="41731" x2="65987" y2="41731"/>
                            <a14:foregroundMark x1="65361" y1="41577" x2="65361" y2="41577"/>
                            <a14:foregroundMark x1="65674" y1="41731" x2="65674" y2="41731"/>
                            <a14:backgroundMark x1="44436" y1="43431" x2="44436" y2="43431"/>
                            <a14:backgroundMark x1="42476" y1="42504" x2="42476" y2="42504"/>
                            <a14:backgroundMark x1="59248" y1="37558" x2="59248" y2="3755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285" r="16130"/>
              <a:stretch>
                <a:fillRect/>
              </a:stretch>
            </p:blipFill>
            <p:spPr bwMode="auto">
              <a:xfrm>
                <a:off x="-306181" y="8657257"/>
                <a:ext cx="5981700" cy="44275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96" name="Text Box 302"/>
              <p:cNvSpPr txBox="1">
                <a:spLocks noChangeArrowheads="1"/>
              </p:cNvSpPr>
              <p:nvPr/>
            </p:nvSpPr>
            <p:spPr bwMode="auto">
              <a:xfrm>
                <a:off x="68665" y="10953774"/>
                <a:ext cx="658813" cy="366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>
                        <a:alpha val="80000"/>
                      </a:schemeClr>
                    </a:solidFill>
                  </a14:hiddenFill>
                </a:ext>
                <a:ext uri="{91240B29-F687-4F45-9708-019B960494DF}">
                  <a14:hiddenLine xmlns:a14="http://schemas.microsoft.com/office/drawing/2010/main" w="123825" algn="ctr">
                    <a:solidFill>
                      <a:srgbClr val="003366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/>
                <a:r>
                  <a:rPr lang="en-GB" altLang="en-US" sz="1800" i="1" dirty="0">
                    <a:solidFill>
                      <a:srgbClr val="FF0000"/>
                    </a:solidFill>
                    <a:latin typeface="Symbol" pitchFamily="18" charset="2"/>
                  </a:rPr>
                  <a:t>j </a:t>
                </a:r>
                <a:r>
                  <a:rPr lang="en-GB" altLang="en-US" sz="1800" dirty="0">
                    <a:solidFill>
                      <a:srgbClr val="FF0000"/>
                    </a:solidFill>
                  </a:rPr>
                  <a:t>(</a:t>
                </a:r>
                <a:r>
                  <a:rPr lang="en-GB" altLang="en-US" sz="1800" b="1" i="1" dirty="0">
                    <a:solidFill>
                      <a:srgbClr val="FF0000"/>
                    </a:solidFill>
                  </a:rPr>
                  <a:t>x</a:t>
                </a:r>
                <a:r>
                  <a:rPr lang="en-GB" altLang="en-US" sz="1800" dirty="0">
                    <a:solidFill>
                      <a:srgbClr val="FF0000"/>
                    </a:solidFill>
                  </a:rPr>
                  <a:t>)</a:t>
                </a:r>
                <a:endParaRPr lang="en-US" altLang="en-US" sz="1800" i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97" name="Line 303"/>
              <p:cNvSpPr>
                <a:spLocks noChangeShapeType="1"/>
              </p:cNvSpPr>
              <p:nvPr/>
            </p:nvSpPr>
            <p:spPr bwMode="auto">
              <a:xfrm flipV="1">
                <a:off x="525670" y="10189195"/>
                <a:ext cx="439739" cy="830263"/>
              </a:xfrm>
              <a:prstGeom prst="line">
                <a:avLst/>
              </a:prstGeom>
              <a:noFill/>
              <a:ln w="508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>
                  <a:solidFill>
                    <a:srgbClr val="FF0000"/>
                  </a:solidFill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8" name="Text Box 30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418211" y="9436413"/>
                    <a:ext cx="1852087" cy="417679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lIns="90000" tIns="46800" rIns="90000" bIns="46800">
                    <a:spAutoFit/>
                  </a:bodyPr>
                  <a:lstStyle>
                    <a:lvl1pPr algn="l" defTabSz="449263"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algn="l" defTabSz="449263"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algn="l" defTabSz="449263"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algn="l" defTabSz="449263"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algn="l" defTabSz="449263"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defTabSz="449263" fontAlgn="base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defTabSz="449263" fontAlgn="base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defTabSz="449263" fontAlgn="base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defTabSz="449263" fontAlgn="base">
                      <a:spcBef>
                        <a:spcPct val="0"/>
                      </a:spcBef>
                      <a:spcAft>
                        <a:spcPct val="0"/>
                      </a:spcAft>
                      <a:tabLst>
                        <a:tab pos="0" algn="l"/>
                        <a:tab pos="447675" algn="l"/>
                        <a:tab pos="896938" algn="l"/>
                        <a:tab pos="1346200" algn="l"/>
                        <a:tab pos="1795463" algn="l"/>
                        <a:tab pos="2244725" algn="l"/>
                        <a:tab pos="2693988" algn="l"/>
                        <a:tab pos="3143250" algn="l"/>
                        <a:tab pos="3592513" algn="l"/>
                        <a:tab pos="4041775" algn="l"/>
                        <a:tab pos="4491038" algn="l"/>
                        <a:tab pos="4940300" algn="l"/>
                        <a:tab pos="5389563" algn="l"/>
                        <a:tab pos="5838825" algn="l"/>
                        <a:tab pos="6288088" algn="l"/>
                        <a:tab pos="6737350" algn="l"/>
                        <a:tab pos="7186613" algn="l"/>
                        <a:tab pos="7635875" algn="l"/>
                        <a:tab pos="8085138" algn="l"/>
                        <a:tab pos="8534400" algn="l"/>
                        <a:tab pos="8983663" algn="l"/>
                      </a:tabLst>
                      <a:defRPr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eaLnBrk="0" hangingPunct="0">
                      <a:buClr>
                        <a:srgbClr val="000000"/>
                      </a:buClr>
                      <a:buSzPct val="100000"/>
                      <a:buFont typeface="Times New Roman" pitchFamily="18" charset="0"/>
                      <a:buNone/>
                    </a:pPr>
                    <a:r>
                      <a:rPr lang="en-GB" altLang="en-US" sz="2100" dirty="0" smtClean="0">
                        <a:solidFill>
                          <a:srgbClr val="FF0000"/>
                        </a:solidFill>
                        <a:latin typeface="Symbol" pitchFamily="18" charset="2"/>
                      </a:rPr>
                      <a:t>e</a:t>
                    </a:r>
                    <a:r>
                      <a:rPr lang="en-GB" altLang="en-US" sz="1600" dirty="0" smtClean="0">
                        <a:solidFill>
                          <a:srgbClr val="FF0000"/>
                        </a:solidFill>
                      </a:rPr>
                      <a:t>(</a:t>
                    </a:r>
                    <a:r>
                      <a:rPr lang="en-GB" altLang="en-US" sz="1800" b="1" i="1" dirty="0" smtClean="0">
                        <a:solidFill>
                          <a:srgbClr val="FF0000"/>
                        </a:solidFill>
                      </a:rPr>
                      <a:t>x</a:t>
                    </a:r>
                    <a:r>
                      <a:rPr lang="en-GB" altLang="en-US" sz="1600" dirty="0">
                        <a:solidFill>
                          <a:srgbClr val="FF0000"/>
                        </a:solidFill>
                      </a:rPr>
                      <a:t>)</a:t>
                    </a:r>
                    <a:r>
                      <a:rPr lang="en-GB" altLang="en-US" sz="1800" dirty="0">
                        <a:solidFill>
                          <a:srgbClr val="FF0000"/>
                        </a:solidFill>
                      </a:rPr>
                      <a:t> </a:t>
                    </a:r>
                    <a14:m>
                      <m:oMath xmlns:m="http://schemas.openxmlformats.org/officeDocument/2006/math">
                        <m:r>
                          <a:rPr lang="en-GB" altLang="en-US" sz="180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∝</m:t>
                        </m:r>
                      </m:oMath>
                    </a14:m>
                    <a:r>
                      <a:rPr lang="en-GB" altLang="en-US" sz="1800" dirty="0" smtClean="0">
                        <a:solidFill>
                          <a:srgbClr val="FF0000"/>
                        </a:solidFill>
                      </a:rPr>
                      <a:t> </a:t>
                    </a:r>
                    <a:r>
                      <a:rPr lang="en-GB" altLang="en-US" sz="1800" b="1" i="1" dirty="0">
                        <a:solidFill>
                          <a:srgbClr val="FF0000"/>
                        </a:solidFill>
                        <a:latin typeface="Edwardian Script ITC" pitchFamily="66" charset="0"/>
                      </a:rPr>
                      <a:t>F     </a:t>
                    </a:r>
                    <a:r>
                      <a:rPr lang="en-GB" altLang="en-US" sz="1800" dirty="0">
                        <a:solidFill>
                          <a:srgbClr val="FF0000"/>
                        </a:solidFill>
                      </a:rPr>
                      <a:t>[</a:t>
                    </a:r>
                    <a:r>
                      <a:rPr lang="en-GB" altLang="en-US" sz="2100" i="1" dirty="0">
                        <a:solidFill>
                          <a:srgbClr val="FF0000"/>
                        </a:solidFill>
                        <a:latin typeface="Symbol" pitchFamily="18" charset="2"/>
                      </a:rPr>
                      <a:t>j </a:t>
                    </a:r>
                    <a:r>
                      <a:rPr lang="en-GB" altLang="en-US" sz="1600" dirty="0">
                        <a:solidFill>
                          <a:srgbClr val="FF0000"/>
                        </a:solidFill>
                      </a:rPr>
                      <a:t>(</a:t>
                    </a:r>
                    <a:r>
                      <a:rPr lang="en-GB" altLang="en-US" sz="1800" b="1" i="1" dirty="0">
                        <a:solidFill>
                          <a:srgbClr val="FF0000"/>
                        </a:solidFill>
                      </a:rPr>
                      <a:t>x</a:t>
                    </a:r>
                    <a:r>
                      <a:rPr lang="en-GB" altLang="en-US" sz="1600" dirty="0">
                        <a:solidFill>
                          <a:srgbClr val="FF0000"/>
                        </a:solidFill>
                      </a:rPr>
                      <a:t>)</a:t>
                    </a:r>
                    <a:r>
                      <a:rPr lang="en-GB" altLang="en-US" sz="1800" dirty="0">
                        <a:solidFill>
                          <a:srgbClr val="FF0000"/>
                        </a:solidFill>
                      </a:rPr>
                      <a:t>]</a:t>
                    </a:r>
                  </a:p>
                </p:txBody>
              </p:sp>
            </mc:Choice>
            <mc:Fallback xmlns="">
              <p:sp>
                <p:nvSpPr>
                  <p:cNvPr id="198" name="Text Box 30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 bwMode="auto">
                  <a:xfrm>
                    <a:off x="3418211" y="9436413"/>
                    <a:ext cx="1852087" cy="417679"/>
                  </a:xfrm>
                  <a:prstGeom prst="rect">
                    <a:avLst/>
                  </a:prstGeom>
                  <a:blipFill rotWithShape="1">
                    <a:blip r:embed="rId23"/>
                    <a:stretch>
                      <a:fillRect l="-5310" t="-13725" r="-36283" b="-68627"/>
                    </a:stretch>
                  </a:blipFill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99" name="Line 305"/>
              <p:cNvSpPr>
                <a:spLocks noChangeShapeType="1"/>
              </p:cNvSpPr>
              <p:nvPr/>
            </p:nvSpPr>
            <p:spPr bwMode="auto">
              <a:xfrm flipH="1">
                <a:off x="4167395" y="9893430"/>
                <a:ext cx="176859" cy="525955"/>
              </a:xfrm>
              <a:prstGeom prst="line">
                <a:avLst/>
              </a:prstGeom>
              <a:noFill/>
              <a:ln w="508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543490" y="5074788"/>
              <a:ext cx="8504706" cy="4964904"/>
              <a:chOff x="1615421" y="8072361"/>
              <a:chExt cx="8504706" cy="4964904"/>
            </a:xfrm>
          </p:grpSpPr>
          <p:sp>
            <p:nvSpPr>
              <p:cNvPr id="194" name="Text Box 214"/>
              <p:cNvSpPr txBox="1">
                <a:spLocks noChangeArrowheads="1"/>
              </p:cNvSpPr>
              <p:nvPr/>
            </p:nvSpPr>
            <p:spPr bwMode="auto">
              <a:xfrm>
                <a:off x="1615421" y="11406049"/>
                <a:ext cx="8504706" cy="16312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GB" altLang="en-US" sz="2000" dirty="0" smtClean="0">
                    <a:latin typeface="Calibri" panose="020F0502020204030204" pitchFamily="34" charset="0"/>
                  </a:rPr>
                  <a:t>by the Fourier transform of the light field on the SLM.  These light fields can then be used to generate arbitrarily-shaped optical traps for cold atoms.  By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displaying a sequence of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phase patterns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on the SLM, </a:t>
                </a:r>
                <a:r>
                  <a:rPr lang="en-GB" altLang="en-US" sz="2000" i="1" dirty="0">
                    <a:latin typeface="Calibri" panose="020F0502020204030204" pitchFamily="34" charset="0"/>
                  </a:rPr>
                  <a:t>dynamic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optical traps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can also be generated.  We use a reflective SLM with 256 x 256 pixels, each of which can take one of 256 values between 0 and 2</a:t>
                </a:r>
                <a:r>
                  <a:rPr lang="en-GB" altLang="en-US" sz="2000" dirty="0">
                    <a:latin typeface="Symbol" panose="05050102010706020507" pitchFamily="18" charset="2"/>
                  </a:rPr>
                  <a:t>p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.</a:t>
                </a:r>
              </a:p>
            </p:txBody>
          </p:sp>
          <p:sp>
            <p:nvSpPr>
              <p:cNvPr id="206" name="Text Box 214"/>
              <p:cNvSpPr txBox="1">
                <a:spLocks noChangeArrowheads="1"/>
              </p:cNvSpPr>
              <p:nvPr/>
            </p:nvSpPr>
            <p:spPr bwMode="auto">
              <a:xfrm>
                <a:off x="6111717" y="8072361"/>
                <a:ext cx="4002048" cy="37856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algn="l" defTabSz="42783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defTabSz="427831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GB" altLang="en-US" sz="2000" dirty="0">
                    <a:latin typeface="Calibri" panose="020F0502020204030204" pitchFamily="34" charset="0"/>
                  </a:rPr>
                  <a:t>A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Phase-Only Spatial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Light Modulator (SLM) is a programmable diffractive optical device which consists of an array of pixels, each of which is individually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controllable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and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imposes a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phase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retardation onto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an incident light beam. 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This phase-engineering is used to generate intensity patterns of interest in the far-field </a:t>
                </a:r>
                <a:r>
                  <a:rPr lang="en-GB" altLang="en-US" sz="2000" dirty="0">
                    <a:latin typeface="Calibri" panose="020F0502020204030204" pitchFamily="34" charset="0"/>
                  </a:rPr>
                  <a:t>(usually realised with a system of lenses), which are </a:t>
                </a:r>
                <a:r>
                  <a:rPr lang="en-GB" altLang="en-US" sz="2000" dirty="0" smtClean="0">
                    <a:latin typeface="Calibri" panose="020F0502020204030204" pitchFamily="34" charset="0"/>
                  </a:rPr>
                  <a:t> given </a:t>
                </a:r>
                <a:br>
                  <a:rPr lang="en-GB" altLang="en-US" sz="2000" dirty="0" smtClean="0">
                    <a:latin typeface="Calibri" panose="020F0502020204030204" pitchFamily="34" charset="0"/>
                  </a:rPr>
                </a:br>
                <a:endParaRPr lang="en-GB" altLang="en-US" sz="2000" dirty="0"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7" name="Group 26"/>
          <p:cNvGrpSpPr/>
          <p:nvPr/>
        </p:nvGrpSpPr>
        <p:grpSpPr>
          <a:xfrm>
            <a:off x="1352550" y="10637771"/>
            <a:ext cx="9004447" cy="17007137"/>
            <a:chOff x="1352550" y="10828271"/>
            <a:chExt cx="9004447" cy="17007137"/>
          </a:xfrm>
        </p:grpSpPr>
        <p:sp>
          <p:nvSpPr>
            <p:cNvPr id="207" name="AutoShape 7"/>
            <p:cNvSpPr>
              <a:spLocks noChangeArrowheads="1"/>
            </p:cNvSpPr>
            <p:nvPr/>
          </p:nvSpPr>
          <p:spPr bwMode="auto">
            <a:xfrm>
              <a:off x="1352550" y="10828271"/>
              <a:ext cx="9004447" cy="17007137"/>
            </a:xfrm>
            <a:prstGeom prst="roundRect">
              <a:avLst>
                <a:gd name="adj" fmla="val 7493"/>
              </a:avLst>
            </a:prstGeom>
            <a:solidFill>
              <a:schemeClr val="bg1"/>
            </a:solidFill>
            <a:ln w="1238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lvl1pPr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GB" altLang="en-US" sz="2000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1729109" y="21781195"/>
              <a:ext cx="8247376" cy="5906350"/>
              <a:chOff x="-11629669" y="22931092"/>
              <a:chExt cx="8247376" cy="5906350"/>
            </a:xfrm>
          </p:grpSpPr>
          <p:pic>
            <p:nvPicPr>
              <p:cNvPr id="73" name="image11.png"/>
              <p:cNvPicPr/>
              <p:nvPr/>
            </p:nvPicPr>
            <p:blipFill>
              <a:blip r:embed="rId24">
                <a:extLst/>
              </a:blip>
              <a:srcRect r="51310" b="51235"/>
              <a:stretch>
                <a:fillRect/>
              </a:stretch>
            </p:blipFill>
            <p:spPr>
              <a:xfrm>
                <a:off x="-7341342" y="24903449"/>
                <a:ext cx="1918197" cy="1904325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75" name="image12.png"/>
              <p:cNvPicPr/>
              <p:nvPr/>
            </p:nvPicPr>
            <p:blipFill>
              <a:blip r:embed="rId25">
                <a:extLst/>
              </a:blip>
              <a:stretch>
                <a:fillRect/>
              </a:stretch>
            </p:blipFill>
            <p:spPr>
              <a:xfrm>
                <a:off x="-5251163" y="22931523"/>
                <a:ext cx="1778403" cy="1778403"/>
              </a:xfrm>
              <a:prstGeom prst="rect">
                <a:avLst/>
              </a:prstGeom>
              <a:ln w="25400">
                <a:solidFill>
                  <a:schemeClr val="tx1"/>
                </a:solidFill>
              </a:ln>
            </p:spPr>
          </p:pic>
          <p:grpSp>
            <p:nvGrpSpPr>
              <p:cNvPr id="79" name="Group 79"/>
              <p:cNvGrpSpPr/>
              <p:nvPr/>
            </p:nvGrpSpPr>
            <p:grpSpPr>
              <a:xfrm>
                <a:off x="-7278275" y="22931092"/>
                <a:ext cx="1779265" cy="1779265"/>
                <a:chOff x="0" y="0"/>
                <a:chExt cx="1779264" cy="1779264"/>
              </a:xfrm>
            </p:grpSpPr>
            <p:pic>
              <p:nvPicPr>
                <p:cNvPr id="76" name="image13.png"/>
                <p:cNvPicPr/>
                <p:nvPr/>
              </p:nvPicPr>
              <p:blipFill>
                <a:blip r:embed="rId26">
                  <a:extLst/>
                </a:blip>
                <a:stretch>
                  <a:fillRect/>
                </a:stretch>
              </p:blipFill>
              <p:spPr>
                <a:xfrm>
                  <a:off x="0" y="0"/>
                  <a:ext cx="1779265" cy="1779265"/>
                </a:xfrm>
                <a:prstGeom prst="rect">
                  <a:avLst/>
                </a:prstGeom>
                <a:ln w="25400" cap="flat">
                  <a:solidFill>
                    <a:srgbClr val="000000"/>
                  </a:solidFill>
                  <a:prstDash val="solid"/>
                  <a:bevel/>
                </a:ln>
                <a:effectLst/>
              </p:spPr>
            </p:pic>
            <p:pic>
              <p:nvPicPr>
                <p:cNvPr id="77" name="image11.png"/>
                <p:cNvPicPr/>
                <p:nvPr/>
              </p:nvPicPr>
              <p:blipFill>
                <a:blip r:embed="rId24">
                  <a:extLst/>
                </a:blip>
                <a:srcRect l="11502" t="93993" r="76197" b="2293"/>
                <a:stretch>
                  <a:fillRect/>
                </a:stretch>
              </p:blipFill>
              <p:spPr>
                <a:xfrm>
                  <a:off x="0" y="1623688"/>
                  <a:ext cx="481388" cy="144003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  <p:sp>
              <p:nvSpPr>
                <p:cNvPr id="78" name="Shape 78"/>
                <p:cNvSpPr/>
                <p:nvPr/>
              </p:nvSpPr>
              <p:spPr>
                <a:xfrm>
                  <a:off x="45567" y="1605336"/>
                  <a:ext cx="310705" cy="2"/>
                </a:xfrm>
                <a:prstGeom prst="line">
                  <a:avLst/>
                </a:prstGeom>
                <a:noFill/>
                <a:ln w="25400" cap="flat">
                  <a:solidFill>
                    <a:srgbClr val="000000"/>
                  </a:solidFill>
                  <a:prstDash val="solid"/>
                  <a:bevel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 defTabSz="457200">
                    <a:defRPr sz="1200">
                      <a:latin typeface="+mj-lt"/>
                      <a:ea typeface="+mj-ea"/>
                      <a:cs typeface="+mj-cs"/>
                      <a:sym typeface="Helvetica"/>
                    </a:defRPr>
                  </a:pPr>
                  <a:endParaRPr/>
                </a:p>
              </p:txBody>
            </p:sp>
          </p:grpSp>
          <p:pic>
            <p:nvPicPr>
              <p:cNvPr id="80" name="image14.png" descr="C:\Users\Graham\Documents\MATLAB\ringbefore.bmp"/>
              <p:cNvPicPr/>
              <p:nvPr/>
            </p:nvPicPr>
            <p:blipFill>
              <a:blip r:embed="rId27">
                <a:extLst/>
              </a:blip>
              <a:stretch>
                <a:fillRect/>
              </a:stretch>
            </p:blipFill>
            <p:spPr>
              <a:xfrm>
                <a:off x="-11570734" y="22931523"/>
                <a:ext cx="1778402" cy="1778402"/>
              </a:xfrm>
              <a:prstGeom prst="rect">
                <a:avLst/>
              </a:prstGeom>
              <a:ln w="25400">
                <a:solidFill>
                  <a:schemeClr val="tx1"/>
                </a:solidFill>
              </a:ln>
            </p:spPr>
          </p:pic>
          <p:pic>
            <p:nvPicPr>
              <p:cNvPr id="81" name="image15.png" descr="C:\Users\Graham\Documents\MATLAB\ringafter.bmp"/>
              <p:cNvPicPr/>
              <p:nvPr/>
            </p:nvPicPr>
            <p:blipFill>
              <a:blip r:embed="rId28">
                <a:extLst/>
              </a:blip>
              <a:stretch>
                <a:fillRect/>
              </a:stretch>
            </p:blipFill>
            <p:spPr>
              <a:xfrm>
                <a:off x="-9541538" y="22931523"/>
                <a:ext cx="1778402" cy="1778402"/>
              </a:xfrm>
              <a:prstGeom prst="rect">
                <a:avLst/>
              </a:prstGeom>
              <a:ln w="25400">
                <a:solidFill>
                  <a:schemeClr val="tx1"/>
                </a:solidFill>
              </a:ln>
            </p:spPr>
          </p:pic>
          <p:pic>
            <p:nvPicPr>
              <p:cNvPr id="86" name="image20.png"/>
              <p:cNvPicPr/>
              <p:nvPr/>
            </p:nvPicPr>
            <p:blipFill>
              <a:blip r:embed="rId29">
                <a:extLst/>
              </a:blip>
              <a:srcRect l="53402"/>
              <a:stretch>
                <a:fillRect/>
              </a:stretch>
            </p:blipFill>
            <p:spPr>
              <a:xfrm>
                <a:off x="-9602257" y="24915735"/>
                <a:ext cx="1899831" cy="1898212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87" name="image20.png"/>
              <p:cNvPicPr/>
              <p:nvPr/>
            </p:nvPicPr>
            <p:blipFill>
              <a:blip r:embed="rId29">
                <a:extLst/>
              </a:blip>
              <a:srcRect r="53193"/>
              <a:stretch>
                <a:fillRect/>
              </a:stretch>
            </p:blipFill>
            <p:spPr>
              <a:xfrm>
                <a:off x="-11629669" y="24918729"/>
                <a:ext cx="1921681" cy="1911755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88" name="image21.png"/>
              <p:cNvPicPr/>
              <p:nvPr/>
            </p:nvPicPr>
            <p:blipFill>
              <a:blip r:embed="rId30">
                <a:extLst/>
              </a:blip>
              <a:srcRect l="53165"/>
              <a:stretch>
                <a:fillRect/>
              </a:stretch>
            </p:blipFill>
            <p:spPr>
              <a:xfrm>
                <a:off x="-9585562" y="26918735"/>
                <a:ext cx="1909285" cy="1908735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89" name="image21.png"/>
              <p:cNvPicPr/>
              <p:nvPr/>
            </p:nvPicPr>
            <p:blipFill>
              <a:blip r:embed="rId30">
                <a:extLst/>
              </a:blip>
              <a:srcRect r="53507"/>
              <a:stretch>
                <a:fillRect/>
              </a:stretch>
            </p:blipFill>
            <p:spPr>
              <a:xfrm>
                <a:off x="-11604070" y="26928707"/>
                <a:ext cx="1895918" cy="1908735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90" name="image11.png"/>
              <p:cNvPicPr/>
              <p:nvPr/>
            </p:nvPicPr>
            <p:blipFill>
              <a:blip r:embed="rId24">
                <a:extLst/>
              </a:blip>
              <a:srcRect l="50847" t="51253"/>
              <a:stretch>
                <a:fillRect/>
              </a:stretch>
            </p:blipFill>
            <p:spPr>
              <a:xfrm>
                <a:off x="-5317439" y="26902065"/>
                <a:ext cx="1923606" cy="1929046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91" name="image11.png"/>
              <p:cNvPicPr/>
              <p:nvPr/>
            </p:nvPicPr>
            <p:blipFill>
              <a:blip r:embed="rId24">
                <a:extLst/>
              </a:blip>
              <a:srcRect t="51213" r="51633"/>
              <a:stretch>
                <a:fillRect/>
              </a:stretch>
            </p:blipFill>
            <p:spPr>
              <a:xfrm>
                <a:off x="-7341026" y="26914171"/>
                <a:ext cx="1905546" cy="1917872"/>
              </a:xfrm>
              <a:prstGeom prst="rect">
                <a:avLst/>
              </a:prstGeom>
              <a:ln w="12700">
                <a:miter lim="400000"/>
              </a:ln>
            </p:spPr>
          </p:pic>
          <p:pic>
            <p:nvPicPr>
              <p:cNvPr id="92" name="image11.png"/>
              <p:cNvPicPr/>
              <p:nvPr/>
            </p:nvPicPr>
            <p:blipFill>
              <a:blip r:embed="rId24">
                <a:extLst/>
              </a:blip>
              <a:srcRect l="50583" b="51507"/>
              <a:stretch>
                <a:fillRect/>
              </a:stretch>
            </p:blipFill>
            <p:spPr>
              <a:xfrm>
                <a:off x="-5328950" y="24909410"/>
                <a:ext cx="1946657" cy="1893761"/>
              </a:xfrm>
              <a:prstGeom prst="rect">
                <a:avLst/>
              </a:prstGeom>
              <a:ln w="12700">
                <a:miter lim="400000"/>
              </a:ln>
            </p:spPr>
          </p:pic>
          <p:sp>
            <p:nvSpPr>
              <p:cNvPr id="93" name="Shape 93"/>
              <p:cNvSpPr/>
              <p:nvPr/>
            </p:nvSpPr>
            <p:spPr>
              <a:xfrm>
                <a:off x="-11514379" y="24587276"/>
                <a:ext cx="307698" cy="2"/>
              </a:xfrm>
              <a:prstGeom prst="line">
                <a:avLst/>
              </a:prstGeom>
              <a:ln w="25400">
                <a:solidFil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lIns="0" tIns="0" rIns="0" bIns="0"/>
              <a:lstStyle/>
              <a:p>
                <a:pPr lvl="0" defTabSz="457200">
                  <a:defRPr sz="1200">
                    <a:latin typeface="+mj-lt"/>
                    <a:ea typeface="+mj-ea"/>
                    <a:cs typeface="+mj-cs"/>
                    <a:sym typeface="Helvetica"/>
                  </a:defRPr>
                </a:pPr>
                <a:endParaRPr/>
              </a:p>
            </p:txBody>
          </p:sp>
          <p:sp>
            <p:nvSpPr>
              <p:cNvPr id="94" name="Shape 94"/>
              <p:cNvSpPr/>
              <p:nvPr/>
            </p:nvSpPr>
            <p:spPr>
              <a:xfrm>
                <a:off x="-11590487" y="24371252"/>
                <a:ext cx="478750" cy="231137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45718" tIns="45718" rIns="45718" bIns="45718">
                <a:spAutoFit/>
              </a:bodyPr>
              <a:lstStyle>
                <a:lvl1pPr algn="just">
                  <a:defRPr sz="1000"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pPr lvl="0">
                  <a:defRPr sz="1800"/>
                </a:pPr>
                <a:r>
                  <a:rPr sz="1000"/>
                  <a:t>100µm</a:t>
                </a:r>
              </a:p>
            </p:txBody>
          </p:sp>
        </p:grpSp>
        <p:sp>
          <p:nvSpPr>
            <p:cNvPr id="208" name="Text Box 61"/>
            <p:cNvSpPr txBox="1">
              <a:spLocks noChangeArrowheads="1"/>
            </p:cNvSpPr>
            <p:nvPr/>
          </p:nvSpPr>
          <p:spPr bwMode="auto">
            <a:xfrm>
              <a:off x="1543488" y="12201381"/>
              <a:ext cx="3600000" cy="8402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just" eaLnBrk="1" hangingPunct="1"/>
              <a:r>
                <a:rPr lang="en-GB" altLang="en-US" sz="2000" dirty="0" smtClean="0">
                  <a:latin typeface="Calibri" panose="020F0502020204030204" pitchFamily="34" charset="0"/>
                </a:rPr>
                <a:t>Calculating </a:t>
              </a:r>
              <a:r>
                <a:rPr lang="en-GB" altLang="en-US" sz="2000" dirty="0">
                  <a:latin typeface="Calibri" panose="020F0502020204030204" pitchFamily="34" charset="0"/>
                </a:rPr>
                <a:t>a phase pattern which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produces </a:t>
              </a:r>
              <a:r>
                <a:rPr lang="en-GB" altLang="en-US" sz="2000" dirty="0">
                  <a:latin typeface="Calibri" panose="020F0502020204030204" pitchFamily="34" charset="0"/>
                </a:rPr>
                <a:t>the desired intensity distribution is not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simple, </a:t>
              </a:r>
              <a:r>
                <a:rPr lang="en-GB" altLang="en-US" sz="2000" dirty="0">
                  <a:latin typeface="Calibri" panose="020F0502020204030204" pitchFamily="34" charset="0"/>
                </a:rPr>
                <a:t>but can be performed using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an </a:t>
              </a:r>
              <a:r>
                <a:rPr lang="en-GB" altLang="en-US" sz="2000" dirty="0">
                  <a:latin typeface="Calibri" panose="020F0502020204030204" pitchFamily="34" charset="0"/>
                </a:rPr>
                <a:t>Iterative Fourier Transform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Algorithm, such as the Mixed-Region </a:t>
              </a:r>
              <a:r>
                <a:rPr lang="en-GB" altLang="en-US" sz="2000" dirty="0">
                  <a:latin typeface="Calibri" panose="020F0502020204030204" pitchFamily="34" charset="0"/>
                </a:rPr>
                <a:t>Amplitude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Freedom method [1] </a:t>
              </a:r>
              <a:r>
                <a:rPr lang="en-GB" altLang="en-US" sz="2000" dirty="0">
                  <a:latin typeface="Calibri" panose="020F0502020204030204" pitchFamily="34" charset="0"/>
                </a:rPr>
                <a:t>which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divides </a:t>
              </a:r>
              <a:r>
                <a:rPr lang="en-GB" altLang="en-US" sz="2000" dirty="0">
                  <a:latin typeface="Calibri" panose="020F0502020204030204" pitchFamily="34" charset="0"/>
                </a:rPr>
                <a:t>the output plane into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 </a:t>
              </a:r>
              <a:r>
                <a:rPr lang="en-GB" altLang="en-US" sz="2000" dirty="0">
                  <a:latin typeface="Calibri" panose="020F0502020204030204" pitchFamily="34" charset="0"/>
                </a:rPr>
                <a:t>signal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and </a:t>
              </a:r>
              <a:r>
                <a:rPr lang="en-GB" altLang="en-US" sz="2000" dirty="0">
                  <a:latin typeface="Calibri" panose="020F0502020204030204" pitchFamily="34" charset="0"/>
                </a:rPr>
                <a:t>noise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regions.  </a:t>
              </a:r>
              <a:endParaRPr lang="en-GB" altLang="en-US" sz="2000" dirty="0">
                <a:latin typeface="Calibri" panose="020F0502020204030204" pitchFamily="34" charset="0"/>
              </a:endParaRPr>
            </a:p>
            <a:p>
              <a:pPr algn="just" eaLnBrk="1" hangingPunct="1"/>
              <a:endParaRPr lang="en-GB" altLang="en-US" sz="2000" dirty="0">
                <a:latin typeface="Calibri" panose="020F0502020204030204" pitchFamily="34" charset="0"/>
              </a:endParaRPr>
            </a:p>
            <a:p>
              <a:pPr algn="just" eaLnBrk="1" hangingPunct="1"/>
              <a:r>
                <a:rPr lang="en-GB" altLang="en-US" sz="2000" dirty="0">
                  <a:latin typeface="Calibri" panose="020F0502020204030204" pitchFamily="34" charset="0"/>
                </a:rPr>
                <a:t>The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amplitude of the light in the signal </a:t>
              </a:r>
              <a:r>
                <a:rPr lang="en-GB" altLang="en-US" sz="2000" dirty="0">
                  <a:latin typeface="Calibri" panose="020F0502020204030204" pitchFamily="34" charset="0"/>
                </a:rPr>
                <a:t>region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(the </a:t>
              </a:r>
              <a:r>
                <a:rPr lang="en-GB" altLang="en-US" sz="2000" dirty="0">
                  <a:latin typeface="Calibri" panose="020F0502020204030204" pitchFamily="34" charset="0"/>
                </a:rPr>
                <a:t>pattern of interest plus a border which will be devoid of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light) is fixed relative </a:t>
              </a:r>
              <a:r>
                <a:rPr lang="en-GB" altLang="en-US" sz="2000" dirty="0">
                  <a:latin typeface="Calibri" panose="020F0502020204030204" pitchFamily="34" charset="0"/>
                </a:rPr>
                <a:t>to the target, and all “noise” on the pattern is moved to the noise region, where the light pattern is unconstrained.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This separation should ensure atoms do not become trapped in the noise. The </a:t>
              </a:r>
              <a:r>
                <a:rPr lang="en-GB" altLang="en-US" sz="2000" dirty="0">
                  <a:latin typeface="Calibri" panose="020F0502020204030204" pitchFamily="34" charset="0"/>
                </a:rPr>
                <a:t>algorithm calculates smooth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light patterns, </a:t>
              </a:r>
              <a:r>
                <a:rPr lang="en-GB" altLang="en-US" sz="2000" dirty="0">
                  <a:latin typeface="Calibri" panose="020F0502020204030204" pitchFamily="34" charset="0"/>
                </a:rPr>
                <a:t>but aberrations introduced by the optical setup and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imperfect</a:t>
              </a:r>
              <a:br>
                <a:rPr lang="en-GB" altLang="en-US" sz="2000" dirty="0" smtClean="0">
                  <a:latin typeface="Calibri" panose="020F0502020204030204" pitchFamily="34" charset="0"/>
                </a:rPr>
              </a:br>
              <a:endParaRPr lang="en-GB" altLang="en-US" sz="2000" dirty="0" smtClean="0">
                <a:latin typeface="Calibri" panose="020F0502020204030204" pitchFamily="34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291522" y="12199875"/>
              <a:ext cx="4706696" cy="7588953"/>
              <a:chOff x="-10799800" y="13739649"/>
              <a:chExt cx="4769912" cy="7690881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-8497983" y="14405148"/>
                <a:ext cx="424595" cy="48331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25400" cap="flat">
                <a:noFill/>
                <a:prstDash val="solid"/>
                <a:bevel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pPr marL="0" marR="0" indent="0" algn="l" defTabSz="2951163" rtl="0" fontAlgn="auto" latinLnBrk="1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en-GB" sz="5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Avenir Roman"/>
                </a:endParaRPr>
              </a:p>
            </p:txBody>
          </p:sp>
          <p:grpSp>
            <p:nvGrpSpPr>
              <p:cNvPr id="8" name="Group 7"/>
              <p:cNvGrpSpPr/>
              <p:nvPr/>
            </p:nvGrpSpPr>
            <p:grpSpPr>
              <a:xfrm>
                <a:off x="-10799800" y="13739649"/>
                <a:ext cx="4769912" cy="7690881"/>
                <a:chOff x="-6580186" y="13349604"/>
                <a:chExt cx="5029200" cy="8108950"/>
              </a:xfrm>
            </p:grpSpPr>
            <p:sp>
              <p:nvSpPr>
                <p:cNvPr id="215" name="AutoShape 23"/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-3013867" y="19154298"/>
                  <a:ext cx="1270000" cy="871537"/>
                </a:xfrm>
                <a:prstGeom prst="rightArrow">
                  <a:avLst>
                    <a:gd name="adj1" fmla="val 65481"/>
                    <a:gd name="adj2" fmla="val 41523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vert="eaVert"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s-ES" altLang="en-US" sz="1600"/>
                </a:p>
              </p:txBody>
            </p:sp>
            <p:sp>
              <p:nvSpPr>
                <p:cNvPr id="216" name="Text Box 24"/>
                <p:cNvSpPr txBox="1">
                  <a:spLocks noChangeAspect="1" noChangeArrowheads="1"/>
                </p:cNvSpPr>
                <p:nvPr/>
              </p:nvSpPr>
              <p:spPr bwMode="auto">
                <a:xfrm rot="16200000">
                  <a:off x="-2974180" y="19317810"/>
                  <a:ext cx="1171575" cy="63341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tIns="82800"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100" b="1"/>
                    <a:t>Inverse</a:t>
                  </a:r>
                  <a:br>
                    <a:rPr lang="en-GB" altLang="en-US" sz="1100" b="1"/>
                  </a:br>
                  <a:r>
                    <a:rPr lang="en-GB" altLang="en-US" sz="1100" b="1"/>
                    <a:t>Fourier </a:t>
                  </a:r>
                </a:p>
                <a:p>
                  <a:pPr algn="ctr" eaLnBrk="1" hangingPunct="1"/>
                  <a:r>
                    <a:rPr lang="en-GB" altLang="en-US" sz="1100" b="1"/>
                    <a:t>Transf.</a:t>
                  </a:r>
                  <a:endParaRPr lang="en-US" altLang="en-US" sz="1100" b="1"/>
                </a:p>
              </p:txBody>
            </p:sp>
            <p:sp>
              <p:nvSpPr>
                <p:cNvPr id="218" name="AutoShape 26"/>
                <p:cNvSpPr>
                  <a:spLocks noChangeAspect="1" noChangeArrowheads="1"/>
                </p:cNvSpPr>
                <p:nvPr/>
              </p:nvSpPr>
              <p:spPr bwMode="auto">
                <a:xfrm>
                  <a:off x="-3330482" y="15475267"/>
                  <a:ext cx="1693771" cy="100488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/>
                    <a:t>Export phase to SLM</a:t>
                  </a:r>
                </a:p>
              </p:txBody>
            </p:sp>
            <p:sp>
              <p:nvSpPr>
                <p:cNvPr id="219" name="AutoShape 27"/>
                <p:cNvSpPr>
                  <a:spLocks noChangeAspect="1" noChangeArrowheads="1"/>
                </p:cNvSpPr>
                <p:nvPr/>
              </p:nvSpPr>
              <p:spPr bwMode="auto">
                <a:xfrm>
                  <a:off x="-6505574" y="15475267"/>
                  <a:ext cx="1693771" cy="1004887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Specify Target Intensity.</a:t>
                  </a:r>
                </a:p>
                <a:p>
                  <a:pPr algn="ctr" eaLnBrk="1" hangingPunct="1"/>
                  <a:r>
                    <a:rPr lang="en-GB" altLang="en-US" sz="1200" dirty="0"/>
                    <a:t>Guess phase.</a:t>
                  </a:r>
                </a:p>
              </p:txBody>
            </p:sp>
            <p:sp>
              <p:nvSpPr>
                <p:cNvPr id="220" name="AutoShape 28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-6268242" y="19295585"/>
                  <a:ext cx="1270000" cy="617537"/>
                </a:xfrm>
                <a:prstGeom prst="rightArrow">
                  <a:avLst>
                    <a:gd name="adj1" fmla="val 68370"/>
                    <a:gd name="adj2" fmla="val 40817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rot="10800000" vert="eaVert"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s-ES" altLang="en-US" sz="1600"/>
                </a:p>
              </p:txBody>
            </p:sp>
            <p:sp>
              <p:nvSpPr>
                <p:cNvPr id="221" name="Text Box 29"/>
                <p:cNvSpPr txBox="1">
                  <a:spLocks noChangeAspect="1" noChangeArrowheads="1"/>
                </p:cNvSpPr>
                <p:nvPr/>
              </p:nvSpPr>
              <p:spPr bwMode="auto">
                <a:xfrm rot="5400000">
                  <a:off x="-5912642" y="19233673"/>
                  <a:ext cx="703262" cy="5016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38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tIns="118800" rIns="90000" anchor="ctr" anchorCtr="1"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100" b="1"/>
                    <a:t>Fourier </a:t>
                  </a:r>
                </a:p>
                <a:p>
                  <a:pPr algn="ctr" eaLnBrk="1" hangingPunct="1"/>
                  <a:r>
                    <a:rPr lang="en-GB" altLang="en-US" sz="1100" b="1"/>
                    <a:t>Transf.</a:t>
                  </a:r>
                  <a:endParaRPr lang="en-US" altLang="en-US" sz="1100" b="1"/>
                </a:p>
              </p:txBody>
            </p:sp>
            <p:sp>
              <p:nvSpPr>
                <p:cNvPr id="222" name="AutoShape 30"/>
                <p:cNvSpPr>
                  <a:spLocks noChangeAspect="1" noChangeArrowheads="1"/>
                </p:cNvSpPr>
                <p:nvPr/>
              </p:nvSpPr>
              <p:spPr bwMode="auto">
                <a:xfrm>
                  <a:off x="-4924424" y="16635729"/>
                  <a:ext cx="1692275" cy="1006475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/>
                    <a:t>Improved accuracy since last iteration?</a:t>
                  </a:r>
                </a:p>
              </p:txBody>
            </p:sp>
            <p:sp>
              <p:nvSpPr>
                <p:cNvPr id="224" name="AutoShape 32"/>
                <p:cNvSpPr>
                  <a:spLocks noChangeAspect="1" noChangeArrowheads="1"/>
                </p:cNvSpPr>
                <p:nvPr/>
              </p:nvSpPr>
              <p:spPr bwMode="auto">
                <a:xfrm>
                  <a:off x="-6569074" y="17766029"/>
                  <a:ext cx="5018088" cy="1214438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1">
                    <a:alpha val="43921"/>
                  </a:schemeClr>
                </a:solidFill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25" name="Text Box 33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-4594763" y="18391330"/>
                  <a:ext cx="1021598" cy="2904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38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300" b="1">
                      <a:solidFill>
                        <a:schemeClr val="bg1"/>
                      </a:solidFill>
                    </a:rPr>
                    <a:t>SLM Plane</a:t>
                  </a:r>
                  <a:endParaRPr lang="en-US" altLang="en-US" sz="13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26" name="AutoShape 34"/>
                <p:cNvSpPr>
                  <a:spLocks noChangeAspect="1" noChangeArrowheads="1"/>
                </p:cNvSpPr>
                <p:nvPr/>
              </p:nvSpPr>
              <p:spPr bwMode="auto">
                <a:xfrm>
                  <a:off x="-6507194" y="17876857"/>
                  <a:ext cx="1694101" cy="1004449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/>
                    <a:t>Intensity given by input beam profile.</a:t>
                  </a:r>
                </a:p>
                <a:p>
                  <a:pPr algn="ctr" eaLnBrk="1" hangingPunct="1"/>
                  <a:r>
                    <a:rPr lang="en-GB" altLang="en-US" sz="1200"/>
                    <a:t>Retained phase</a:t>
                  </a:r>
                </a:p>
              </p:txBody>
            </p:sp>
            <p:sp>
              <p:nvSpPr>
                <p:cNvPr id="227" name="AutoShape 35"/>
                <p:cNvSpPr>
                  <a:spLocks noChangeAspect="1" noChangeArrowheads="1"/>
                </p:cNvSpPr>
                <p:nvPr/>
              </p:nvSpPr>
              <p:spPr bwMode="auto">
                <a:xfrm>
                  <a:off x="-3331485" y="17876857"/>
                  <a:ext cx="1694101" cy="1004449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Calculated field.</a:t>
                  </a:r>
                </a:p>
                <a:p>
                  <a:pPr algn="ctr" eaLnBrk="1" hangingPunct="1"/>
                  <a:r>
                    <a:rPr lang="en-GB" altLang="en-US" sz="1200" dirty="0"/>
                    <a:t>Intensity probably wrong</a:t>
                  </a:r>
                </a:p>
              </p:txBody>
            </p:sp>
            <p:sp>
              <p:nvSpPr>
                <p:cNvPr id="228" name="AutoShape 36"/>
                <p:cNvSpPr>
                  <a:spLocks noChangeAspect="1" noChangeArrowheads="1"/>
                </p:cNvSpPr>
                <p:nvPr/>
              </p:nvSpPr>
              <p:spPr bwMode="auto">
                <a:xfrm rot="10800000">
                  <a:off x="-5765799" y="16834167"/>
                  <a:ext cx="742950" cy="635000"/>
                </a:xfrm>
                <a:prstGeom prst="rightArrow">
                  <a:avLst>
                    <a:gd name="adj1" fmla="val 56620"/>
                    <a:gd name="adj2" fmla="val 36118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rot="10800000"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s-ES" altLang="en-US" sz="1600"/>
                </a:p>
              </p:txBody>
            </p:sp>
            <p:sp>
              <p:nvSpPr>
                <p:cNvPr id="229" name="AutoShape 37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-6297612" y="16861155"/>
                  <a:ext cx="1273175" cy="635000"/>
                </a:xfrm>
                <a:prstGeom prst="rightArrow">
                  <a:avLst>
                    <a:gd name="adj1" fmla="val 56620"/>
                    <a:gd name="adj2" fmla="val 54321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rot="10800000" vert="eaVert"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s-ES" altLang="en-US" sz="1600"/>
                </a:p>
              </p:txBody>
            </p:sp>
            <p:grpSp>
              <p:nvGrpSpPr>
                <p:cNvPr id="230" name="Group 38"/>
                <p:cNvGrpSpPr>
                  <a:grpSpLocks/>
                </p:cNvGrpSpPr>
                <p:nvPr/>
              </p:nvGrpSpPr>
              <p:grpSpPr bwMode="auto">
                <a:xfrm>
                  <a:off x="-4254499" y="15737204"/>
                  <a:ext cx="858838" cy="844550"/>
                  <a:chOff x="2821" y="1271"/>
                  <a:chExt cx="368" cy="362"/>
                </a:xfrm>
                <a:solidFill>
                  <a:schemeClr val="accent2">
                    <a:lumMod val="40000"/>
                    <a:lumOff val="60000"/>
                  </a:schemeClr>
                </a:solidFill>
              </p:grpSpPr>
              <p:sp>
                <p:nvSpPr>
                  <p:cNvPr id="231" name="AutoShape 39"/>
                  <p:cNvSpPr>
                    <a:spLocks noChangeAspect="1" noChangeArrowheads="1"/>
                  </p:cNvSpPr>
                  <p:nvPr/>
                </p:nvSpPr>
                <p:spPr bwMode="auto">
                  <a:xfrm rot="5400000" flipH="1">
                    <a:off x="2830" y="1273"/>
                    <a:ext cx="362" cy="357"/>
                  </a:xfrm>
                  <a:custGeom>
                    <a:avLst/>
                    <a:gdLst>
                      <a:gd name="T0" fmla="*/ 4 w 21600"/>
                      <a:gd name="T1" fmla="*/ 0 h 21600"/>
                      <a:gd name="T2" fmla="*/ 3 w 21600"/>
                      <a:gd name="T3" fmla="*/ 2 h 21600"/>
                      <a:gd name="T4" fmla="*/ 0 w 21600"/>
                      <a:gd name="T5" fmla="*/ 5 h 21600"/>
                      <a:gd name="T6" fmla="*/ 3 w 21600"/>
                      <a:gd name="T7" fmla="*/ 6 h 21600"/>
                      <a:gd name="T8" fmla="*/ 5 w 21600"/>
                      <a:gd name="T9" fmla="*/ 4 h 21600"/>
                      <a:gd name="T10" fmla="*/ 6 w 21600"/>
                      <a:gd name="T11" fmla="*/ 2 h 21600"/>
                      <a:gd name="T12" fmla="*/ 17694720 60000 65536"/>
                      <a:gd name="T13" fmla="*/ 11796480 60000 65536"/>
                      <a:gd name="T14" fmla="*/ 11796480 60000 65536"/>
                      <a:gd name="T15" fmla="*/ 5898240 60000 65536"/>
                      <a:gd name="T16" fmla="*/ 0 60000 65536"/>
                      <a:gd name="T17" fmla="*/ 0 60000 65536"/>
                      <a:gd name="T18" fmla="*/ 0 w 21600"/>
                      <a:gd name="T19" fmla="*/ 14400 h 21600"/>
                      <a:gd name="T20" fmla="*/ 18497 w 21600"/>
                      <a:gd name="T21" fmla="*/ 21600 h 2160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1600" h="21600">
                        <a:moveTo>
                          <a:pt x="15429" y="0"/>
                        </a:moveTo>
                        <a:lnTo>
                          <a:pt x="9257" y="6655"/>
                        </a:lnTo>
                        <a:lnTo>
                          <a:pt x="12339" y="6655"/>
                        </a:lnTo>
                        <a:lnTo>
                          <a:pt x="12339" y="14393"/>
                        </a:lnTo>
                        <a:lnTo>
                          <a:pt x="0" y="14393"/>
                        </a:lnTo>
                        <a:lnTo>
                          <a:pt x="0" y="21600"/>
                        </a:lnTo>
                        <a:lnTo>
                          <a:pt x="18518" y="21600"/>
                        </a:lnTo>
                        <a:lnTo>
                          <a:pt x="18518" y="6655"/>
                        </a:lnTo>
                        <a:lnTo>
                          <a:pt x="21600" y="6655"/>
                        </a:lnTo>
                        <a:close/>
                      </a:path>
                    </a:pathLst>
                  </a:custGeom>
                  <a:grp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GB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32" name="Text Box 40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2821" y="1293"/>
                    <a:ext cx="166" cy="14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38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tIns="118800">
                    <a:spAutoFit/>
                  </a:bodyPr>
                  <a:lstStyle>
                    <a:lvl1pPr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algn="ctr" eaLnBrk="1" hangingPunct="1"/>
                    <a:r>
                      <a:rPr lang="es-ES" altLang="en-US" sz="1200" b="1" dirty="0"/>
                      <a:t>No</a:t>
                    </a:r>
                  </a:p>
                </p:txBody>
              </p:sp>
            </p:grpSp>
            <p:sp>
              <p:nvSpPr>
                <p:cNvPr id="233" name="AutoShape 41"/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-3159124" y="16889729"/>
                  <a:ext cx="876300" cy="901700"/>
                </a:xfrm>
                <a:custGeom>
                  <a:avLst/>
                  <a:gdLst>
                    <a:gd name="T0" fmla="*/ 5 w 21600"/>
                    <a:gd name="T1" fmla="*/ 0 h 21600"/>
                    <a:gd name="T2" fmla="*/ 3 w 21600"/>
                    <a:gd name="T3" fmla="*/ 2 h 21600"/>
                    <a:gd name="T4" fmla="*/ 0 w 21600"/>
                    <a:gd name="T5" fmla="*/ 6 h 21600"/>
                    <a:gd name="T6" fmla="*/ 3 w 21600"/>
                    <a:gd name="T7" fmla="*/ 7 h 21600"/>
                    <a:gd name="T8" fmla="*/ 6 w 21600"/>
                    <a:gd name="T9" fmla="*/ 5 h 21600"/>
                    <a:gd name="T10" fmla="*/ 7 w 21600"/>
                    <a:gd name="T11" fmla="*/ 2 h 21600"/>
                    <a:gd name="T12" fmla="*/ 17694720 60000 65536"/>
                    <a:gd name="T13" fmla="*/ 11796480 60000 65536"/>
                    <a:gd name="T14" fmla="*/ 11796480 60000 65536"/>
                    <a:gd name="T15" fmla="*/ 5898240 60000 65536"/>
                    <a:gd name="T16" fmla="*/ 0 60000 65536"/>
                    <a:gd name="T17" fmla="*/ 0 60000 65536"/>
                    <a:gd name="T18" fmla="*/ 0 w 21600"/>
                    <a:gd name="T19" fmla="*/ 14381 h 21600"/>
                    <a:gd name="T20" fmla="*/ 18490 w 21600"/>
                    <a:gd name="T21" fmla="*/ 21600 h 2160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600" h="21600">
                      <a:moveTo>
                        <a:pt x="15429" y="0"/>
                      </a:moveTo>
                      <a:lnTo>
                        <a:pt x="9257" y="7200"/>
                      </a:lnTo>
                      <a:lnTo>
                        <a:pt x="12343" y="7200"/>
                      </a:lnTo>
                      <a:lnTo>
                        <a:pt x="12343" y="14400"/>
                      </a:lnTo>
                      <a:lnTo>
                        <a:pt x="0" y="14400"/>
                      </a:lnTo>
                      <a:lnTo>
                        <a:pt x="0" y="21600"/>
                      </a:lnTo>
                      <a:lnTo>
                        <a:pt x="18514" y="21600"/>
                      </a:lnTo>
                      <a:lnTo>
                        <a:pt x="18514" y="7200"/>
                      </a:lnTo>
                      <a:lnTo>
                        <a:pt x="21600" y="7200"/>
                      </a:lnTo>
                      <a:close/>
                    </a:path>
                  </a:pathLst>
                </a:custGeom>
                <a:solidFill>
                  <a:schemeClr val="accent2">
                    <a:lumMod val="40000"/>
                    <a:lumOff val="60000"/>
                  </a:schemeClr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34" name="Rectangle 42"/>
                <p:cNvSpPr>
                  <a:spLocks noChangeAspect="1" noChangeArrowheads="1"/>
                </p:cNvSpPr>
                <p:nvPr/>
              </p:nvSpPr>
              <p:spPr bwMode="auto">
                <a:xfrm>
                  <a:off x="-5711824" y="16973867"/>
                  <a:ext cx="371475" cy="3556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35" name="Text Box 43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-5819774" y="16981804"/>
                  <a:ext cx="644525" cy="27463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s-ES" altLang="en-US" sz="1200" b="1" dirty="0"/>
                    <a:t>Yes</a:t>
                  </a:r>
                </a:p>
              </p:txBody>
            </p:sp>
            <p:sp>
              <p:nvSpPr>
                <p:cNvPr id="237" name="AutoShape 45"/>
                <p:cNvSpPr>
                  <a:spLocks noChangeAspect="1" noChangeArrowheads="1"/>
                </p:cNvSpPr>
                <p:nvPr/>
              </p:nvSpPr>
              <p:spPr bwMode="auto">
                <a:xfrm>
                  <a:off x="-6580186" y="20242529"/>
                  <a:ext cx="5018087" cy="1216025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tx1">
                    <a:alpha val="43921"/>
                  </a:schemeClr>
                </a:solidFill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38" name="AutoShape 46"/>
                <p:cNvSpPr>
                  <a:spLocks noChangeAspect="1" noChangeArrowheads="1"/>
                </p:cNvSpPr>
                <p:nvPr/>
              </p:nvSpPr>
              <p:spPr bwMode="auto">
                <a:xfrm>
                  <a:off x="-6506631" y="20345325"/>
                  <a:ext cx="1694101" cy="100576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Calculated field.</a:t>
                  </a:r>
                </a:p>
                <a:p>
                  <a:pPr algn="ctr" eaLnBrk="1" hangingPunct="1"/>
                  <a:r>
                    <a:rPr lang="en-GB" altLang="en-US" sz="1200" dirty="0"/>
                    <a:t>Intensity probably wrong</a:t>
                  </a:r>
                </a:p>
              </p:txBody>
            </p:sp>
            <p:sp>
              <p:nvSpPr>
                <p:cNvPr id="239" name="AutoShape 47"/>
                <p:cNvSpPr>
                  <a:spLocks noChangeAspect="1" noChangeArrowheads="1"/>
                </p:cNvSpPr>
                <p:nvPr/>
              </p:nvSpPr>
              <p:spPr bwMode="auto">
                <a:xfrm>
                  <a:off x="-3329755" y="20345325"/>
                  <a:ext cx="1694101" cy="100576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 anchorCtr="1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Some field, with acceptable intensity</a:t>
                  </a:r>
                </a:p>
              </p:txBody>
            </p:sp>
            <p:sp>
              <p:nvSpPr>
                <p:cNvPr id="240" name="Text Box 48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-4922279" y="21136150"/>
                  <a:ext cx="1695268" cy="2908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38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300" b="1">
                      <a:solidFill>
                        <a:schemeClr val="bg1"/>
                      </a:solidFill>
                    </a:rPr>
                    <a:t>Output Plane</a:t>
                  </a:r>
                  <a:endParaRPr lang="en-US" altLang="en-US" sz="1300" b="1">
                    <a:solidFill>
                      <a:schemeClr val="bg1"/>
                    </a:solidFill>
                  </a:endParaRPr>
                </a:p>
              </p:txBody>
            </p:sp>
            <p:grpSp>
              <p:nvGrpSpPr>
                <p:cNvPr id="241" name="Group 49"/>
                <p:cNvGrpSpPr>
                  <a:grpSpLocks noChangeAspect="1"/>
                </p:cNvGrpSpPr>
                <p:nvPr/>
              </p:nvGrpSpPr>
              <p:grpSpPr bwMode="auto">
                <a:xfrm>
                  <a:off x="-5051876" y="20436439"/>
                  <a:ext cx="1800347" cy="775639"/>
                  <a:chOff x="15047" y="21275"/>
                  <a:chExt cx="1542" cy="664"/>
                </a:xfrm>
                <a:solidFill>
                  <a:schemeClr val="accent2">
                    <a:lumMod val="40000"/>
                    <a:lumOff val="60000"/>
                  </a:schemeClr>
                </a:solidFill>
              </p:grpSpPr>
              <p:sp>
                <p:nvSpPr>
                  <p:cNvPr id="242" name="AutoShape 50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5298" y="21275"/>
                    <a:ext cx="1179" cy="664"/>
                  </a:xfrm>
                  <a:prstGeom prst="rightArrow">
                    <a:avLst>
                      <a:gd name="adj1" fmla="val 70185"/>
                      <a:gd name="adj2" fmla="val 45335"/>
                    </a:avLst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algn="ctr" eaLnBrk="1" hangingPunct="1"/>
                    <a:endParaRPr lang="es-ES" altLang="en-US" sz="1600"/>
                  </a:p>
                </p:txBody>
              </p:sp>
              <p:sp>
                <p:nvSpPr>
                  <p:cNvPr id="243" name="Text Box 51"/>
                  <p:cNvSpPr txBox="1">
                    <a:spLocks noChangeAspect="1" noChangeArrowheads="1"/>
                  </p:cNvSpPr>
                  <p:nvPr/>
                </p:nvSpPr>
                <p:spPr bwMode="auto">
                  <a:xfrm>
                    <a:off x="15047" y="21393"/>
                    <a:ext cx="1542" cy="4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38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tIns="82800">
                    <a:spAutoFit/>
                  </a:bodyPr>
                  <a:lstStyle>
                    <a:lvl1pPr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1pPr>
                    <a:lvl2pPr marL="742950" indent="-28575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2pPr>
                    <a:lvl3pPr marL="11430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3pPr>
                    <a:lvl4pPr marL="16002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4pPr>
                    <a:lvl5pPr marL="2057400" indent="-228600" defTabSz="4278313" eaLnBrk="0" hangingPunct="0"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5pPr>
                    <a:lvl6pPr marL="25146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6pPr>
                    <a:lvl7pPr marL="29718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7pPr>
                    <a:lvl8pPr marL="34290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8pPr>
                    <a:lvl9pPr marL="3886200" indent="-228600" defTabSz="4278313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80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defRPr>
                    </a:lvl9pPr>
                  </a:lstStyle>
                  <a:p>
                    <a:pPr algn="ctr" eaLnBrk="1" hangingPunct="1"/>
                    <a:r>
                      <a:rPr lang="en-GB" altLang="en-US" sz="1200" b="1" dirty="0" smtClean="0"/>
                      <a:t>Replace</a:t>
                    </a:r>
                    <a:endParaRPr lang="en-GB" altLang="en-US" sz="1200" b="1" dirty="0"/>
                  </a:p>
                  <a:p>
                    <a:pPr algn="ctr" eaLnBrk="1" hangingPunct="1"/>
                    <a:r>
                      <a:rPr lang="en-GB" altLang="en-US" sz="1200" b="1" dirty="0"/>
                      <a:t>intensity </a:t>
                    </a:r>
                    <a:endParaRPr lang="en-US" altLang="en-US" sz="1200" b="1" dirty="0"/>
                  </a:p>
                </p:txBody>
              </p:sp>
            </p:grpSp>
            <p:sp>
              <p:nvSpPr>
                <p:cNvPr id="244" name="AutoShape 353"/>
                <p:cNvSpPr>
                  <a:spLocks noChangeArrowheads="1"/>
                </p:cNvSpPr>
                <p:nvPr/>
              </p:nvSpPr>
              <p:spPr bwMode="auto">
                <a:xfrm>
                  <a:off x="-3306761" y="13349604"/>
                  <a:ext cx="1727200" cy="1033463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Image intensity in Fourier plane</a:t>
                  </a:r>
                </a:p>
                <a:p>
                  <a:pPr algn="ctr" eaLnBrk="1" hangingPunct="1"/>
                  <a:r>
                    <a:rPr lang="en-GB" altLang="en-US" sz="1200" dirty="0"/>
                    <a:t>with CCD</a:t>
                  </a:r>
                </a:p>
              </p:txBody>
            </p:sp>
            <p:sp>
              <p:nvSpPr>
                <p:cNvPr id="245" name="AutoShape 355"/>
                <p:cNvSpPr>
                  <a:spLocks noChangeArrowheads="1"/>
                </p:cNvSpPr>
                <p:nvPr/>
              </p:nvSpPr>
              <p:spPr bwMode="auto">
                <a:xfrm>
                  <a:off x="-6513511" y="13351192"/>
                  <a:ext cx="1701800" cy="1020762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bg1"/>
                </a:solidFill>
                <a:ln w="1206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lIns="91429" tIns="45715" rIns="91429" bIns="45715" anchor="ctr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dirty="0"/>
                    <a:t>Completed</a:t>
                  </a:r>
                </a:p>
              </p:txBody>
            </p:sp>
            <p:sp>
              <p:nvSpPr>
                <p:cNvPr id="246" name="AutoShape 360"/>
                <p:cNvSpPr>
                  <a:spLocks noChangeArrowheads="1"/>
                </p:cNvSpPr>
                <p:nvPr/>
              </p:nvSpPr>
              <p:spPr bwMode="auto">
                <a:xfrm rot="16200000">
                  <a:off x="-2913061" y="14629129"/>
                  <a:ext cx="904875" cy="593725"/>
                </a:xfrm>
                <a:prstGeom prst="rightArrow">
                  <a:avLst>
                    <a:gd name="adj1" fmla="val 50000"/>
                    <a:gd name="adj2" fmla="val 26579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rot="10800000"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47" name="AutoShape 363"/>
                <p:cNvSpPr>
                  <a:spLocks noChangeArrowheads="1"/>
                </p:cNvSpPr>
                <p:nvPr/>
              </p:nvSpPr>
              <p:spPr bwMode="auto">
                <a:xfrm flipH="1">
                  <a:off x="-4762499" y="13417867"/>
                  <a:ext cx="1363663" cy="839787"/>
                </a:xfrm>
                <a:prstGeom prst="rightArrow">
                  <a:avLst>
                    <a:gd name="adj1" fmla="val 58093"/>
                    <a:gd name="adj2" fmla="val 35972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US" altLang="en-US" sz="1100" b="1">
                    <a:solidFill>
                      <a:srgbClr val="7030A0"/>
                    </a:solidFill>
                  </a:endParaRPr>
                </a:p>
              </p:txBody>
            </p:sp>
            <p:sp>
              <p:nvSpPr>
                <p:cNvPr id="249" name="Rectangle 434"/>
                <p:cNvSpPr>
                  <a:spLocks noChangeArrowheads="1"/>
                </p:cNvSpPr>
                <p:nvPr/>
              </p:nvSpPr>
              <p:spPr bwMode="auto">
                <a:xfrm>
                  <a:off x="-4051299" y="13608367"/>
                  <a:ext cx="479425" cy="44291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anchor="ctr"/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100" b="1"/>
                    <a:t>Accurate?</a:t>
                  </a:r>
                </a:p>
              </p:txBody>
            </p:sp>
            <p:sp>
              <p:nvSpPr>
                <p:cNvPr id="250" name="AutoShape 360"/>
                <p:cNvSpPr>
                  <a:spLocks noChangeArrowheads="1"/>
                </p:cNvSpPr>
                <p:nvPr/>
              </p:nvSpPr>
              <p:spPr bwMode="auto">
                <a:xfrm rot="5400000">
                  <a:off x="-5950742" y="14675960"/>
                  <a:ext cx="635000" cy="750887"/>
                </a:xfrm>
                <a:prstGeom prst="rightArrow">
                  <a:avLst>
                    <a:gd name="adj1" fmla="val 50000"/>
                    <a:gd name="adj2" fmla="val 26560"/>
                  </a:avLst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51" name="Rectangle 433"/>
                <p:cNvSpPr>
                  <a:spLocks noChangeArrowheads="1"/>
                </p:cNvSpPr>
                <p:nvPr/>
              </p:nvSpPr>
              <p:spPr bwMode="auto">
                <a:xfrm>
                  <a:off x="-5821361" y="14554172"/>
                  <a:ext cx="2122487" cy="441325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noFill/>
                </a:ln>
              </p:spPr>
              <p:txBody>
                <a:bodyPr wrap="none" anchor="ctr"/>
                <a:lstStyle>
                  <a:lvl1pPr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endParaRPr lang="en-GB" altLang="en-US"/>
                </a:p>
              </p:txBody>
            </p:sp>
            <p:sp>
              <p:nvSpPr>
                <p:cNvPr id="253" name="Text Box 40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-5761036" y="14560867"/>
                  <a:ext cx="387350" cy="3476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38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tIns="118800"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s-ES" altLang="en-US" sz="1200" b="1" dirty="0"/>
                    <a:t>No</a:t>
                  </a:r>
                </a:p>
              </p:txBody>
            </p:sp>
            <p:cxnSp>
              <p:nvCxnSpPr>
                <p:cNvPr id="255" name="Straight Connector 216"/>
                <p:cNvCxnSpPr>
                  <a:cxnSpLocks noChangeShapeType="1"/>
                </p:cNvCxnSpPr>
                <p:nvPr/>
              </p:nvCxnSpPr>
              <p:spPr bwMode="auto">
                <a:xfrm flipH="1">
                  <a:off x="-5487986" y="16972279"/>
                  <a:ext cx="465137" cy="0"/>
                </a:xfrm>
                <a:prstGeom prst="line">
                  <a:avLst/>
                </a:prstGeom>
                <a:noFill/>
                <a:ln w="6350" algn="ctr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70" name="Freeform 186"/>
                <p:cNvSpPr>
                  <a:spLocks/>
                </p:cNvSpPr>
                <p:nvPr/>
              </p:nvSpPr>
              <p:spPr bwMode="auto">
                <a:xfrm>
                  <a:off x="-5979022" y="16536142"/>
                  <a:ext cx="952500" cy="1279525"/>
                </a:xfrm>
                <a:custGeom>
                  <a:avLst/>
                  <a:gdLst>
                    <a:gd name="T0" fmla="*/ 82 w 600"/>
                    <a:gd name="T1" fmla="*/ 2 h 806"/>
                    <a:gd name="T2" fmla="*/ 84 w 600"/>
                    <a:gd name="T3" fmla="*/ 587 h 806"/>
                    <a:gd name="T4" fmla="*/ 0 w 600"/>
                    <a:gd name="T5" fmla="*/ 587 h 806"/>
                    <a:gd name="T6" fmla="*/ 198 w 600"/>
                    <a:gd name="T7" fmla="*/ 806 h 806"/>
                    <a:gd name="T8" fmla="*/ 399 w 600"/>
                    <a:gd name="T9" fmla="*/ 585 h 806"/>
                    <a:gd name="T10" fmla="*/ 310 w 600"/>
                    <a:gd name="T11" fmla="*/ 585 h 806"/>
                    <a:gd name="T12" fmla="*/ 310 w 600"/>
                    <a:gd name="T13" fmla="*/ 500 h 806"/>
                    <a:gd name="T14" fmla="*/ 600 w 600"/>
                    <a:gd name="T15" fmla="*/ 500 h 806"/>
                    <a:gd name="T16" fmla="*/ 600 w 600"/>
                    <a:gd name="T17" fmla="*/ 272 h 806"/>
                    <a:gd name="T18" fmla="*/ 307 w 600"/>
                    <a:gd name="T19" fmla="*/ 272 h 806"/>
                    <a:gd name="T20" fmla="*/ 307 w 600"/>
                    <a:gd name="T21" fmla="*/ 0 h 806"/>
                    <a:gd name="T22" fmla="*/ 82 w 600"/>
                    <a:gd name="T23" fmla="*/ 2 h 8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00" h="806">
                      <a:moveTo>
                        <a:pt x="82" y="2"/>
                      </a:moveTo>
                      <a:lnTo>
                        <a:pt x="84" y="587"/>
                      </a:lnTo>
                      <a:lnTo>
                        <a:pt x="0" y="587"/>
                      </a:lnTo>
                      <a:lnTo>
                        <a:pt x="198" y="806"/>
                      </a:lnTo>
                      <a:lnTo>
                        <a:pt x="399" y="585"/>
                      </a:lnTo>
                      <a:lnTo>
                        <a:pt x="310" y="585"/>
                      </a:lnTo>
                      <a:lnTo>
                        <a:pt x="310" y="500"/>
                      </a:lnTo>
                      <a:lnTo>
                        <a:pt x="600" y="500"/>
                      </a:lnTo>
                      <a:lnTo>
                        <a:pt x="600" y="272"/>
                      </a:lnTo>
                      <a:lnTo>
                        <a:pt x="307" y="272"/>
                      </a:lnTo>
                      <a:lnTo>
                        <a:pt x="307" y="0"/>
                      </a:lnTo>
                      <a:lnTo>
                        <a:pt x="82" y="2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252" name="Text Box 43"/>
                <p:cNvSpPr txBox="1">
                  <a:spLocks noChangeAspect="1" noChangeArrowheads="1"/>
                </p:cNvSpPr>
                <p:nvPr/>
              </p:nvSpPr>
              <p:spPr bwMode="auto">
                <a:xfrm>
                  <a:off x="-4789486" y="13681392"/>
                  <a:ext cx="642937" cy="27463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>
                  <a:lvl1pPr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4278313" eaLnBrk="0" hangingPunct="0"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427831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ctr" eaLnBrk="1" hangingPunct="1"/>
                  <a:r>
                    <a:rPr lang="es-ES" altLang="en-US" sz="1200" b="1" dirty="0"/>
                    <a:t>Yes</a:t>
                  </a:r>
                </a:p>
              </p:txBody>
            </p:sp>
            <p:sp>
              <p:nvSpPr>
                <p:cNvPr id="271" name="Freeform 187"/>
                <p:cNvSpPr>
                  <a:spLocks/>
                </p:cNvSpPr>
                <p:nvPr/>
              </p:nvSpPr>
              <p:spPr bwMode="auto">
                <a:xfrm>
                  <a:off x="-6003924" y="13416279"/>
                  <a:ext cx="2606675" cy="1955800"/>
                </a:xfrm>
                <a:custGeom>
                  <a:avLst/>
                  <a:gdLst>
                    <a:gd name="T0" fmla="*/ 1642 w 1642"/>
                    <a:gd name="T1" fmla="*/ 420 h 1232"/>
                    <a:gd name="T2" fmla="*/ 1450 w 1642"/>
                    <a:gd name="T3" fmla="*/ 420 h 1232"/>
                    <a:gd name="T4" fmla="*/ 1450 w 1642"/>
                    <a:gd name="T5" fmla="*/ 1000 h 1232"/>
                    <a:gd name="T6" fmla="*/ 352 w 1642"/>
                    <a:gd name="T7" fmla="*/ 1000 h 1232"/>
                    <a:gd name="T8" fmla="*/ 352 w 1642"/>
                    <a:gd name="T9" fmla="*/ 1124 h 1232"/>
                    <a:gd name="T10" fmla="*/ 468 w 1642"/>
                    <a:gd name="T11" fmla="*/ 1124 h 1232"/>
                    <a:gd name="T12" fmla="*/ 230 w 1642"/>
                    <a:gd name="T13" fmla="*/ 1232 h 1232"/>
                    <a:gd name="T14" fmla="*/ 0 w 1642"/>
                    <a:gd name="T15" fmla="*/ 1126 h 1232"/>
                    <a:gd name="T16" fmla="*/ 116 w 1642"/>
                    <a:gd name="T17" fmla="*/ 1126 h 1232"/>
                    <a:gd name="T18" fmla="*/ 116 w 1642"/>
                    <a:gd name="T19" fmla="*/ 710 h 1232"/>
                    <a:gd name="T20" fmla="*/ 1162 w 1642"/>
                    <a:gd name="T21" fmla="*/ 710 h 1232"/>
                    <a:gd name="T22" fmla="*/ 1162 w 1642"/>
                    <a:gd name="T23" fmla="*/ 418 h 1232"/>
                    <a:gd name="T24" fmla="*/ 972 w 1642"/>
                    <a:gd name="T25" fmla="*/ 418 h 1232"/>
                    <a:gd name="T26" fmla="*/ 972 w 1642"/>
                    <a:gd name="T27" fmla="*/ 530 h 1232"/>
                    <a:gd name="T28" fmla="*/ 780 w 1642"/>
                    <a:gd name="T29" fmla="*/ 264 h 1232"/>
                    <a:gd name="T30" fmla="*/ 972 w 1642"/>
                    <a:gd name="T31" fmla="*/ 0 h 1232"/>
                    <a:gd name="T32" fmla="*/ 972 w 1642"/>
                    <a:gd name="T33" fmla="*/ 110 h 1232"/>
                    <a:gd name="T34" fmla="*/ 1640 w 1642"/>
                    <a:gd name="T35" fmla="*/ 110 h 1232"/>
                    <a:gd name="T36" fmla="*/ 1642 w 1642"/>
                    <a:gd name="T37" fmla="*/ 420 h 12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42" h="1232">
                      <a:moveTo>
                        <a:pt x="1642" y="420"/>
                      </a:moveTo>
                      <a:lnTo>
                        <a:pt x="1450" y="420"/>
                      </a:lnTo>
                      <a:lnTo>
                        <a:pt x="1450" y="1000"/>
                      </a:lnTo>
                      <a:lnTo>
                        <a:pt x="352" y="1000"/>
                      </a:lnTo>
                      <a:lnTo>
                        <a:pt x="352" y="1124"/>
                      </a:lnTo>
                      <a:lnTo>
                        <a:pt x="468" y="1124"/>
                      </a:lnTo>
                      <a:lnTo>
                        <a:pt x="230" y="1232"/>
                      </a:lnTo>
                      <a:lnTo>
                        <a:pt x="0" y="1126"/>
                      </a:lnTo>
                      <a:lnTo>
                        <a:pt x="116" y="1126"/>
                      </a:lnTo>
                      <a:lnTo>
                        <a:pt x="116" y="710"/>
                      </a:lnTo>
                      <a:lnTo>
                        <a:pt x="1162" y="710"/>
                      </a:lnTo>
                      <a:lnTo>
                        <a:pt x="1162" y="418"/>
                      </a:lnTo>
                      <a:lnTo>
                        <a:pt x="972" y="418"/>
                      </a:lnTo>
                      <a:lnTo>
                        <a:pt x="972" y="530"/>
                      </a:lnTo>
                      <a:lnTo>
                        <a:pt x="780" y="264"/>
                      </a:lnTo>
                      <a:lnTo>
                        <a:pt x="972" y="0"/>
                      </a:lnTo>
                      <a:lnTo>
                        <a:pt x="972" y="110"/>
                      </a:lnTo>
                      <a:lnTo>
                        <a:pt x="1640" y="110"/>
                      </a:lnTo>
                      <a:lnTo>
                        <a:pt x="1642" y="42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272" name="Shape 65"/>
            <p:cNvSpPr/>
            <p:nvPr/>
          </p:nvSpPr>
          <p:spPr>
            <a:xfrm>
              <a:off x="1543490" y="11026887"/>
              <a:ext cx="8229601" cy="120032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45718" tIns="45718" rIns="45718" bIns="45718">
              <a:spAutoFit/>
            </a:bodyPr>
            <a:lstStyle>
              <a:lvl1pPr>
                <a:defRPr sz="3600">
                  <a:latin typeface="Eras Medium ITC"/>
                  <a:ea typeface="Eras Medium ITC"/>
                  <a:cs typeface="Eras Medium ITC"/>
                  <a:sym typeface="Eras Medium ITC"/>
                </a:defRPr>
              </a:lvl1pPr>
            </a:lstStyle>
            <a:p>
              <a:pPr lvl="0" algn="l">
                <a:defRPr sz="1800"/>
              </a:pPr>
              <a:r>
                <a:rPr lang="en-GB" sz="3600" dirty="0" smtClean="0"/>
                <a:t>Iterative Fourier Transform Algorithm with Feedback</a:t>
              </a:r>
              <a:endParaRPr sz="3600" dirty="0"/>
            </a:p>
          </p:txBody>
        </p:sp>
        <p:sp>
          <p:nvSpPr>
            <p:cNvPr id="274" name="Text Box 61"/>
            <p:cNvSpPr txBox="1">
              <a:spLocks noChangeArrowheads="1"/>
            </p:cNvSpPr>
            <p:nvPr/>
          </p:nvSpPr>
          <p:spPr bwMode="auto">
            <a:xfrm>
              <a:off x="1548851" y="19823233"/>
              <a:ext cx="8422265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just" eaLnBrk="1" hangingPunct="1"/>
              <a:r>
                <a:rPr lang="en-GB" altLang="en-US" sz="2000" dirty="0">
                  <a:latin typeface="Calibri" panose="020F0502020204030204" pitchFamily="34" charset="0"/>
                </a:rPr>
                <a:t>SLM response limit the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suitability of the patterns for optical trapping.</a:t>
              </a:r>
            </a:p>
            <a:p>
              <a:pPr algn="just" eaLnBrk="1" hangingPunct="1"/>
              <a:r>
                <a:rPr lang="en-GB" altLang="en-US" sz="2000" dirty="0">
                  <a:latin typeface="Calibri" panose="020F0502020204030204" pitchFamily="34" charset="0"/>
                </a:rPr>
                <a:t/>
              </a:r>
              <a:br>
                <a:rPr lang="en-GB" altLang="en-US" sz="2000" dirty="0">
                  <a:latin typeface="Calibri" panose="020F0502020204030204" pitchFamily="34" charset="0"/>
                </a:rPr>
              </a:br>
              <a:r>
                <a:rPr lang="en-GB" altLang="en-US" sz="2000" dirty="0">
                  <a:latin typeface="Calibri" panose="020F0502020204030204" pitchFamily="34" charset="0"/>
                </a:rPr>
                <a:t>By enclosing the MRAF algorithm in a feedback loop [2, 3], we have been able to smooth the intensity profile at the trap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location to the percent level. The light is imaged using a CCD camera, and compared to the target.  Any discrepancies are used to redefine the target for the next iteration of the IFTA.</a:t>
              </a:r>
              <a:endParaRPr lang="en-GB" altLang="en-US" sz="2000" dirty="0">
                <a:latin typeface="Calibri" panose="020F0502020204030204" pitchFamily="34" charset="0"/>
              </a:endParaRPr>
            </a:p>
          </p:txBody>
        </p:sp>
      </p:grp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239496"/>
              </p:ext>
            </p:extLst>
          </p:nvPr>
        </p:nvGraphicFramePr>
        <p:xfrm>
          <a:off x="-8592005" y="18351978"/>
          <a:ext cx="3409950" cy="179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4300"/>
                <a:gridCol w="679450"/>
                <a:gridCol w="539750"/>
                <a:gridCol w="806450"/>
              </a:tblGrid>
              <a:tr h="298800">
                <a:tc>
                  <a:txBody>
                    <a:bodyPr/>
                    <a:lstStyle/>
                    <a:p>
                      <a:pPr algn="ctr"/>
                      <a:endParaRPr lang="en-GB" sz="1800" dirty="0"/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i="1" dirty="0" smtClean="0">
                          <a:latin typeface="Symbol" panose="05050102010706020507" pitchFamily="18" charset="2"/>
                        </a:rPr>
                        <a:t>e</a:t>
                      </a:r>
                      <a:r>
                        <a:rPr lang="en-GB" sz="1800" baseline="30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(10%) </a:t>
                      </a:r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[%]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88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Pattern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Before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Eff.</a:t>
                      </a:r>
                      <a:r>
                        <a:rPr lang="en-GB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[%]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88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Indented Ring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9.8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21.5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88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Double Well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5.5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0.7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20.0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88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Square Lattice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14.8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880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Ring</a:t>
                      </a:r>
                      <a:r>
                        <a:rPr lang="en-GB" sz="1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Lattice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2.5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17.5</a:t>
                      </a:r>
                      <a:endParaRPr lang="en-GB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29" name="Group 28"/>
          <p:cNvGrpSpPr/>
          <p:nvPr/>
        </p:nvGrpSpPr>
        <p:grpSpPr>
          <a:xfrm>
            <a:off x="14837146" y="11783136"/>
            <a:ext cx="5024069" cy="2536663"/>
            <a:chOff x="13320984" y="14268406"/>
            <a:chExt cx="5024069" cy="2536663"/>
          </a:xfrm>
        </p:grpSpPr>
        <p:pic>
          <p:nvPicPr>
            <p:cNvPr id="1038" name="Picture 14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0984" y="14268406"/>
              <a:ext cx="5024069" cy="2536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14639978" y="14991572"/>
              <a:ext cx="757576" cy="2539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marL="0" marR="0" indent="0" algn="l" defTabSz="2951163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50" b="0" i="0" u="none" strike="noStrike" cap="none" spc="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 panose="020F0502020204030204" pitchFamily="34" charset="0"/>
                  <a:sym typeface="Avenir Roman"/>
                </a:rPr>
                <a:t>Transform 1</a:t>
              </a:r>
              <a:endParaRPr kumimoji="0" lang="en-GB" sz="105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 panose="020F0502020204030204" pitchFamily="34" charset="0"/>
                <a:sym typeface="Avenir Roman"/>
              </a:endParaRPr>
            </a:p>
          </p:txBody>
        </p:sp>
        <p:sp>
          <p:nvSpPr>
            <p:cNvPr id="330" name="TextBox 329"/>
            <p:cNvSpPr txBox="1"/>
            <p:nvPr/>
          </p:nvSpPr>
          <p:spPr>
            <a:xfrm>
              <a:off x="14639978" y="15665681"/>
              <a:ext cx="757576" cy="2539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none" lIns="45718" tIns="45718" rIns="45718" bIns="45718" numCol="1" spcCol="38100" rtlCol="0" anchor="t">
              <a:spAutoFit/>
            </a:bodyPr>
            <a:lstStyle/>
            <a:p>
              <a:pPr marL="0" marR="0" indent="0" algn="l" defTabSz="2951163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50" b="0" i="0" u="none" strike="noStrike" cap="none" spc="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Calibri" panose="020F0502020204030204" pitchFamily="34" charset="0"/>
                  <a:sym typeface="Avenir Roman"/>
                </a:rPr>
                <a:t>Transform 2</a:t>
              </a:r>
              <a:endParaRPr kumimoji="0" lang="en-GB" sz="105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Calibri" panose="020F0502020204030204" pitchFamily="34" charset="0"/>
                <a:sym typeface="Avenir Roman"/>
              </a:endParaRPr>
            </a:p>
          </p:txBody>
        </p:sp>
      </p:grpSp>
      <p:sp>
        <p:nvSpPr>
          <p:cNvPr id="331" name="Text Box 285"/>
          <p:cNvSpPr txBox="1">
            <a:spLocks noChangeArrowheads="1"/>
          </p:cNvSpPr>
          <p:nvPr/>
        </p:nvSpPr>
        <p:spPr bwMode="auto">
          <a:xfrm>
            <a:off x="11356199" y="14249178"/>
            <a:ext cx="850501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278313" eaLnBrk="0" hangingPunct="0"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278313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dirty="0" smtClean="0">
                <a:latin typeface="Calibri" panose="020F0502020204030204" pitchFamily="34" charset="0"/>
              </a:rPr>
              <a:t>Both </a:t>
            </a:r>
            <a:r>
              <a:rPr lang="en-GB" altLang="en-US" sz="2000" dirty="0">
                <a:latin typeface="Calibri" panose="020F0502020204030204" pitchFamily="34" charset="0"/>
              </a:rPr>
              <a:t>approaches give larger BECs than evaporation alone, and the adiabatic transform allows reversible crossings of the BEC </a:t>
            </a:r>
            <a:r>
              <a:rPr lang="en-GB" altLang="en-US" sz="2000" dirty="0" smtClean="0">
                <a:latin typeface="Calibri" panose="020F0502020204030204" pitchFamily="34" charset="0"/>
              </a:rPr>
              <a:t>transition</a:t>
            </a:r>
            <a:endParaRPr lang="en-GB" altLang="en-US" sz="2000" baseline="30000" dirty="0">
              <a:latin typeface="Calibri" panose="020F0502020204030204" pitchFamily="3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11088000" y="15548576"/>
            <a:ext cx="9100800" cy="12118383"/>
            <a:chOff x="11121900" y="14472443"/>
            <a:chExt cx="9100800" cy="12118383"/>
          </a:xfrm>
        </p:grpSpPr>
        <p:sp>
          <p:nvSpPr>
            <p:cNvPr id="332" name="AutoShape 272"/>
            <p:cNvSpPr>
              <a:spLocks noChangeArrowheads="1"/>
            </p:cNvSpPr>
            <p:nvPr/>
          </p:nvSpPr>
          <p:spPr bwMode="auto">
            <a:xfrm>
              <a:off x="11121900" y="14472443"/>
              <a:ext cx="9100800" cy="12118383"/>
            </a:xfrm>
            <a:prstGeom prst="roundRect">
              <a:avLst>
                <a:gd name="adj" fmla="val 5214"/>
              </a:avLst>
            </a:prstGeom>
            <a:solidFill>
              <a:schemeClr val="bg1"/>
            </a:solidFill>
            <a:ln w="1206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lvl1pPr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4278313" eaLnBrk="0" hangingPunct="0"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4278313" eaLnBrk="0" fontAlgn="base" hangingPunct="0">
                <a:spcBef>
                  <a:spcPct val="0"/>
                </a:spcBef>
                <a:spcAft>
                  <a:spcPct val="0"/>
                </a:spcAft>
                <a:defRPr sz="8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endParaRPr lang="en-GB" altLang="en-US"/>
            </a:p>
          </p:txBody>
        </p:sp>
        <p:pic>
          <p:nvPicPr>
            <p:cNvPr id="51" name="image3.png" descr="C:\Users\Graham\Documents\MATLAB\vortices.bmp"/>
            <p:cNvPicPr/>
            <p:nvPr/>
          </p:nvPicPr>
          <p:blipFill>
            <a:blip r:embed="rId32">
              <a:extLst/>
            </a:blip>
            <a:stretch>
              <a:fillRect/>
            </a:stretch>
          </p:blipFill>
          <p:spPr>
            <a:xfrm>
              <a:off x="17123490" y="21023746"/>
              <a:ext cx="1512002" cy="1512002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50" name="image2.png" descr="C:\Users\Graham\Documents\MATLAB\novortices2.bmp"/>
            <p:cNvPicPr/>
            <p:nvPr/>
          </p:nvPicPr>
          <p:blipFill>
            <a:blip r:embed="rId33">
              <a:extLst>
                <a:ext uri="{BEBA8EAE-BF5A-486C-A8C5-ECC9F3942E4B}">
                  <a14:imgProps xmlns:a14="http://schemas.microsoft.com/office/drawing/2010/main">
                    <a14:imgLayer r:embed="rId34">
                      <a14:imgEffect>
                        <a14:backgroundRemoval t="6173" b="93827" l="7407" r="92593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123491" y="25078825"/>
              <a:ext cx="1512001" cy="151200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339" name="Rectangle 338"/>
            <p:cNvSpPr/>
            <p:nvPr/>
          </p:nvSpPr>
          <p:spPr>
            <a:xfrm>
              <a:off x="15639696" y="20160805"/>
              <a:ext cx="430927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GB" altLang="en-US" sz="2000" dirty="0" smtClean="0">
                  <a:latin typeface="Calibri" panose="020F0502020204030204" pitchFamily="34" charset="0"/>
                </a:rPr>
                <a:t>to calculate power-law traps, the calculated output contains many optical vortices.</a:t>
              </a:r>
              <a:endParaRPr lang="en-GB" altLang="en-US" sz="2000" dirty="0">
                <a:latin typeface="Calibri" panose="020F0502020204030204" pitchFamily="34" charset="0"/>
              </a:endParaRPr>
            </a:p>
          </p:txBody>
        </p:sp>
        <p:sp>
          <p:nvSpPr>
            <p:cNvPr id="338" name="Rectangle 337"/>
            <p:cNvSpPr/>
            <p:nvPr/>
          </p:nvSpPr>
          <p:spPr>
            <a:xfrm>
              <a:off x="15639697" y="22424200"/>
              <a:ext cx="430927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GB" altLang="en-US" sz="2000" dirty="0" smtClean="0">
                  <a:latin typeface="Calibri" panose="020F0502020204030204" pitchFamily="34" charset="0"/>
                </a:rPr>
                <a:t>By including cost function terms which smooth differences between neighbouring pixels, these vortices are removed.</a:t>
              </a:r>
              <a:endParaRPr lang="en-GB" altLang="en-US" sz="2000" dirty="0">
                <a:latin typeface="Calibri" panose="020F0502020204030204" pitchFamily="34" charset="0"/>
              </a:endParaRPr>
            </a:p>
          </p:txBody>
        </p:sp>
        <p:sp>
          <p:nvSpPr>
            <p:cNvPr id="71" name="Shape 71"/>
            <p:cNvSpPr/>
            <p:nvPr/>
          </p:nvSpPr>
          <p:spPr>
            <a:xfrm>
              <a:off x="11315376" y="15192245"/>
              <a:ext cx="8633598" cy="163121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8" tIns="45718" rIns="45718" bIns="45718">
              <a:spAutoFit/>
            </a:bodyPr>
            <a:lstStyle>
              <a:lvl1pPr algn="just">
                <a:defRPr sz="200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pPr lvl="0">
                <a:defRPr sz="1800"/>
              </a:pPr>
              <a:r>
                <a:rPr lang="en-GB" sz="2000" dirty="0" smtClean="0"/>
                <a:t>W</a:t>
              </a:r>
              <a:r>
                <a:rPr sz="2000" dirty="0" smtClean="0"/>
                <a:t>e </a:t>
              </a:r>
              <a:r>
                <a:rPr sz="2000" dirty="0"/>
                <a:t>have recently developed a new algorithm to give  an improved, high degree of control over the hologram calculation progress, based on conjugate gradient </a:t>
              </a:r>
              <a:r>
                <a:rPr sz="2000" dirty="0" err="1"/>
                <a:t>optimisation</a:t>
              </a:r>
              <a:r>
                <a:rPr sz="2000" dirty="0"/>
                <a:t> [5</a:t>
              </a:r>
              <a:r>
                <a:rPr sz="2000" dirty="0" smtClean="0"/>
                <a:t>].</a:t>
              </a:r>
              <a:r>
                <a:rPr lang="en-GB" sz="2000" dirty="0" smtClean="0"/>
                <a:t> In this computationally efficient, multidimensional function minimisation technique, the phase pattern is labelled as a vector of 65536 dimensions (each corresponding to an individual pixel).</a:t>
              </a:r>
              <a:endParaRPr sz="2000" dirty="0"/>
            </a:p>
          </p:txBody>
        </p:sp>
        <p:sp>
          <p:nvSpPr>
            <p:cNvPr id="333" name="Shape 65"/>
            <p:cNvSpPr/>
            <p:nvPr/>
          </p:nvSpPr>
          <p:spPr>
            <a:xfrm>
              <a:off x="11356203" y="14565848"/>
              <a:ext cx="8229601" cy="64632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45718" tIns="45718" rIns="45718" bIns="45718">
              <a:spAutoFit/>
            </a:bodyPr>
            <a:lstStyle>
              <a:lvl1pPr>
                <a:defRPr sz="3600">
                  <a:latin typeface="Eras Medium ITC"/>
                  <a:ea typeface="Eras Medium ITC"/>
                  <a:cs typeface="Eras Medium ITC"/>
                  <a:sym typeface="Eras Medium ITC"/>
                </a:defRPr>
              </a:lvl1pPr>
            </a:lstStyle>
            <a:p>
              <a:pPr lvl="0" algn="l">
                <a:defRPr sz="1800"/>
              </a:pPr>
              <a:r>
                <a:rPr lang="en-GB" sz="3600" dirty="0" smtClean="0"/>
                <a:t>Conjugate Gradient Optimisation</a:t>
              </a:r>
              <a:endParaRPr sz="3600" dirty="0"/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11385227" y="17154293"/>
              <a:ext cx="4017147" cy="9141368"/>
              <a:chOff x="15329716" y="15687809"/>
              <a:chExt cx="4017147" cy="9141368"/>
            </a:xfrm>
          </p:grpSpPr>
          <p:sp>
            <p:nvSpPr>
              <p:cNvPr id="304" name="Rounded Rectangle 303"/>
              <p:cNvSpPr/>
              <p:nvPr/>
            </p:nvSpPr>
            <p:spPr bwMode="auto">
              <a:xfrm>
                <a:off x="15963960" y="15687809"/>
                <a:ext cx="2278062" cy="992188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 smtClean="0">
                    <a:solidFill>
                      <a:schemeClr val="tx1"/>
                    </a:solidFill>
                  </a:rPr>
                  <a:t>Initialisation: Specify </a:t>
                </a:r>
              </a:p>
              <a:p>
                <a:pPr algn="ctr" defTabSz="4278313">
                  <a:defRPr/>
                </a:pPr>
                <a:r>
                  <a:rPr lang="en-GB" sz="1200" dirty="0" smtClean="0">
                    <a:solidFill>
                      <a:schemeClr val="tx1"/>
                    </a:solidFill>
                  </a:rPr>
                  <a:t>Target </a:t>
                </a:r>
                <a:r>
                  <a:rPr lang="en-GB" sz="1200" dirty="0">
                    <a:solidFill>
                      <a:schemeClr val="tx1"/>
                    </a:solidFill>
                  </a:rPr>
                  <a:t>Intensity </a:t>
                </a:r>
                <a:r>
                  <a:rPr lang="en-GB" sz="1200" i="1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en-GB" sz="1200" dirty="0">
                    <a:solidFill>
                      <a:schemeClr val="tx1"/>
                    </a:solidFill>
                  </a:rPr>
                  <a:t/>
                </a:r>
                <a:br>
                  <a:rPr lang="en-GB" sz="1200" dirty="0">
                    <a:solidFill>
                      <a:schemeClr val="tx1"/>
                    </a:solidFill>
                  </a:rPr>
                </a:br>
                <a:r>
                  <a:rPr lang="en-GB" sz="1200" dirty="0" smtClean="0">
                    <a:solidFill>
                      <a:schemeClr val="tx1"/>
                    </a:solidFill>
                  </a:rPr>
                  <a:t>Initial </a:t>
                </a:r>
                <a:r>
                  <a:rPr lang="en-GB" sz="1200" dirty="0">
                    <a:solidFill>
                      <a:schemeClr val="tx1"/>
                    </a:solidFill>
                  </a:rPr>
                  <a:t>Phase </a:t>
                </a:r>
                <a:r>
                  <a:rPr lang="en-GB" sz="1200" i="1" dirty="0" smtClean="0">
                    <a:solidFill>
                      <a:schemeClr val="tx1"/>
                    </a:solidFill>
                    <a:latin typeface="Symbol" pitchFamily="18" charset="2"/>
                    <a:sym typeface="Symbol"/>
                  </a:rPr>
                  <a:t></a:t>
                </a:r>
              </a:p>
              <a:p>
                <a:pPr algn="ctr" defTabSz="4278313">
                  <a:defRPr/>
                </a:pPr>
                <a:r>
                  <a:rPr lang="en-GB" sz="1200" dirty="0" smtClean="0">
                    <a:solidFill>
                      <a:schemeClr val="tx1"/>
                    </a:solidFill>
                  </a:rPr>
                  <a:t>Cost Function</a:t>
                </a:r>
                <a:r>
                  <a:rPr lang="en-GB" sz="1200" i="1" dirty="0" smtClean="0">
                    <a:solidFill>
                      <a:schemeClr val="tx1"/>
                    </a:solidFill>
                  </a:rPr>
                  <a:t> C</a:t>
                </a:r>
                <a:endParaRPr lang="en-GB" sz="12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7" name="Rounded Rectangle 306"/>
              <p:cNvSpPr/>
              <p:nvPr/>
            </p:nvSpPr>
            <p:spPr bwMode="auto">
              <a:xfrm>
                <a:off x="15981422" y="17320445"/>
                <a:ext cx="2278063" cy="936625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SLM Plane</a:t>
                </a:r>
                <a:r>
                  <a:rPr lang="en-GB" sz="1200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pPr algn="ctr" defTabSz="4278313">
                  <a:defRPr/>
                </a:pPr>
                <a:endParaRPr lang="en-GB" sz="600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endParaRPr lang="en-GB" sz="1200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r>
                  <a:rPr lang="en-GB" sz="1200" dirty="0" smtClean="0">
                    <a:solidFill>
                      <a:schemeClr val="tx1"/>
                    </a:solidFill>
                  </a:rPr>
                  <a:t>(</a:t>
                </a:r>
                <a:r>
                  <a:rPr lang="en-GB" sz="1200" i="1" dirty="0" smtClean="0">
                    <a:solidFill>
                      <a:schemeClr val="tx1"/>
                    </a:solidFill>
                  </a:rPr>
                  <a:t>S</a:t>
                </a:r>
                <a:r>
                  <a:rPr lang="en-GB" sz="1200" dirty="0" smtClean="0">
                    <a:solidFill>
                      <a:schemeClr val="tx1"/>
                    </a:solidFill>
                  </a:rPr>
                  <a:t> Gaussian)</a:t>
                </a:r>
                <a:endParaRPr lang="en-GB" sz="1200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308" name="Picture 400"/>
              <p:cNvPicPr>
                <a:picLocks noChangeAspect="1" noChangeArrowheads="1"/>
              </p:cNvPicPr>
              <p:nvPr/>
            </p:nvPicPr>
            <p:blipFill>
              <a:blip r:embed="rId3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670397" y="17644882"/>
                <a:ext cx="900112" cy="276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0" name="Rounded Rectangle 309"/>
              <p:cNvSpPr/>
              <p:nvPr/>
            </p:nvSpPr>
            <p:spPr bwMode="auto">
              <a:xfrm>
                <a:off x="15348335" y="22357660"/>
                <a:ext cx="1584000" cy="936625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Has C stagnated?</a:t>
                </a:r>
                <a:endParaRPr lang="en-GB" sz="12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2" name="Rounded Rectangle 311"/>
              <p:cNvSpPr/>
              <p:nvPr/>
            </p:nvSpPr>
            <p:spPr bwMode="auto">
              <a:xfrm>
                <a:off x="17432050" y="22356868"/>
                <a:ext cx="1584000" cy="938213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Set </a:t>
                </a:r>
                <a:r>
                  <a:rPr lang="en-GB" sz="1200" i="1" dirty="0">
                    <a:solidFill>
                      <a:schemeClr val="tx1"/>
                    </a:solidFill>
                    <a:sym typeface="Symbol"/>
                  </a:rPr>
                  <a:t></a:t>
                </a:r>
                <a:r>
                  <a:rPr lang="en-GB" sz="1200" i="1" baseline="-25000" dirty="0" err="1">
                    <a:solidFill>
                      <a:schemeClr val="tx1"/>
                    </a:solidFill>
                    <a:sym typeface="Symbol"/>
                  </a:rPr>
                  <a:t>jk</a:t>
                </a:r>
                <a:r>
                  <a:rPr lang="en-GB" sz="1200" dirty="0">
                    <a:solidFill>
                      <a:schemeClr val="tx1"/>
                    </a:solidFill>
                    <a:sym typeface="Symbol"/>
                  </a:rPr>
                  <a:t> to value </a:t>
                </a:r>
                <a:r>
                  <a:rPr lang="en-GB" sz="1200" dirty="0" smtClean="0">
                    <a:solidFill>
                      <a:schemeClr val="tx1"/>
                    </a:solidFill>
                    <a:sym typeface="Symbol"/>
                  </a:rPr>
                  <a:t/>
                </a:r>
                <a:br>
                  <a:rPr lang="en-GB" sz="1200" dirty="0" smtClean="0">
                    <a:solidFill>
                      <a:schemeClr val="tx1"/>
                    </a:solidFill>
                    <a:sym typeface="Symbol"/>
                  </a:rPr>
                </a:br>
                <a:r>
                  <a:rPr lang="en-GB" sz="1200" dirty="0" smtClean="0">
                    <a:solidFill>
                      <a:schemeClr val="tx1"/>
                    </a:solidFill>
                    <a:sym typeface="Symbol"/>
                  </a:rPr>
                  <a:t>at </a:t>
                </a:r>
                <a:r>
                  <a:rPr lang="en-GB" sz="1200" dirty="0">
                    <a:solidFill>
                      <a:schemeClr val="tx1"/>
                    </a:solidFill>
                    <a:sym typeface="Symbol"/>
                  </a:rPr>
                  <a:t>minimum</a:t>
                </a:r>
                <a:endParaRPr lang="en-GB" sz="12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3" name="Rounded Rectangle 312"/>
              <p:cNvSpPr/>
              <p:nvPr/>
            </p:nvSpPr>
            <p:spPr bwMode="auto">
              <a:xfrm>
                <a:off x="15348335" y="23892552"/>
                <a:ext cx="1584000" cy="936625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Export phase to SLM</a:t>
                </a:r>
              </a:p>
            </p:txBody>
          </p:sp>
          <p:sp>
            <p:nvSpPr>
              <p:cNvPr id="314" name="Rounded Rectangle 313"/>
              <p:cNvSpPr/>
              <p:nvPr/>
            </p:nvSpPr>
            <p:spPr bwMode="auto">
              <a:xfrm>
                <a:off x="15625822" y="18866117"/>
                <a:ext cx="2978150" cy="1288047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Output Plane</a:t>
                </a:r>
                <a:r>
                  <a:rPr lang="en-GB" sz="1200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pPr algn="ctr" defTabSz="4278313">
                  <a:defRPr/>
                </a:pPr>
                <a:endParaRPr lang="en-GB" sz="1200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r>
                  <a:rPr lang="en-GB" sz="1200" i="1" dirty="0" smtClean="0">
                    <a:solidFill>
                      <a:schemeClr val="tx1"/>
                    </a:solidFill>
                  </a:rPr>
                  <a:t>       ,</a:t>
                </a:r>
                <a:endParaRPr lang="en-GB" sz="1200" i="1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endParaRPr lang="en-GB" sz="1200" i="1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r>
                  <a:rPr lang="en-GB" sz="1200" dirty="0" smtClean="0">
                    <a:solidFill>
                      <a:schemeClr val="tx1"/>
                    </a:solidFill>
                  </a:rPr>
                  <a:t>Calculate                 </a:t>
                </a:r>
                <a:endParaRPr lang="en-GB" sz="1200" dirty="0">
                  <a:solidFill>
                    <a:schemeClr val="tx1"/>
                  </a:solidFill>
                </a:endParaRPr>
              </a:p>
              <a:p>
                <a:pPr algn="ctr" defTabSz="4278313">
                  <a:defRPr/>
                </a:pPr>
                <a:endParaRPr lang="en-GB" sz="1200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315" name="Picture 396"/>
              <p:cNvPicPr>
                <a:picLocks noChangeAspect="1" noChangeArrowheads="1"/>
              </p:cNvPicPr>
              <p:nvPr/>
            </p:nvPicPr>
            <p:blipFill>
              <a:blip r:embed="rId3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381570" y="19258969"/>
                <a:ext cx="943269" cy="27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6" name="Picture 402"/>
              <p:cNvPicPr>
                <a:picLocks noChangeAspect="1" noChangeArrowheads="1"/>
              </p:cNvPicPr>
              <p:nvPr/>
            </p:nvPicPr>
            <p:blipFill>
              <a:blip r:embed="rId3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199035" y="19527990"/>
                <a:ext cx="404373" cy="540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17" name="Picture 404"/>
              <p:cNvPicPr>
                <a:picLocks noChangeAspect="1" noChangeArrowheads="1"/>
              </p:cNvPicPr>
              <p:nvPr/>
            </p:nvPicPr>
            <p:blipFill>
              <a:blip r:embed="rId3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934864" y="19257077"/>
                <a:ext cx="1298534" cy="27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9" name="Rounded Rectangle 318"/>
              <p:cNvSpPr/>
              <p:nvPr/>
            </p:nvSpPr>
            <p:spPr bwMode="auto">
              <a:xfrm>
                <a:off x="17415675" y="20781087"/>
                <a:ext cx="1584000" cy="936625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Follow direction of </a:t>
                </a:r>
              </a:p>
              <a:p>
                <a:pPr algn="ctr" defTabSz="4278313">
                  <a:defRPr/>
                </a:pPr>
                <a:r>
                  <a:rPr lang="en-GB" sz="1200" b="1" dirty="0">
                    <a:solidFill>
                      <a:schemeClr val="tx1"/>
                    </a:solidFill>
                  </a:rPr>
                  <a:t>steepest descent </a:t>
                </a:r>
              </a:p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to 1D minimum</a:t>
                </a:r>
              </a:p>
            </p:txBody>
          </p:sp>
          <p:sp>
            <p:nvSpPr>
              <p:cNvPr id="320" name="Rounded Rectangle 319"/>
              <p:cNvSpPr/>
              <p:nvPr/>
            </p:nvSpPr>
            <p:spPr bwMode="auto">
              <a:xfrm>
                <a:off x="15329716" y="20781088"/>
                <a:ext cx="1584000" cy="936625"/>
              </a:xfrm>
              <a:prstGeom prst="roundRect">
                <a:avLst/>
              </a:prstGeom>
              <a:ln w="120650">
                <a:solidFill>
                  <a:srgbClr val="FF0000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 defTabSz="4278313">
                  <a:defRPr/>
                </a:pPr>
                <a:r>
                  <a:rPr lang="en-GB" sz="1200" dirty="0">
                    <a:solidFill>
                      <a:schemeClr val="tx1"/>
                    </a:solidFill>
                  </a:rPr>
                  <a:t>Follow  </a:t>
                </a:r>
                <a:r>
                  <a:rPr lang="en-GB" sz="1200" b="1" dirty="0">
                    <a:solidFill>
                      <a:schemeClr val="tx1"/>
                    </a:solidFill>
                  </a:rPr>
                  <a:t>conjugate </a:t>
                </a:r>
                <a:r>
                  <a:rPr lang="en-GB" sz="1200" b="1" dirty="0" smtClean="0">
                    <a:solidFill>
                      <a:schemeClr val="tx1"/>
                    </a:solidFill>
                  </a:rPr>
                  <a:t/>
                </a:r>
                <a:br>
                  <a:rPr lang="en-GB" sz="1200" b="1" dirty="0" smtClean="0">
                    <a:solidFill>
                      <a:schemeClr val="tx1"/>
                    </a:solidFill>
                  </a:rPr>
                </a:br>
                <a:r>
                  <a:rPr lang="en-GB" sz="1200" dirty="0" smtClean="0">
                    <a:solidFill>
                      <a:schemeClr val="tx1"/>
                    </a:solidFill>
                  </a:rPr>
                  <a:t>direction to </a:t>
                </a:r>
                <a:br>
                  <a:rPr lang="en-GB" sz="1200" dirty="0" smtClean="0">
                    <a:solidFill>
                      <a:schemeClr val="tx1"/>
                    </a:solidFill>
                  </a:rPr>
                </a:br>
                <a:r>
                  <a:rPr lang="en-GB" sz="1200" dirty="0" smtClean="0">
                    <a:solidFill>
                      <a:schemeClr val="tx1"/>
                    </a:solidFill>
                  </a:rPr>
                  <a:t>1D </a:t>
                </a:r>
                <a:r>
                  <a:rPr lang="en-GB" sz="1200" dirty="0">
                    <a:solidFill>
                      <a:schemeClr val="tx1"/>
                    </a:solidFill>
                  </a:rPr>
                  <a:t>minimum</a:t>
                </a:r>
              </a:p>
            </p:txBody>
          </p:sp>
          <p:sp>
            <p:nvSpPr>
              <p:cNvPr id="305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6830370" y="16750214"/>
                <a:ext cx="535717" cy="487362"/>
              </a:xfrm>
              <a:prstGeom prst="rightArrow">
                <a:avLst>
                  <a:gd name="adj1" fmla="val 68370"/>
                  <a:gd name="adj2" fmla="val 40694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06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6854712" y="18323580"/>
                <a:ext cx="534657" cy="487362"/>
              </a:xfrm>
              <a:prstGeom prst="rightArrow">
                <a:avLst>
                  <a:gd name="adj1" fmla="val 68370"/>
                  <a:gd name="adj2" fmla="val 40614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09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5858719" y="21787691"/>
                <a:ext cx="534656" cy="485775"/>
              </a:xfrm>
              <a:prstGeom prst="rightArrow">
                <a:avLst>
                  <a:gd name="adj1" fmla="val 68370"/>
                  <a:gd name="adj2" fmla="val 40746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11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7941110" y="21758062"/>
                <a:ext cx="535717" cy="487362"/>
              </a:xfrm>
              <a:prstGeom prst="rightArrow">
                <a:avLst>
                  <a:gd name="adj1" fmla="val 68370"/>
                  <a:gd name="adj2" fmla="val 40694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24" name="AutoShape 28"/>
              <p:cNvSpPr>
                <a:spLocks noChangeAspect="1" noChangeArrowheads="1"/>
              </p:cNvSpPr>
              <p:nvPr/>
            </p:nvSpPr>
            <p:spPr bwMode="auto">
              <a:xfrm>
                <a:off x="17006100" y="22622591"/>
                <a:ext cx="409575" cy="485775"/>
              </a:xfrm>
              <a:prstGeom prst="rightArrow">
                <a:avLst>
                  <a:gd name="adj1" fmla="val 68370"/>
                  <a:gd name="adj2" fmla="val 40741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r>
                  <a:rPr lang="es-ES" altLang="en-US" sz="1200" b="1" dirty="0"/>
                  <a:t>No</a:t>
                </a:r>
              </a:p>
            </p:txBody>
          </p:sp>
          <p:sp>
            <p:nvSpPr>
              <p:cNvPr id="325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5850252" y="23376405"/>
                <a:ext cx="535715" cy="485775"/>
              </a:xfrm>
              <a:prstGeom prst="rightArrow">
                <a:avLst>
                  <a:gd name="adj1" fmla="val 68370"/>
                  <a:gd name="adj2" fmla="val 40827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26" name="TextBox 285"/>
              <p:cNvSpPr txBox="1">
                <a:spLocks noChangeArrowheads="1"/>
              </p:cNvSpPr>
              <p:nvPr/>
            </p:nvSpPr>
            <p:spPr bwMode="auto">
              <a:xfrm>
                <a:off x="15894703" y="23402711"/>
                <a:ext cx="454025" cy="274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GB" altLang="en-US" sz="1200" b="1" dirty="0"/>
                  <a:t>Yes</a:t>
                </a:r>
              </a:p>
            </p:txBody>
          </p:sp>
          <p:sp>
            <p:nvSpPr>
              <p:cNvPr id="334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5873006" y="20247655"/>
                <a:ext cx="534657" cy="487362"/>
              </a:xfrm>
              <a:prstGeom prst="rightArrow">
                <a:avLst>
                  <a:gd name="adj1" fmla="val 68370"/>
                  <a:gd name="adj2" fmla="val 40614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35" name="AutoShape 28"/>
              <p:cNvSpPr>
                <a:spLocks noChangeAspect="1" noChangeArrowheads="1"/>
              </p:cNvSpPr>
              <p:nvPr/>
            </p:nvSpPr>
            <p:spPr bwMode="auto">
              <a:xfrm rot="5400000">
                <a:off x="17956721" y="20247652"/>
                <a:ext cx="534657" cy="487362"/>
              </a:xfrm>
              <a:prstGeom prst="rightArrow">
                <a:avLst>
                  <a:gd name="adj1" fmla="val 68370"/>
                  <a:gd name="adj2" fmla="val 40614"/>
                </a:avLst>
              </a:pr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rot="10800000" vert="eaVert" wrap="none" anchor="ctr"/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/>
                <a:endParaRPr lang="es-ES" altLang="en-US" sz="1200"/>
              </a:p>
            </p:txBody>
          </p:sp>
          <p:sp>
            <p:nvSpPr>
              <p:cNvPr id="336" name="TextBox 285"/>
              <p:cNvSpPr txBox="1">
                <a:spLocks noChangeArrowheads="1"/>
              </p:cNvSpPr>
              <p:nvPr/>
            </p:nvSpPr>
            <p:spPr bwMode="auto">
              <a:xfrm>
                <a:off x="18035366" y="20243782"/>
                <a:ext cx="40267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GB" altLang="en-US" sz="1200" b="1" dirty="0" err="1" smtClean="0"/>
                  <a:t>i</a:t>
                </a:r>
                <a:r>
                  <a:rPr lang="en-GB" altLang="en-US" sz="1200" b="1" dirty="0" smtClean="0"/>
                  <a:t>=1</a:t>
                </a:r>
                <a:endParaRPr lang="en-GB" altLang="en-US" sz="1200" b="1" dirty="0"/>
              </a:p>
            </p:txBody>
          </p:sp>
          <p:sp>
            <p:nvSpPr>
              <p:cNvPr id="337" name="TextBox 285"/>
              <p:cNvSpPr txBox="1">
                <a:spLocks noChangeArrowheads="1"/>
              </p:cNvSpPr>
              <p:nvPr/>
            </p:nvSpPr>
            <p:spPr bwMode="auto">
              <a:xfrm>
                <a:off x="15913926" y="20224004"/>
                <a:ext cx="484428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/>
                <a:r>
                  <a:rPr lang="en-GB" altLang="en-US" sz="1200" b="1" dirty="0" err="1" smtClean="0"/>
                  <a:t>i</a:t>
                </a:r>
                <a:r>
                  <a:rPr lang="es-ES" altLang="en-US" sz="1200" b="1" dirty="0">
                    <a:sym typeface="Symbol" pitchFamily="18" charset="2"/>
                  </a:rPr>
                  <a:t>  </a:t>
                </a:r>
                <a:r>
                  <a:rPr lang="en-GB" altLang="en-US" sz="1200" b="1" dirty="0" smtClean="0"/>
                  <a:t>1</a:t>
                </a:r>
                <a:endParaRPr lang="en-GB" altLang="en-US" sz="1200" b="1" dirty="0"/>
              </a:p>
            </p:txBody>
          </p:sp>
          <p:sp>
            <p:nvSpPr>
              <p:cNvPr id="327" name="Freeform 188"/>
              <p:cNvSpPr>
                <a:spLocks/>
              </p:cNvSpPr>
              <p:nvPr/>
            </p:nvSpPr>
            <p:spPr bwMode="auto">
              <a:xfrm>
                <a:off x="18267422" y="17606195"/>
                <a:ext cx="1079441" cy="5424660"/>
              </a:xfrm>
              <a:custGeom>
                <a:avLst/>
                <a:gdLst>
                  <a:gd name="T0" fmla="*/ 880 w 1320"/>
                  <a:gd name="T1" fmla="*/ 4216 h 4432"/>
                  <a:gd name="T2" fmla="*/ 880 w 1320"/>
                  <a:gd name="T3" fmla="*/ 4432 h 4432"/>
                  <a:gd name="T4" fmla="*/ 1320 w 1320"/>
                  <a:gd name="T5" fmla="*/ 4424 h 4432"/>
                  <a:gd name="T6" fmla="*/ 1320 w 1320"/>
                  <a:gd name="T7" fmla="*/ 48 h 4432"/>
                  <a:gd name="T8" fmla="*/ 112 w 1320"/>
                  <a:gd name="T9" fmla="*/ 48 h 4432"/>
                  <a:gd name="T10" fmla="*/ 120 w 1320"/>
                  <a:gd name="T11" fmla="*/ 0 h 4432"/>
                  <a:gd name="T12" fmla="*/ 0 w 1320"/>
                  <a:gd name="T13" fmla="*/ 144 h 4432"/>
                  <a:gd name="T14" fmla="*/ 120 w 1320"/>
                  <a:gd name="T15" fmla="*/ 304 h 4432"/>
                  <a:gd name="T16" fmla="*/ 112 w 1320"/>
                  <a:gd name="T17" fmla="*/ 248 h 4432"/>
                  <a:gd name="T18" fmla="*/ 1112 w 1320"/>
                  <a:gd name="T19" fmla="*/ 248 h 4432"/>
                  <a:gd name="T20" fmla="*/ 1112 w 1320"/>
                  <a:gd name="T21" fmla="*/ 4216 h 4432"/>
                  <a:gd name="T22" fmla="*/ 880 w 1320"/>
                  <a:gd name="T23" fmla="*/ 4216 h 4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20" h="4432">
                    <a:moveTo>
                      <a:pt x="880" y="4216"/>
                    </a:moveTo>
                    <a:lnTo>
                      <a:pt x="880" y="4432"/>
                    </a:lnTo>
                    <a:lnTo>
                      <a:pt x="1320" y="4424"/>
                    </a:lnTo>
                    <a:lnTo>
                      <a:pt x="1320" y="48"/>
                    </a:lnTo>
                    <a:lnTo>
                      <a:pt x="112" y="48"/>
                    </a:lnTo>
                    <a:lnTo>
                      <a:pt x="120" y="0"/>
                    </a:lnTo>
                    <a:lnTo>
                      <a:pt x="0" y="144"/>
                    </a:lnTo>
                    <a:lnTo>
                      <a:pt x="120" y="304"/>
                    </a:lnTo>
                    <a:lnTo>
                      <a:pt x="112" y="248"/>
                    </a:lnTo>
                    <a:lnTo>
                      <a:pt x="1112" y="248"/>
                    </a:lnTo>
                    <a:lnTo>
                      <a:pt x="1112" y="4216"/>
                    </a:lnTo>
                    <a:lnTo>
                      <a:pt x="880" y="4216"/>
                    </a:ln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aphicFrame>
          <p:nvGraphicFramePr>
            <p:cNvPr id="33" name="Object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55819046"/>
                </p:ext>
              </p:extLst>
            </p:nvPr>
          </p:nvGraphicFramePr>
          <p:xfrm>
            <a:off x="15611475" y="23697447"/>
            <a:ext cx="4448175" cy="14763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3" name="Equation" r:id="rId39" imgW="2984400" imgH="990360" progId="Equation.3">
                    <p:embed/>
                  </p:oleObj>
                </mc:Choice>
                <mc:Fallback>
                  <p:oleObj name="Equation" r:id="rId39" imgW="2984400" imgH="99036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40"/>
                        <a:stretch>
                          <a:fillRect/>
                        </a:stretch>
                      </p:blipFill>
                      <p:spPr>
                        <a:xfrm>
                          <a:off x="15611475" y="23697447"/>
                          <a:ext cx="4448175" cy="147637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Object 3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8286646"/>
                </p:ext>
              </p:extLst>
            </p:nvPr>
          </p:nvGraphicFramePr>
          <p:xfrm>
            <a:off x="16606853" y="19492613"/>
            <a:ext cx="2253532" cy="6721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84" name="Equation" r:id="rId41" imgW="1447560" imgH="431640" progId="Equation.3">
                    <p:embed/>
                  </p:oleObj>
                </mc:Choice>
                <mc:Fallback>
                  <p:oleObj name="Equation" r:id="rId41" imgW="1447560" imgH="431640" progId="Equation.3">
                    <p:embed/>
                    <p:pic>
                      <p:nvPicPr>
                        <p:cNvPr id="0" name="Object 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06853" y="19492613"/>
                          <a:ext cx="2253532" cy="6721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Rectangle 34"/>
            <p:cNvSpPr/>
            <p:nvPr/>
          </p:nvSpPr>
          <p:spPr>
            <a:xfrm>
              <a:off x="15639697" y="16801983"/>
              <a:ext cx="4309277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eaLnBrk="1" hangingPunct="1"/>
              <a:r>
                <a:rPr lang="en-GB" altLang="en-US" sz="2000" dirty="0" smtClean="0">
                  <a:latin typeface="Calibri" panose="020F0502020204030204" pitchFamily="34" charset="0"/>
                </a:rPr>
                <a:t>A </a:t>
              </a:r>
              <a:r>
                <a:rPr lang="en-GB" altLang="en-US" sz="2000" dirty="0">
                  <a:latin typeface="Calibri" panose="020F0502020204030204" pitchFamily="34" charset="0"/>
                </a:rPr>
                <a:t>cost function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is specified to measure </a:t>
              </a:r>
              <a:r>
                <a:rPr lang="en-GB" altLang="en-US" sz="2000" dirty="0">
                  <a:latin typeface="Calibri" panose="020F0502020204030204" pitchFamily="34" charset="0"/>
                </a:rPr>
                <a:t>the suitability of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the </a:t>
              </a:r>
              <a:r>
                <a:rPr lang="en-GB" altLang="en-US" sz="2000" dirty="0">
                  <a:latin typeface="Calibri" panose="020F0502020204030204" pitchFamily="34" charset="0"/>
                </a:rPr>
                <a:t>hologram for atom trapping by comparing the Fourier transform of our phase grating to our target pattern. </a:t>
              </a:r>
              <a:r>
                <a:rPr lang="en-GB" altLang="en-US" sz="2000" dirty="0" smtClean="0">
                  <a:latin typeface="Calibri" panose="020F0502020204030204" pitchFamily="34" charset="0"/>
                </a:rPr>
                <a:t>The cost function can be defined to take account of any feature of interest.  For example, when using the simplest cost function</a:t>
              </a:r>
              <a:endParaRPr lang="en-GB" altLang="en-US" sz="2000" dirty="0">
                <a:latin typeface="Calibri" panose="020F0502020204030204" pitchFamily="34" charset="0"/>
              </a:endParaRPr>
            </a:p>
          </p:txBody>
        </p:sp>
      </p:grpSp>
      <p:pic>
        <p:nvPicPr>
          <p:cNvPr id="156" name="Picture 54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4033" b="90611" l="106" r="94560">
                        <a14:foregroundMark x1="36489" y1="39698" x2="36489" y2="39698"/>
                        <a14:foregroundMark x1="92653" y1="45936" x2="92653" y2="459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2053" y="1565837"/>
            <a:ext cx="2190100" cy="12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2951163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venir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2951163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venir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2951163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venir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2951163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venir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1930</TotalTime>
  <Words>793</Words>
  <Application>Microsoft Office PowerPoint</Application>
  <PresentationFormat>Custom</PresentationFormat>
  <Paragraphs>111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</vt:lpstr>
      <vt:lpstr>Equation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Graham</dc:creator>
  <cp:lastModifiedBy>Graham D. Bruce</cp:lastModifiedBy>
  <cp:revision>38</cp:revision>
  <dcterms:modified xsi:type="dcterms:W3CDTF">2014-10-14T08:41:59Z</dcterms:modified>
</cp:coreProperties>
</file>