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1396325" cy="30267275"/>
  <p:notesSz cx="9928225" cy="14357350"/>
  <p:defaultTextStyle>
    <a:defPPr>
      <a:defRPr lang="en-US"/>
    </a:defPPr>
    <a:lvl1pPr algn="l" defTabSz="2951163" rtl="0" fontAlgn="base">
      <a:spcBef>
        <a:spcPct val="0"/>
      </a:spcBef>
      <a:spcAft>
        <a:spcPct val="0"/>
      </a:spcAft>
      <a:defRPr sz="5800" kern="1200">
        <a:solidFill>
          <a:schemeClr val="tx1"/>
        </a:solidFill>
        <a:latin typeface="Arial" charset="0"/>
        <a:ea typeface="+mn-ea"/>
        <a:cs typeface="Arial" charset="0"/>
      </a:defRPr>
    </a:lvl1pPr>
    <a:lvl2pPr marL="1474788" indent="-1017588" algn="l" defTabSz="2951163" rtl="0" fontAlgn="base">
      <a:spcBef>
        <a:spcPct val="0"/>
      </a:spcBef>
      <a:spcAft>
        <a:spcPct val="0"/>
      </a:spcAft>
      <a:defRPr sz="5800" kern="1200">
        <a:solidFill>
          <a:schemeClr val="tx1"/>
        </a:solidFill>
        <a:latin typeface="Arial" charset="0"/>
        <a:ea typeface="+mn-ea"/>
        <a:cs typeface="Arial" charset="0"/>
      </a:defRPr>
    </a:lvl2pPr>
    <a:lvl3pPr marL="2951163" indent="-2036763" algn="l" defTabSz="2951163" rtl="0" fontAlgn="base">
      <a:spcBef>
        <a:spcPct val="0"/>
      </a:spcBef>
      <a:spcAft>
        <a:spcPct val="0"/>
      </a:spcAft>
      <a:defRPr sz="5800" kern="1200">
        <a:solidFill>
          <a:schemeClr val="tx1"/>
        </a:solidFill>
        <a:latin typeface="Arial" charset="0"/>
        <a:ea typeface="+mn-ea"/>
        <a:cs typeface="Arial" charset="0"/>
      </a:defRPr>
    </a:lvl3pPr>
    <a:lvl4pPr marL="4427538" indent="-3055938" algn="l" defTabSz="2951163" rtl="0" fontAlgn="base">
      <a:spcBef>
        <a:spcPct val="0"/>
      </a:spcBef>
      <a:spcAft>
        <a:spcPct val="0"/>
      </a:spcAft>
      <a:defRPr sz="5800" kern="1200">
        <a:solidFill>
          <a:schemeClr val="tx1"/>
        </a:solidFill>
        <a:latin typeface="Arial" charset="0"/>
        <a:ea typeface="+mn-ea"/>
        <a:cs typeface="Arial" charset="0"/>
      </a:defRPr>
    </a:lvl4pPr>
    <a:lvl5pPr marL="5903913" indent="-4075113" algn="l" defTabSz="2951163" rtl="0" fontAlgn="base">
      <a:spcBef>
        <a:spcPct val="0"/>
      </a:spcBef>
      <a:spcAft>
        <a:spcPct val="0"/>
      </a:spcAft>
      <a:defRPr sz="5800" kern="1200">
        <a:solidFill>
          <a:schemeClr val="tx1"/>
        </a:solidFill>
        <a:latin typeface="Arial" charset="0"/>
        <a:ea typeface="+mn-ea"/>
        <a:cs typeface="Arial" charset="0"/>
      </a:defRPr>
    </a:lvl5pPr>
    <a:lvl6pPr marL="2286000" algn="l" defTabSz="914400" rtl="0" eaLnBrk="1" latinLnBrk="0" hangingPunct="1">
      <a:defRPr sz="5800" kern="1200">
        <a:solidFill>
          <a:schemeClr val="tx1"/>
        </a:solidFill>
        <a:latin typeface="Arial" charset="0"/>
        <a:ea typeface="+mn-ea"/>
        <a:cs typeface="Arial" charset="0"/>
      </a:defRPr>
    </a:lvl6pPr>
    <a:lvl7pPr marL="2743200" algn="l" defTabSz="914400" rtl="0" eaLnBrk="1" latinLnBrk="0" hangingPunct="1">
      <a:defRPr sz="5800" kern="1200">
        <a:solidFill>
          <a:schemeClr val="tx1"/>
        </a:solidFill>
        <a:latin typeface="Arial" charset="0"/>
        <a:ea typeface="+mn-ea"/>
        <a:cs typeface="Arial" charset="0"/>
      </a:defRPr>
    </a:lvl7pPr>
    <a:lvl8pPr marL="3200400" algn="l" defTabSz="914400" rtl="0" eaLnBrk="1" latinLnBrk="0" hangingPunct="1">
      <a:defRPr sz="5800" kern="1200">
        <a:solidFill>
          <a:schemeClr val="tx1"/>
        </a:solidFill>
        <a:latin typeface="Arial" charset="0"/>
        <a:ea typeface="+mn-ea"/>
        <a:cs typeface="Arial" charset="0"/>
      </a:defRPr>
    </a:lvl8pPr>
    <a:lvl9pPr marL="3657600" algn="l" defTabSz="914400" rtl="0" eaLnBrk="1" latinLnBrk="0" hangingPunct="1">
      <a:defRPr sz="58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8237"/>
    <a:srgbClr val="DE0074"/>
    <a:srgbClr val="FF57DF"/>
    <a:srgbClr val="FF9BEC"/>
    <a:srgbClr val="FFBDF2"/>
    <a:srgbClr val="C9A4E4"/>
    <a:srgbClr val="C59EE2"/>
    <a:srgbClr val="A100FA"/>
    <a:srgbClr val="9303CD"/>
    <a:srgbClr val="6800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591" autoAdjust="0"/>
    <p:restoredTop sz="94671" autoAdjust="0"/>
  </p:normalViewPr>
  <p:slideViewPr>
    <p:cSldViewPr>
      <p:cViewPr>
        <p:scale>
          <a:sx n="50" d="100"/>
          <a:sy n="50" d="100"/>
        </p:scale>
        <p:origin x="-654" y="5802"/>
      </p:cViewPr>
      <p:guideLst>
        <p:guide orient="horz" pos="9533"/>
        <p:guide pos="6739"/>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725" y="9402479"/>
            <a:ext cx="18186876" cy="6487845"/>
          </a:xfrm>
        </p:spPr>
        <p:txBody>
          <a:bodyPr/>
          <a:lstStyle/>
          <a:p>
            <a:r>
              <a:rPr lang="en-US" smtClean="0"/>
              <a:t>Click to edit Master title style</a:t>
            </a:r>
            <a:endParaRPr lang="en-US"/>
          </a:p>
        </p:txBody>
      </p:sp>
      <p:sp>
        <p:nvSpPr>
          <p:cNvPr id="3" name="Subtitle 2"/>
          <p:cNvSpPr>
            <a:spLocks noGrp="1"/>
          </p:cNvSpPr>
          <p:nvPr>
            <p:ph type="subTitle" idx="1"/>
          </p:nvPr>
        </p:nvSpPr>
        <p:spPr>
          <a:xfrm>
            <a:off x="3209449" y="17151456"/>
            <a:ext cx="14977428" cy="7734970"/>
          </a:xfrm>
        </p:spPr>
        <p:txBody>
          <a:bodyPr/>
          <a:lstStyle>
            <a:lvl1pPr marL="0" indent="0" algn="ctr">
              <a:buNone/>
              <a:defRPr>
                <a:solidFill>
                  <a:schemeClr val="tx1">
                    <a:tint val="75000"/>
                  </a:schemeClr>
                </a:solidFill>
              </a:defRPr>
            </a:lvl1pPr>
            <a:lvl2pPr marL="1476070" indent="0" algn="ctr">
              <a:buNone/>
              <a:defRPr>
                <a:solidFill>
                  <a:schemeClr val="tx1">
                    <a:tint val="75000"/>
                  </a:schemeClr>
                </a:solidFill>
              </a:defRPr>
            </a:lvl2pPr>
            <a:lvl3pPr marL="2952140" indent="0" algn="ctr">
              <a:buNone/>
              <a:defRPr>
                <a:solidFill>
                  <a:schemeClr val="tx1">
                    <a:tint val="75000"/>
                  </a:schemeClr>
                </a:solidFill>
              </a:defRPr>
            </a:lvl3pPr>
            <a:lvl4pPr marL="4428211" indent="0" algn="ctr">
              <a:buNone/>
              <a:defRPr>
                <a:solidFill>
                  <a:schemeClr val="tx1">
                    <a:tint val="75000"/>
                  </a:schemeClr>
                </a:solidFill>
              </a:defRPr>
            </a:lvl4pPr>
            <a:lvl5pPr marL="5904281" indent="0" algn="ctr">
              <a:buNone/>
              <a:defRPr>
                <a:solidFill>
                  <a:schemeClr val="tx1">
                    <a:tint val="75000"/>
                  </a:schemeClr>
                </a:solidFill>
              </a:defRPr>
            </a:lvl5pPr>
            <a:lvl6pPr marL="7380351" indent="0" algn="ctr">
              <a:buNone/>
              <a:defRPr>
                <a:solidFill>
                  <a:schemeClr val="tx1">
                    <a:tint val="75000"/>
                  </a:schemeClr>
                </a:solidFill>
              </a:defRPr>
            </a:lvl6pPr>
            <a:lvl7pPr marL="8856421" indent="0" algn="ctr">
              <a:buNone/>
              <a:defRPr>
                <a:solidFill>
                  <a:schemeClr val="tx1">
                    <a:tint val="75000"/>
                  </a:schemeClr>
                </a:solidFill>
              </a:defRPr>
            </a:lvl7pPr>
            <a:lvl8pPr marL="10332491" indent="0" algn="ctr">
              <a:buNone/>
              <a:defRPr>
                <a:solidFill>
                  <a:schemeClr val="tx1">
                    <a:tint val="75000"/>
                  </a:schemeClr>
                </a:solidFill>
              </a:defRPr>
            </a:lvl8pPr>
            <a:lvl9pPr marL="1180856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E517462-D972-40D2-ABEF-315206A1C4C9}" type="datetimeFigureOut">
              <a:rPr lang="en-US"/>
              <a:pPr>
                <a:defRPr/>
              </a:pPr>
              <a:t>9/16/2014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5CB282-3C80-4533-8128-D5077B66A605}" type="slidenum">
              <a:rPr lang="en-US"/>
              <a:pPr>
                <a:defRPr/>
              </a:pPr>
              <a:t>‹#›</a:t>
            </a:fld>
            <a:endParaRPr lang="en-US"/>
          </a:p>
        </p:txBody>
      </p:sp>
    </p:spTree>
    <p:extLst>
      <p:ext uri="{BB962C8B-B14F-4D97-AF65-F5344CB8AC3E}">
        <p14:creationId xmlns:p14="http://schemas.microsoft.com/office/powerpoint/2010/main" val="4930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1BB8FFE-1885-4955-AABE-B41DFEF03A46}" type="datetimeFigureOut">
              <a:rPr lang="en-US"/>
              <a:pPr>
                <a:defRPr/>
              </a:pPr>
              <a:t>9/16/2014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46F05F-DB8C-4138-8D87-CF64D8D235E5}" type="slidenum">
              <a:rPr lang="en-US"/>
              <a:pPr>
                <a:defRPr/>
              </a:pPr>
              <a:t>‹#›</a:t>
            </a:fld>
            <a:endParaRPr lang="en-US"/>
          </a:p>
        </p:txBody>
      </p:sp>
    </p:spTree>
    <p:extLst>
      <p:ext uri="{BB962C8B-B14F-4D97-AF65-F5344CB8AC3E}">
        <p14:creationId xmlns:p14="http://schemas.microsoft.com/office/powerpoint/2010/main" val="1415554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90163" y="19449528"/>
            <a:ext cx="18186876" cy="6011417"/>
          </a:xfrm>
        </p:spPr>
        <p:txBody>
          <a:bodyPr anchor="t"/>
          <a:lstStyle>
            <a:lvl1pPr algn="l">
              <a:defRPr sz="12900" b="1" cap="all"/>
            </a:lvl1pPr>
          </a:lstStyle>
          <a:p>
            <a:r>
              <a:rPr lang="en-US" smtClean="0"/>
              <a:t>Click to edit Master title style</a:t>
            </a:r>
            <a:endParaRPr lang="en-US"/>
          </a:p>
        </p:txBody>
      </p:sp>
      <p:sp>
        <p:nvSpPr>
          <p:cNvPr id="3" name="Text Placeholder 2"/>
          <p:cNvSpPr>
            <a:spLocks noGrp="1"/>
          </p:cNvSpPr>
          <p:nvPr>
            <p:ph type="body" idx="1"/>
          </p:nvPr>
        </p:nvSpPr>
        <p:spPr>
          <a:xfrm>
            <a:off x="1690163" y="12828566"/>
            <a:ext cx="18186876" cy="6620963"/>
          </a:xfrm>
        </p:spPr>
        <p:txBody>
          <a:bodyPr anchor="b"/>
          <a:lstStyle>
            <a:lvl1pPr marL="0" indent="0">
              <a:buNone/>
              <a:defRPr sz="6500">
                <a:solidFill>
                  <a:schemeClr val="tx1">
                    <a:tint val="75000"/>
                  </a:schemeClr>
                </a:solidFill>
              </a:defRPr>
            </a:lvl1pPr>
            <a:lvl2pPr marL="1476070" indent="0">
              <a:buNone/>
              <a:defRPr sz="5800">
                <a:solidFill>
                  <a:schemeClr val="tx1">
                    <a:tint val="75000"/>
                  </a:schemeClr>
                </a:solidFill>
              </a:defRPr>
            </a:lvl2pPr>
            <a:lvl3pPr marL="2952140" indent="0">
              <a:buNone/>
              <a:defRPr sz="5200">
                <a:solidFill>
                  <a:schemeClr val="tx1">
                    <a:tint val="75000"/>
                  </a:schemeClr>
                </a:solidFill>
              </a:defRPr>
            </a:lvl3pPr>
            <a:lvl4pPr marL="4428211" indent="0">
              <a:buNone/>
              <a:defRPr sz="4500">
                <a:solidFill>
                  <a:schemeClr val="tx1">
                    <a:tint val="75000"/>
                  </a:schemeClr>
                </a:solidFill>
              </a:defRPr>
            </a:lvl4pPr>
            <a:lvl5pPr marL="5904281" indent="0">
              <a:buNone/>
              <a:defRPr sz="4500">
                <a:solidFill>
                  <a:schemeClr val="tx1">
                    <a:tint val="75000"/>
                  </a:schemeClr>
                </a:solidFill>
              </a:defRPr>
            </a:lvl5pPr>
            <a:lvl6pPr marL="7380351" indent="0">
              <a:buNone/>
              <a:defRPr sz="4500">
                <a:solidFill>
                  <a:schemeClr val="tx1">
                    <a:tint val="75000"/>
                  </a:schemeClr>
                </a:solidFill>
              </a:defRPr>
            </a:lvl6pPr>
            <a:lvl7pPr marL="8856421" indent="0">
              <a:buNone/>
              <a:defRPr sz="4500">
                <a:solidFill>
                  <a:schemeClr val="tx1">
                    <a:tint val="75000"/>
                  </a:schemeClr>
                </a:solidFill>
              </a:defRPr>
            </a:lvl7pPr>
            <a:lvl8pPr marL="10332491" indent="0">
              <a:buNone/>
              <a:defRPr sz="4500">
                <a:solidFill>
                  <a:schemeClr val="tx1">
                    <a:tint val="75000"/>
                  </a:schemeClr>
                </a:solidFill>
              </a:defRPr>
            </a:lvl8pPr>
            <a:lvl9pPr marL="11808562" indent="0">
              <a:buNone/>
              <a:defRPr sz="4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C8307A-2E5E-4CE1-9C77-C12F47D3766F}" type="datetimeFigureOut">
              <a:rPr lang="en-US"/>
              <a:pPr>
                <a:defRPr/>
              </a:pPr>
              <a:t>9/16/2014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67D639C-47CD-4805-93D9-C49B19579465}" type="slidenum">
              <a:rPr lang="en-US"/>
              <a:pPr>
                <a:defRPr/>
              </a:pPr>
              <a:t>‹#›</a:t>
            </a:fld>
            <a:endParaRPr lang="en-US"/>
          </a:p>
        </p:txBody>
      </p:sp>
    </p:spTree>
    <p:extLst>
      <p:ext uri="{BB962C8B-B14F-4D97-AF65-F5344CB8AC3E}">
        <p14:creationId xmlns:p14="http://schemas.microsoft.com/office/powerpoint/2010/main" val="415052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9816" y="7062369"/>
            <a:ext cx="9450044" cy="19975001"/>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876465" y="7062369"/>
            <a:ext cx="9450044" cy="19975001"/>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453153A-A7DA-49DC-BF32-C06C0DD1EED8}" type="datetimeFigureOut">
              <a:rPr lang="en-US"/>
              <a:pPr>
                <a:defRPr/>
              </a:pPr>
              <a:t>9/16/2014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24E1C3E-162B-4210-BE58-DBA6D7C6EAD1}" type="slidenum">
              <a:rPr lang="en-US"/>
              <a:pPr>
                <a:defRPr/>
              </a:pPr>
              <a:t>‹#›</a:t>
            </a:fld>
            <a:endParaRPr lang="en-US"/>
          </a:p>
        </p:txBody>
      </p:sp>
    </p:spTree>
    <p:extLst>
      <p:ext uri="{BB962C8B-B14F-4D97-AF65-F5344CB8AC3E}">
        <p14:creationId xmlns:p14="http://schemas.microsoft.com/office/powerpoint/2010/main" val="1575070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69818" y="6775107"/>
            <a:ext cx="9453759" cy="2823542"/>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en-US" smtClean="0"/>
              <a:t>Click to edit Master text styles</a:t>
            </a:r>
          </a:p>
        </p:txBody>
      </p:sp>
      <p:sp>
        <p:nvSpPr>
          <p:cNvPr id="4" name="Content Placeholder 3"/>
          <p:cNvSpPr>
            <a:spLocks noGrp="1"/>
          </p:cNvSpPr>
          <p:nvPr>
            <p:ph sz="half" idx="2"/>
          </p:nvPr>
        </p:nvSpPr>
        <p:spPr>
          <a:xfrm>
            <a:off x="1069818" y="9598649"/>
            <a:ext cx="9453759" cy="17438717"/>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0869038" y="6775107"/>
            <a:ext cx="9457472" cy="2823542"/>
          </a:xfrm>
        </p:spPr>
        <p:txBody>
          <a:bodyPr anchor="b"/>
          <a:lstStyle>
            <a:lvl1pPr marL="0" indent="0">
              <a:buNone/>
              <a:defRPr sz="7700" b="1"/>
            </a:lvl1pPr>
            <a:lvl2pPr marL="1476070" indent="0">
              <a:buNone/>
              <a:defRPr sz="6500" b="1"/>
            </a:lvl2pPr>
            <a:lvl3pPr marL="2952140" indent="0">
              <a:buNone/>
              <a:defRPr sz="5800" b="1"/>
            </a:lvl3pPr>
            <a:lvl4pPr marL="4428211" indent="0">
              <a:buNone/>
              <a:defRPr sz="5200" b="1"/>
            </a:lvl4pPr>
            <a:lvl5pPr marL="5904281" indent="0">
              <a:buNone/>
              <a:defRPr sz="5200" b="1"/>
            </a:lvl5pPr>
            <a:lvl6pPr marL="7380351" indent="0">
              <a:buNone/>
              <a:defRPr sz="5200" b="1"/>
            </a:lvl6pPr>
            <a:lvl7pPr marL="8856421" indent="0">
              <a:buNone/>
              <a:defRPr sz="5200" b="1"/>
            </a:lvl7pPr>
            <a:lvl8pPr marL="10332491" indent="0">
              <a:buNone/>
              <a:defRPr sz="5200" b="1"/>
            </a:lvl8pPr>
            <a:lvl9pPr marL="11808562" indent="0">
              <a:buNone/>
              <a:defRPr sz="5200" b="1"/>
            </a:lvl9pPr>
          </a:lstStyle>
          <a:p>
            <a:pPr lvl="0"/>
            <a:r>
              <a:rPr lang="en-US" smtClean="0"/>
              <a:t>Click to edit Master text styles</a:t>
            </a:r>
          </a:p>
        </p:txBody>
      </p:sp>
      <p:sp>
        <p:nvSpPr>
          <p:cNvPr id="6" name="Content Placeholder 5"/>
          <p:cNvSpPr>
            <a:spLocks noGrp="1"/>
          </p:cNvSpPr>
          <p:nvPr>
            <p:ph sz="quarter" idx="4"/>
          </p:nvPr>
        </p:nvSpPr>
        <p:spPr>
          <a:xfrm>
            <a:off x="10869038" y="9598649"/>
            <a:ext cx="9457472" cy="17438717"/>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8CD09F6-1969-445F-A21B-B9DA1C68D42B}" type="datetimeFigureOut">
              <a:rPr lang="en-US"/>
              <a:pPr>
                <a:defRPr/>
              </a:pPr>
              <a:t>9/16/2014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8811F7D-605B-46F0-8B77-8C3EFE1EE533}" type="slidenum">
              <a:rPr lang="en-US"/>
              <a:pPr>
                <a:defRPr/>
              </a:pPr>
              <a:t>‹#›</a:t>
            </a:fld>
            <a:endParaRPr lang="en-US"/>
          </a:p>
        </p:txBody>
      </p:sp>
    </p:spTree>
    <p:extLst>
      <p:ext uri="{BB962C8B-B14F-4D97-AF65-F5344CB8AC3E}">
        <p14:creationId xmlns:p14="http://schemas.microsoft.com/office/powerpoint/2010/main" val="3006692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78D3606-1D63-45F2-B5B1-E707D9ED9BE8}" type="datetimeFigureOut">
              <a:rPr lang="en-US"/>
              <a:pPr>
                <a:defRPr/>
              </a:pPr>
              <a:t>9/16/2014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3430C03-85C1-47C8-9445-D7B5F17E8212}" type="slidenum">
              <a:rPr lang="en-US"/>
              <a:pPr>
                <a:defRPr/>
              </a:pPr>
              <a:t>‹#›</a:t>
            </a:fld>
            <a:endParaRPr lang="en-US"/>
          </a:p>
        </p:txBody>
      </p:sp>
    </p:spTree>
    <p:extLst>
      <p:ext uri="{BB962C8B-B14F-4D97-AF65-F5344CB8AC3E}">
        <p14:creationId xmlns:p14="http://schemas.microsoft.com/office/powerpoint/2010/main" val="4255405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FF282F8-56D1-43B0-AE31-66A7A19E4E38}" type="datetimeFigureOut">
              <a:rPr lang="en-US"/>
              <a:pPr>
                <a:defRPr/>
              </a:pPr>
              <a:t>9/16/2014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CF9E2C1-251A-4BC4-B320-01BDC38560BA}" type="slidenum">
              <a:rPr lang="en-US"/>
              <a:pPr>
                <a:defRPr/>
              </a:pPr>
              <a:t>‹#›</a:t>
            </a:fld>
            <a:endParaRPr lang="en-US"/>
          </a:p>
        </p:txBody>
      </p:sp>
    </p:spTree>
    <p:extLst>
      <p:ext uri="{BB962C8B-B14F-4D97-AF65-F5344CB8AC3E}">
        <p14:creationId xmlns:p14="http://schemas.microsoft.com/office/powerpoint/2010/main" val="1672865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818" y="1205087"/>
            <a:ext cx="7039244" cy="5128622"/>
          </a:xfrm>
        </p:spPr>
        <p:txBody>
          <a:bodyPr anchor="b"/>
          <a:lstStyle>
            <a:lvl1pPr algn="l">
              <a:defRPr sz="6500" b="1"/>
            </a:lvl1pPr>
          </a:lstStyle>
          <a:p>
            <a:r>
              <a:rPr lang="en-US" smtClean="0"/>
              <a:t>Click to edit Master title style</a:t>
            </a:r>
            <a:endParaRPr lang="en-US"/>
          </a:p>
        </p:txBody>
      </p:sp>
      <p:sp>
        <p:nvSpPr>
          <p:cNvPr id="3" name="Content Placeholder 2"/>
          <p:cNvSpPr>
            <a:spLocks noGrp="1"/>
          </p:cNvSpPr>
          <p:nvPr>
            <p:ph idx="1"/>
          </p:nvPr>
        </p:nvSpPr>
        <p:spPr>
          <a:xfrm>
            <a:off x="8365369" y="1205089"/>
            <a:ext cx="11961142" cy="25832282"/>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69818" y="6333710"/>
            <a:ext cx="7039244" cy="20703660"/>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00B6B3-11C0-48CD-846A-190C95E88385}" type="datetimeFigureOut">
              <a:rPr lang="en-US"/>
              <a:pPr>
                <a:defRPr/>
              </a:pPr>
              <a:t>9/16/2014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201F14-F236-47CC-AE88-1B1B84454683}" type="slidenum">
              <a:rPr lang="en-US"/>
              <a:pPr>
                <a:defRPr/>
              </a:pPr>
              <a:t>‹#›</a:t>
            </a:fld>
            <a:endParaRPr lang="en-US"/>
          </a:p>
        </p:txBody>
      </p:sp>
    </p:spTree>
    <p:extLst>
      <p:ext uri="{BB962C8B-B14F-4D97-AF65-F5344CB8AC3E}">
        <p14:creationId xmlns:p14="http://schemas.microsoft.com/office/powerpoint/2010/main" val="1270980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3829" y="21187094"/>
            <a:ext cx="12837795" cy="2501257"/>
          </a:xfrm>
        </p:spPr>
        <p:txBody>
          <a:bodyPr anchor="b"/>
          <a:lstStyle>
            <a:lvl1pPr algn="l">
              <a:defRPr sz="6500" b="1"/>
            </a:lvl1pPr>
          </a:lstStyle>
          <a:p>
            <a:r>
              <a:rPr lang="en-US" smtClean="0"/>
              <a:t>Click to edit Master title style</a:t>
            </a:r>
            <a:endParaRPr lang="en-US"/>
          </a:p>
        </p:txBody>
      </p:sp>
      <p:sp>
        <p:nvSpPr>
          <p:cNvPr id="3" name="Picture Placeholder 2"/>
          <p:cNvSpPr>
            <a:spLocks noGrp="1"/>
          </p:cNvSpPr>
          <p:nvPr>
            <p:ph type="pic" idx="1"/>
          </p:nvPr>
        </p:nvSpPr>
        <p:spPr>
          <a:xfrm>
            <a:off x="4193829" y="2704436"/>
            <a:ext cx="12837795" cy="18160365"/>
          </a:xfrm>
        </p:spPr>
        <p:txBody>
          <a:bodyPr rtlCol="0">
            <a:normAutofit/>
          </a:bodyPr>
          <a:lstStyle>
            <a:lvl1pPr marL="0" indent="0">
              <a:buNone/>
              <a:defRPr sz="10300"/>
            </a:lvl1pPr>
            <a:lvl2pPr marL="1476070" indent="0">
              <a:buNone/>
              <a:defRPr sz="9000"/>
            </a:lvl2pPr>
            <a:lvl3pPr marL="2952140" indent="0">
              <a:buNone/>
              <a:defRPr sz="7700"/>
            </a:lvl3pPr>
            <a:lvl4pPr marL="4428211" indent="0">
              <a:buNone/>
              <a:defRPr sz="6500"/>
            </a:lvl4pPr>
            <a:lvl5pPr marL="5904281" indent="0">
              <a:buNone/>
              <a:defRPr sz="6500"/>
            </a:lvl5pPr>
            <a:lvl6pPr marL="7380351" indent="0">
              <a:buNone/>
              <a:defRPr sz="6500"/>
            </a:lvl6pPr>
            <a:lvl7pPr marL="8856421" indent="0">
              <a:buNone/>
              <a:defRPr sz="6500"/>
            </a:lvl7pPr>
            <a:lvl8pPr marL="10332491" indent="0">
              <a:buNone/>
              <a:defRPr sz="6500"/>
            </a:lvl8pPr>
            <a:lvl9pPr marL="11808562" indent="0">
              <a:buNone/>
              <a:defRPr sz="6500"/>
            </a:lvl9pPr>
          </a:lstStyle>
          <a:p>
            <a:pPr lvl="0"/>
            <a:endParaRPr lang="en-US" noProof="0"/>
          </a:p>
        </p:txBody>
      </p:sp>
      <p:sp>
        <p:nvSpPr>
          <p:cNvPr id="4" name="Text Placeholder 3"/>
          <p:cNvSpPr>
            <a:spLocks noGrp="1"/>
          </p:cNvSpPr>
          <p:nvPr>
            <p:ph type="body" sz="half" idx="2"/>
          </p:nvPr>
        </p:nvSpPr>
        <p:spPr>
          <a:xfrm>
            <a:off x="4193829" y="23688351"/>
            <a:ext cx="12837795" cy="3552198"/>
          </a:xfrm>
        </p:spPr>
        <p:txBody>
          <a:bodyPr/>
          <a:lstStyle>
            <a:lvl1pPr marL="0" indent="0">
              <a:buNone/>
              <a:defRPr sz="4500"/>
            </a:lvl1pPr>
            <a:lvl2pPr marL="1476070" indent="0">
              <a:buNone/>
              <a:defRPr sz="3900"/>
            </a:lvl2pPr>
            <a:lvl3pPr marL="2952140" indent="0">
              <a:buNone/>
              <a:defRPr sz="3200"/>
            </a:lvl3pPr>
            <a:lvl4pPr marL="4428211" indent="0">
              <a:buNone/>
              <a:defRPr sz="2900"/>
            </a:lvl4pPr>
            <a:lvl5pPr marL="5904281" indent="0">
              <a:buNone/>
              <a:defRPr sz="2900"/>
            </a:lvl5pPr>
            <a:lvl6pPr marL="7380351" indent="0">
              <a:buNone/>
              <a:defRPr sz="2900"/>
            </a:lvl6pPr>
            <a:lvl7pPr marL="8856421" indent="0">
              <a:buNone/>
              <a:defRPr sz="2900"/>
            </a:lvl7pPr>
            <a:lvl8pPr marL="10332491" indent="0">
              <a:buNone/>
              <a:defRPr sz="2900"/>
            </a:lvl8pPr>
            <a:lvl9pPr marL="11808562" indent="0">
              <a:buNone/>
              <a:defRPr sz="2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92438F0-7E56-4143-B7BC-656D0387E3D0}" type="datetimeFigureOut">
              <a:rPr lang="en-US"/>
              <a:pPr>
                <a:defRPr/>
              </a:pPr>
              <a:t>9/16/2014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DAC1D4-825E-4460-B2EA-961E5C0823D5}" type="slidenum">
              <a:rPr lang="en-US"/>
              <a:pPr>
                <a:defRPr/>
              </a:pPr>
              <a:t>‹#›</a:t>
            </a:fld>
            <a:endParaRPr lang="en-US"/>
          </a:p>
        </p:txBody>
      </p:sp>
    </p:spTree>
    <p:extLst>
      <p:ext uri="{BB962C8B-B14F-4D97-AF65-F5344CB8AC3E}">
        <p14:creationId xmlns:p14="http://schemas.microsoft.com/office/powerpoint/2010/main" val="2164614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6CEAA7-D7ED-4F99-9558-6F33D1B6C3D1}" type="datetimeFigureOut">
              <a:rPr lang="en-US"/>
              <a:pPr>
                <a:defRPr/>
              </a:pPr>
              <a:t>9/16/2014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D72C75-2ACA-4727-B72B-4F42A59747EC}" type="slidenum">
              <a:rPr lang="en-US"/>
              <a:pPr>
                <a:defRPr/>
              </a:pPr>
              <a:t>‹#›</a:t>
            </a:fld>
            <a:endParaRPr lang="en-US"/>
          </a:p>
        </p:txBody>
      </p:sp>
    </p:spTree>
    <p:extLst>
      <p:ext uri="{BB962C8B-B14F-4D97-AF65-F5344CB8AC3E}">
        <p14:creationId xmlns:p14="http://schemas.microsoft.com/office/powerpoint/2010/main" val="33572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12336" y="1212099"/>
            <a:ext cx="4814173" cy="2582527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9816" y="1212099"/>
            <a:ext cx="14085914" cy="258252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28C8F31-23A0-4897-B270-5FEC08CE4259}" type="datetimeFigureOut">
              <a:rPr lang="en-US"/>
              <a:pPr>
                <a:defRPr/>
              </a:pPr>
              <a:t>9/16/2014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B4D850A-8580-49AC-A831-C8272105F29B}" type="slidenum">
              <a:rPr lang="en-US"/>
              <a:pPr>
                <a:defRPr/>
              </a:pPr>
              <a:t>‹#›</a:t>
            </a:fld>
            <a:endParaRPr lang="en-US"/>
          </a:p>
        </p:txBody>
      </p:sp>
    </p:spTree>
    <p:extLst>
      <p:ext uri="{BB962C8B-B14F-4D97-AF65-F5344CB8AC3E}">
        <p14:creationId xmlns:p14="http://schemas.microsoft.com/office/powerpoint/2010/main" val="1468307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069975" y="1212850"/>
            <a:ext cx="19256375" cy="504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5214" tIns="147607" rIns="295214" bIns="147607"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1069975" y="7062788"/>
            <a:ext cx="19256375" cy="1997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5214" tIns="147607" rIns="295214" bIns="14760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069975" y="28052713"/>
            <a:ext cx="4992688" cy="1611312"/>
          </a:xfrm>
          <a:prstGeom prst="rect">
            <a:avLst/>
          </a:prstGeom>
        </p:spPr>
        <p:txBody>
          <a:bodyPr vert="horz" lIns="295214" tIns="147607" rIns="295214" bIns="147607" rtlCol="0" anchor="ctr"/>
          <a:lstStyle>
            <a:lvl1pPr algn="l" defTabSz="2952140" fontAlgn="auto">
              <a:spcBef>
                <a:spcPts val="0"/>
              </a:spcBef>
              <a:spcAft>
                <a:spcPts val="0"/>
              </a:spcAft>
              <a:defRPr sz="3900" smtClean="0">
                <a:solidFill>
                  <a:schemeClr val="tx1">
                    <a:tint val="75000"/>
                  </a:schemeClr>
                </a:solidFill>
                <a:latin typeface="+mn-lt"/>
                <a:cs typeface="+mn-cs"/>
              </a:defRPr>
            </a:lvl1pPr>
          </a:lstStyle>
          <a:p>
            <a:pPr>
              <a:defRPr/>
            </a:pPr>
            <a:fld id="{9A35DE72-9F7D-4320-89BA-3D950D459B68}" type="datetimeFigureOut">
              <a:rPr lang="en-US"/>
              <a:pPr>
                <a:defRPr/>
              </a:pPr>
              <a:t>9/16/2014</a:t>
            </a:fld>
            <a:endParaRPr lang="en-US"/>
          </a:p>
        </p:txBody>
      </p:sp>
      <p:sp>
        <p:nvSpPr>
          <p:cNvPr id="5" name="Footer Placeholder 4"/>
          <p:cNvSpPr>
            <a:spLocks noGrp="1"/>
          </p:cNvSpPr>
          <p:nvPr>
            <p:ph type="ftr" sz="quarter" idx="3"/>
          </p:nvPr>
        </p:nvSpPr>
        <p:spPr>
          <a:xfrm>
            <a:off x="7310438" y="28052713"/>
            <a:ext cx="6775450" cy="1611312"/>
          </a:xfrm>
          <a:prstGeom prst="rect">
            <a:avLst/>
          </a:prstGeom>
        </p:spPr>
        <p:txBody>
          <a:bodyPr vert="horz" lIns="295214" tIns="147607" rIns="295214" bIns="147607" rtlCol="0" anchor="ctr"/>
          <a:lstStyle>
            <a:lvl1pPr algn="ctr" defTabSz="2952140" fontAlgn="auto">
              <a:spcBef>
                <a:spcPts val="0"/>
              </a:spcBef>
              <a:spcAft>
                <a:spcPts val="0"/>
              </a:spcAft>
              <a:defRPr sz="39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15333663" y="28052713"/>
            <a:ext cx="4992687" cy="1611312"/>
          </a:xfrm>
          <a:prstGeom prst="rect">
            <a:avLst/>
          </a:prstGeom>
        </p:spPr>
        <p:txBody>
          <a:bodyPr vert="horz" lIns="295214" tIns="147607" rIns="295214" bIns="147607" rtlCol="0" anchor="ctr"/>
          <a:lstStyle>
            <a:lvl1pPr algn="r" defTabSz="2952140" fontAlgn="auto">
              <a:spcBef>
                <a:spcPts val="0"/>
              </a:spcBef>
              <a:spcAft>
                <a:spcPts val="0"/>
              </a:spcAft>
              <a:defRPr sz="3900" smtClean="0">
                <a:solidFill>
                  <a:schemeClr val="tx1">
                    <a:tint val="75000"/>
                  </a:schemeClr>
                </a:solidFill>
                <a:latin typeface="+mn-lt"/>
                <a:cs typeface="+mn-cs"/>
              </a:defRPr>
            </a:lvl1pPr>
          </a:lstStyle>
          <a:p>
            <a:pPr>
              <a:defRPr/>
            </a:pPr>
            <a:fld id="{6B8A52FA-C725-4A23-A1D4-75045E43A342}"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1163" rtl="0" fontAlgn="base">
        <a:spcBef>
          <a:spcPct val="0"/>
        </a:spcBef>
        <a:spcAft>
          <a:spcPct val="0"/>
        </a:spcAft>
        <a:defRPr sz="14200" kern="1200">
          <a:solidFill>
            <a:schemeClr val="tx1"/>
          </a:solidFill>
          <a:latin typeface="+mj-lt"/>
          <a:ea typeface="+mj-ea"/>
          <a:cs typeface="+mj-cs"/>
        </a:defRPr>
      </a:lvl1pPr>
      <a:lvl2pPr algn="ctr" defTabSz="2951163" rtl="0" fontAlgn="base">
        <a:spcBef>
          <a:spcPct val="0"/>
        </a:spcBef>
        <a:spcAft>
          <a:spcPct val="0"/>
        </a:spcAft>
        <a:defRPr sz="14200">
          <a:solidFill>
            <a:schemeClr val="tx1"/>
          </a:solidFill>
          <a:latin typeface="Calibri" pitchFamily="34" charset="0"/>
        </a:defRPr>
      </a:lvl2pPr>
      <a:lvl3pPr algn="ctr" defTabSz="2951163" rtl="0" fontAlgn="base">
        <a:spcBef>
          <a:spcPct val="0"/>
        </a:spcBef>
        <a:spcAft>
          <a:spcPct val="0"/>
        </a:spcAft>
        <a:defRPr sz="14200">
          <a:solidFill>
            <a:schemeClr val="tx1"/>
          </a:solidFill>
          <a:latin typeface="Calibri" pitchFamily="34" charset="0"/>
        </a:defRPr>
      </a:lvl3pPr>
      <a:lvl4pPr algn="ctr" defTabSz="2951163" rtl="0" fontAlgn="base">
        <a:spcBef>
          <a:spcPct val="0"/>
        </a:spcBef>
        <a:spcAft>
          <a:spcPct val="0"/>
        </a:spcAft>
        <a:defRPr sz="14200">
          <a:solidFill>
            <a:schemeClr val="tx1"/>
          </a:solidFill>
          <a:latin typeface="Calibri" pitchFamily="34" charset="0"/>
        </a:defRPr>
      </a:lvl4pPr>
      <a:lvl5pPr algn="ctr" defTabSz="2951163" rtl="0" fontAlgn="base">
        <a:spcBef>
          <a:spcPct val="0"/>
        </a:spcBef>
        <a:spcAft>
          <a:spcPct val="0"/>
        </a:spcAft>
        <a:defRPr sz="14200">
          <a:solidFill>
            <a:schemeClr val="tx1"/>
          </a:solidFill>
          <a:latin typeface="Calibri" pitchFamily="34" charset="0"/>
        </a:defRPr>
      </a:lvl5pPr>
      <a:lvl6pPr marL="457200" algn="ctr" defTabSz="2951163" rtl="0" fontAlgn="base">
        <a:spcBef>
          <a:spcPct val="0"/>
        </a:spcBef>
        <a:spcAft>
          <a:spcPct val="0"/>
        </a:spcAft>
        <a:defRPr sz="14200">
          <a:solidFill>
            <a:schemeClr val="tx1"/>
          </a:solidFill>
          <a:latin typeface="Calibri" pitchFamily="34" charset="0"/>
        </a:defRPr>
      </a:lvl6pPr>
      <a:lvl7pPr marL="914400" algn="ctr" defTabSz="2951163" rtl="0" fontAlgn="base">
        <a:spcBef>
          <a:spcPct val="0"/>
        </a:spcBef>
        <a:spcAft>
          <a:spcPct val="0"/>
        </a:spcAft>
        <a:defRPr sz="14200">
          <a:solidFill>
            <a:schemeClr val="tx1"/>
          </a:solidFill>
          <a:latin typeface="Calibri" pitchFamily="34" charset="0"/>
        </a:defRPr>
      </a:lvl7pPr>
      <a:lvl8pPr marL="1371600" algn="ctr" defTabSz="2951163" rtl="0" fontAlgn="base">
        <a:spcBef>
          <a:spcPct val="0"/>
        </a:spcBef>
        <a:spcAft>
          <a:spcPct val="0"/>
        </a:spcAft>
        <a:defRPr sz="14200">
          <a:solidFill>
            <a:schemeClr val="tx1"/>
          </a:solidFill>
          <a:latin typeface="Calibri" pitchFamily="34" charset="0"/>
        </a:defRPr>
      </a:lvl8pPr>
      <a:lvl9pPr marL="1828800" algn="ctr" defTabSz="2951163" rtl="0" fontAlgn="base">
        <a:spcBef>
          <a:spcPct val="0"/>
        </a:spcBef>
        <a:spcAft>
          <a:spcPct val="0"/>
        </a:spcAft>
        <a:defRPr sz="14200">
          <a:solidFill>
            <a:schemeClr val="tx1"/>
          </a:solidFill>
          <a:latin typeface="Calibri" pitchFamily="34" charset="0"/>
        </a:defRPr>
      </a:lvl9pPr>
    </p:titleStyle>
    <p:bodyStyle>
      <a:lvl1pPr marL="1106488" indent="-1106488" algn="l" defTabSz="2951163" rtl="0" fontAlgn="base">
        <a:spcBef>
          <a:spcPct val="20000"/>
        </a:spcBef>
        <a:spcAft>
          <a:spcPct val="0"/>
        </a:spcAft>
        <a:buFont typeface="Arial" charset="0"/>
        <a:buChar char="•"/>
        <a:defRPr sz="10300" kern="1200">
          <a:solidFill>
            <a:schemeClr val="tx1"/>
          </a:solidFill>
          <a:latin typeface="+mn-lt"/>
          <a:ea typeface="+mn-ea"/>
          <a:cs typeface="+mn-cs"/>
        </a:defRPr>
      </a:lvl1pPr>
      <a:lvl2pPr marL="2397125" indent="-922338" algn="l" defTabSz="2951163" rtl="0" fontAlgn="base">
        <a:spcBef>
          <a:spcPct val="20000"/>
        </a:spcBef>
        <a:spcAft>
          <a:spcPct val="0"/>
        </a:spcAft>
        <a:buFont typeface="Arial" charset="0"/>
        <a:buChar char="–"/>
        <a:defRPr sz="9000" kern="1200">
          <a:solidFill>
            <a:schemeClr val="tx1"/>
          </a:solidFill>
          <a:latin typeface="+mn-lt"/>
          <a:ea typeface="+mn-ea"/>
          <a:cs typeface="+mn-cs"/>
        </a:defRPr>
      </a:lvl2pPr>
      <a:lvl3pPr marL="3689350" indent="-736600" algn="l" defTabSz="2951163" rtl="0" fontAlgn="base">
        <a:spcBef>
          <a:spcPct val="20000"/>
        </a:spcBef>
        <a:spcAft>
          <a:spcPct val="0"/>
        </a:spcAft>
        <a:buFont typeface="Arial" charset="0"/>
        <a:buChar char="•"/>
        <a:defRPr sz="7700" kern="1200">
          <a:solidFill>
            <a:schemeClr val="tx1"/>
          </a:solidFill>
          <a:latin typeface="+mn-lt"/>
          <a:ea typeface="+mn-ea"/>
          <a:cs typeface="+mn-cs"/>
        </a:defRPr>
      </a:lvl3pPr>
      <a:lvl4pPr marL="5165725" indent="-736600" algn="l" defTabSz="2951163" rtl="0" fontAlgn="base">
        <a:spcBef>
          <a:spcPct val="20000"/>
        </a:spcBef>
        <a:spcAft>
          <a:spcPct val="0"/>
        </a:spcAft>
        <a:buFont typeface="Arial" charset="0"/>
        <a:buChar char="–"/>
        <a:defRPr sz="6500" kern="1200">
          <a:solidFill>
            <a:schemeClr val="tx1"/>
          </a:solidFill>
          <a:latin typeface="+mn-lt"/>
          <a:ea typeface="+mn-ea"/>
          <a:cs typeface="+mn-cs"/>
        </a:defRPr>
      </a:lvl4pPr>
      <a:lvl5pPr marL="6642100" indent="-736600" algn="l" defTabSz="2951163" rtl="0" fontAlgn="base">
        <a:spcBef>
          <a:spcPct val="20000"/>
        </a:spcBef>
        <a:spcAft>
          <a:spcPct val="0"/>
        </a:spcAft>
        <a:buFont typeface="Arial" charset="0"/>
        <a:buChar char="»"/>
        <a:defRPr sz="6500" kern="1200">
          <a:solidFill>
            <a:schemeClr val="tx1"/>
          </a:solidFill>
          <a:latin typeface="+mn-lt"/>
          <a:ea typeface="+mn-ea"/>
          <a:cs typeface="+mn-cs"/>
        </a:defRPr>
      </a:lvl5pPr>
      <a:lvl6pPr marL="8118386" indent="-738035" algn="l" defTabSz="2952140"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4456" indent="-738035" algn="l" defTabSz="2952140"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70527" indent="-738035" algn="l" defTabSz="2952140"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6597" indent="-738035" algn="l" defTabSz="2952140"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52140" rtl="0" eaLnBrk="1" latinLnBrk="0" hangingPunct="1">
        <a:defRPr sz="5800" kern="1200">
          <a:solidFill>
            <a:schemeClr val="tx1"/>
          </a:solidFill>
          <a:latin typeface="+mn-lt"/>
          <a:ea typeface="+mn-ea"/>
          <a:cs typeface="+mn-cs"/>
        </a:defRPr>
      </a:lvl1pPr>
      <a:lvl2pPr marL="1476070" algn="l" defTabSz="2952140" rtl="0" eaLnBrk="1" latinLnBrk="0" hangingPunct="1">
        <a:defRPr sz="5800" kern="1200">
          <a:solidFill>
            <a:schemeClr val="tx1"/>
          </a:solidFill>
          <a:latin typeface="+mn-lt"/>
          <a:ea typeface="+mn-ea"/>
          <a:cs typeface="+mn-cs"/>
        </a:defRPr>
      </a:lvl2pPr>
      <a:lvl3pPr marL="2952140" algn="l" defTabSz="2952140" rtl="0" eaLnBrk="1" latinLnBrk="0" hangingPunct="1">
        <a:defRPr sz="5800" kern="1200">
          <a:solidFill>
            <a:schemeClr val="tx1"/>
          </a:solidFill>
          <a:latin typeface="+mn-lt"/>
          <a:ea typeface="+mn-ea"/>
          <a:cs typeface="+mn-cs"/>
        </a:defRPr>
      </a:lvl3pPr>
      <a:lvl4pPr marL="4428211" algn="l" defTabSz="2952140" rtl="0" eaLnBrk="1" latinLnBrk="0" hangingPunct="1">
        <a:defRPr sz="5800" kern="1200">
          <a:solidFill>
            <a:schemeClr val="tx1"/>
          </a:solidFill>
          <a:latin typeface="+mn-lt"/>
          <a:ea typeface="+mn-ea"/>
          <a:cs typeface="+mn-cs"/>
        </a:defRPr>
      </a:lvl4pPr>
      <a:lvl5pPr marL="5904281" algn="l" defTabSz="2952140" rtl="0" eaLnBrk="1" latinLnBrk="0" hangingPunct="1">
        <a:defRPr sz="5800" kern="1200">
          <a:solidFill>
            <a:schemeClr val="tx1"/>
          </a:solidFill>
          <a:latin typeface="+mn-lt"/>
          <a:ea typeface="+mn-ea"/>
          <a:cs typeface="+mn-cs"/>
        </a:defRPr>
      </a:lvl5pPr>
      <a:lvl6pPr marL="7380351" algn="l" defTabSz="2952140" rtl="0" eaLnBrk="1" latinLnBrk="0" hangingPunct="1">
        <a:defRPr sz="5800" kern="1200">
          <a:solidFill>
            <a:schemeClr val="tx1"/>
          </a:solidFill>
          <a:latin typeface="+mn-lt"/>
          <a:ea typeface="+mn-ea"/>
          <a:cs typeface="+mn-cs"/>
        </a:defRPr>
      </a:lvl6pPr>
      <a:lvl7pPr marL="8856421" algn="l" defTabSz="2952140" rtl="0" eaLnBrk="1" latinLnBrk="0" hangingPunct="1">
        <a:defRPr sz="5800" kern="1200">
          <a:solidFill>
            <a:schemeClr val="tx1"/>
          </a:solidFill>
          <a:latin typeface="+mn-lt"/>
          <a:ea typeface="+mn-ea"/>
          <a:cs typeface="+mn-cs"/>
        </a:defRPr>
      </a:lvl7pPr>
      <a:lvl8pPr marL="10332491" algn="l" defTabSz="2952140" rtl="0" eaLnBrk="1" latinLnBrk="0" hangingPunct="1">
        <a:defRPr sz="5800" kern="1200">
          <a:solidFill>
            <a:schemeClr val="tx1"/>
          </a:solidFill>
          <a:latin typeface="+mn-lt"/>
          <a:ea typeface="+mn-ea"/>
          <a:cs typeface="+mn-cs"/>
        </a:defRPr>
      </a:lvl8pPr>
      <a:lvl9pPr marL="11808562" algn="l" defTabSz="2952140"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gif"/><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chemeClr val="bg2">
                <a:lumMod val="75000"/>
              </a:schemeClr>
            </a:gs>
            <a:gs pos="2000">
              <a:schemeClr val="bg2">
                <a:lumMod val="75000"/>
              </a:schemeClr>
            </a:gs>
            <a:gs pos="0">
              <a:schemeClr val="bg1"/>
            </a:gs>
            <a:gs pos="7000">
              <a:srgbClr val="00B0F0"/>
            </a:gs>
            <a:gs pos="14000">
              <a:schemeClr val="bg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8" name="Rounded Rectangle 7"/>
          <p:cNvSpPr/>
          <p:nvPr/>
        </p:nvSpPr>
        <p:spPr bwMode="auto">
          <a:xfrm>
            <a:off x="1467822" y="11857037"/>
            <a:ext cx="18308277" cy="7145389"/>
          </a:xfrm>
          <a:prstGeom prst="roundRect">
            <a:avLst>
              <a:gd name="adj" fmla="val 4863"/>
            </a:avLst>
          </a:prstGeom>
          <a:solidFill>
            <a:schemeClr val="tx1"/>
          </a:solidFill>
          <a:ln w="95250">
            <a:gradFill>
              <a:gsLst>
                <a:gs pos="0">
                  <a:schemeClr val="accent5">
                    <a:lumMod val="60000"/>
                    <a:lumOff val="40000"/>
                  </a:schemeClr>
                </a:gs>
                <a:gs pos="70000">
                  <a:srgbClr val="00B0F0"/>
                </a:gs>
                <a:gs pos="30000">
                  <a:srgbClr val="00B0F0"/>
                </a:gs>
                <a:gs pos="100000">
                  <a:schemeClr val="accent5">
                    <a:lumMod val="60000"/>
                    <a:lumOff val="4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295214" tIns="147607" rIns="295214" bIns="147607" anchor="ctr"/>
          <a:lstStyle/>
          <a:p>
            <a:pPr algn="ctr" defTabSz="2952140" fontAlgn="auto">
              <a:spcBef>
                <a:spcPts val="0"/>
              </a:spcBef>
              <a:spcAft>
                <a:spcPts val="0"/>
              </a:spcAft>
              <a:defRPr/>
            </a:pPr>
            <a:endParaRPr lang="en-US"/>
          </a:p>
        </p:txBody>
      </p:sp>
      <p:sp>
        <p:nvSpPr>
          <p:cNvPr id="42" name="TextBox 41"/>
          <p:cNvSpPr txBox="1"/>
          <p:nvPr/>
        </p:nvSpPr>
        <p:spPr>
          <a:xfrm>
            <a:off x="10977545" y="12632447"/>
            <a:ext cx="8600557" cy="5940088"/>
          </a:xfrm>
          <a:prstGeom prst="rect">
            <a:avLst/>
          </a:prstGeom>
          <a:noFill/>
        </p:spPr>
        <p:txBody>
          <a:bodyPr wrap="square" rtlCol="0">
            <a:spAutoFit/>
          </a:bodyPr>
          <a:lstStyle/>
          <a:p>
            <a:pPr algn="just"/>
            <a:r>
              <a:rPr lang="en-GB" sz="2000" dirty="0" smtClean="0">
                <a:solidFill>
                  <a:schemeClr val="bg1"/>
                </a:solidFill>
              </a:rPr>
              <a:t>Laser cooling </a:t>
            </a:r>
            <a:r>
              <a:rPr lang="en-GB" sz="2000" dirty="0">
                <a:solidFill>
                  <a:schemeClr val="bg1"/>
                </a:solidFill>
              </a:rPr>
              <a:t>can only </a:t>
            </a:r>
            <a:r>
              <a:rPr lang="en-GB" sz="2000" dirty="0" smtClean="0">
                <a:solidFill>
                  <a:schemeClr val="bg1"/>
                </a:solidFill>
              </a:rPr>
              <a:t>cool </a:t>
            </a:r>
            <a:r>
              <a:rPr lang="en-GB" sz="2000" dirty="0">
                <a:solidFill>
                  <a:schemeClr val="bg1"/>
                </a:solidFill>
              </a:rPr>
              <a:t>so far. </a:t>
            </a:r>
            <a:r>
              <a:rPr lang="en-GB" sz="2000" dirty="0" smtClean="0">
                <a:solidFill>
                  <a:schemeClr val="bg1"/>
                </a:solidFill>
              </a:rPr>
              <a:t> The atoms are transferred to </a:t>
            </a:r>
            <a:r>
              <a:rPr lang="en-GB" sz="2000" dirty="0">
                <a:solidFill>
                  <a:schemeClr val="bg1"/>
                </a:solidFill>
              </a:rPr>
              <a:t>a purely magnetic trap with no lasers to perform evaporative cooling. Here the energy required for particles to leave is lowered slowly, allowing warmer particles to leave, or ‘evaporate’, away from the gas. </a:t>
            </a:r>
            <a:r>
              <a:rPr lang="en-GB" sz="2000" dirty="0" smtClean="0">
                <a:solidFill>
                  <a:schemeClr val="bg1"/>
                </a:solidFill>
              </a:rPr>
              <a:t>These remove more than their fair share of energy, greatly reducing </a:t>
            </a:r>
            <a:r>
              <a:rPr lang="en-GB" sz="2000" dirty="0">
                <a:solidFill>
                  <a:schemeClr val="bg1"/>
                </a:solidFill>
              </a:rPr>
              <a:t>the average temperature. However the number of particles left </a:t>
            </a:r>
            <a:r>
              <a:rPr lang="en-GB" sz="2000" dirty="0" smtClean="0">
                <a:solidFill>
                  <a:schemeClr val="bg1"/>
                </a:solidFill>
              </a:rPr>
              <a:t>is </a:t>
            </a:r>
            <a:r>
              <a:rPr lang="en-GB" sz="2000" dirty="0">
                <a:solidFill>
                  <a:schemeClr val="bg1"/>
                </a:solidFill>
              </a:rPr>
              <a:t>far lower, </a:t>
            </a:r>
            <a:r>
              <a:rPr lang="en-GB" sz="2000" dirty="0" smtClean="0">
                <a:solidFill>
                  <a:schemeClr val="bg1"/>
                </a:solidFill>
              </a:rPr>
              <a:t>typically around </a:t>
            </a:r>
            <a:r>
              <a:rPr lang="en-GB" sz="2000" dirty="0">
                <a:solidFill>
                  <a:schemeClr val="bg1"/>
                </a:solidFill>
              </a:rPr>
              <a:t>10</a:t>
            </a:r>
            <a:r>
              <a:rPr lang="en-GB" sz="2000" baseline="30000" dirty="0">
                <a:solidFill>
                  <a:schemeClr val="bg1"/>
                </a:solidFill>
              </a:rPr>
              <a:t>5</a:t>
            </a:r>
            <a:r>
              <a:rPr lang="en-GB" sz="2000" dirty="0" smtClean="0">
                <a:solidFill>
                  <a:schemeClr val="bg1"/>
                </a:solidFill>
              </a:rPr>
              <a:t>.</a:t>
            </a:r>
          </a:p>
          <a:p>
            <a:pPr algn="just"/>
            <a:endParaRPr lang="en-GB" sz="2000" dirty="0">
              <a:solidFill>
                <a:schemeClr val="bg1"/>
              </a:solidFill>
            </a:endParaRPr>
          </a:p>
          <a:p>
            <a:pPr algn="just"/>
            <a:endParaRPr lang="en-GB" sz="2000" dirty="0" smtClean="0">
              <a:solidFill>
                <a:schemeClr val="bg1"/>
              </a:solidFill>
            </a:endParaRPr>
          </a:p>
          <a:p>
            <a:pPr algn="just"/>
            <a:endParaRPr lang="en-GB" sz="2000" dirty="0">
              <a:solidFill>
                <a:schemeClr val="bg1"/>
              </a:solidFill>
            </a:endParaRPr>
          </a:p>
          <a:p>
            <a:pPr algn="just"/>
            <a:endParaRPr lang="en-GB" sz="2000" dirty="0" smtClean="0">
              <a:solidFill>
                <a:schemeClr val="bg1"/>
              </a:solidFill>
            </a:endParaRPr>
          </a:p>
          <a:p>
            <a:pPr algn="just"/>
            <a:endParaRPr lang="en-GB" sz="2000" dirty="0">
              <a:solidFill>
                <a:schemeClr val="bg1"/>
              </a:solidFill>
            </a:endParaRPr>
          </a:p>
          <a:p>
            <a:pPr algn="just"/>
            <a:endParaRPr lang="en-GB" sz="2000" dirty="0" smtClean="0">
              <a:solidFill>
                <a:schemeClr val="bg1"/>
              </a:solidFill>
            </a:endParaRPr>
          </a:p>
          <a:p>
            <a:pPr algn="just"/>
            <a:endParaRPr lang="en-GB" sz="2000" dirty="0">
              <a:solidFill>
                <a:schemeClr val="bg1"/>
              </a:solidFill>
            </a:endParaRPr>
          </a:p>
          <a:p>
            <a:pPr algn="just"/>
            <a:endParaRPr lang="en-GB" sz="2000" dirty="0" smtClean="0">
              <a:solidFill>
                <a:schemeClr val="bg1"/>
              </a:solidFill>
            </a:endParaRPr>
          </a:p>
          <a:p>
            <a:pPr algn="just"/>
            <a:endParaRPr lang="en-GB" sz="2000" dirty="0">
              <a:solidFill>
                <a:schemeClr val="bg1"/>
              </a:solidFill>
            </a:endParaRPr>
          </a:p>
          <a:p>
            <a:pPr algn="just"/>
            <a:r>
              <a:rPr lang="en-GB" sz="2000" dirty="0">
                <a:solidFill>
                  <a:schemeClr val="bg1"/>
                </a:solidFill>
              </a:rPr>
              <a:t>Finally the </a:t>
            </a:r>
            <a:r>
              <a:rPr lang="en-GB" sz="2000" dirty="0" smtClean="0">
                <a:solidFill>
                  <a:schemeClr val="bg1"/>
                </a:solidFill>
              </a:rPr>
              <a:t>atoms </a:t>
            </a:r>
            <a:r>
              <a:rPr lang="en-GB" sz="2000" dirty="0">
                <a:solidFill>
                  <a:schemeClr val="bg1"/>
                </a:solidFill>
              </a:rPr>
              <a:t>can be placed into an Optical Dipole </a:t>
            </a:r>
            <a:r>
              <a:rPr lang="en-GB" sz="2000" dirty="0" smtClean="0">
                <a:solidFill>
                  <a:schemeClr val="bg1"/>
                </a:solidFill>
              </a:rPr>
              <a:t>Trap formed from </a:t>
            </a:r>
            <a:r>
              <a:rPr lang="en-GB" sz="2000" dirty="0">
                <a:solidFill>
                  <a:schemeClr val="bg1"/>
                </a:solidFill>
              </a:rPr>
              <a:t>far </a:t>
            </a:r>
            <a:r>
              <a:rPr lang="en-GB" sz="2000" dirty="0" smtClean="0">
                <a:solidFill>
                  <a:schemeClr val="bg1"/>
                </a:solidFill>
              </a:rPr>
              <a:t>red-detuned light, </a:t>
            </a:r>
            <a:r>
              <a:rPr lang="en-GB" sz="2000" dirty="0">
                <a:solidFill>
                  <a:schemeClr val="bg1"/>
                </a:solidFill>
              </a:rPr>
              <a:t>which </a:t>
            </a:r>
            <a:r>
              <a:rPr lang="en-GB" sz="2000" dirty="0" smtClean="0">
                <a:solidFill>
                  <a:schemeClr val="bg1"/>
                </a:solidFill>
              </a:rPr>
              <a:t>traps atoms in the </a:t>
            </a:r>
            <a:r>
              <a:rPr lang="en-GB" sz="2000" dirty="0">
                <a:solidFill>
                  <a:schemeClr val="bg1"/>
                </a:solidFill>
              </a:rPr>
              <a:t>areas of highest intensity</a:t>
            </a:r>
            <a:r>
              <a:rPr lang="en-GB" sz="2000" dirty="0" smtClean="0">
                <a:solidFill>
                  <a:schemeClr val="bg1"/>
                </a:solidFill>
              </a:rPr>
              <a:t>.  A multitude of different experiments can now be performed using the quantum gas.</a:t>
            </a:r>
            <a:endParaRPr lang="en-GB" sz="2000" dirty="0">
              <a:solidFill>
                <a:schemeClr val="bg1"/>
              </a:solidFill>
            </a:endParaRPr>
          </a:p>
        </p:txBody>
      </p:sp>
      <p:sp>
        <p:nvSpPr>
          <p:cNvPr id="49" name="TextBox 48"/>
          <p:cNvSpPr txBox="1"/>
          <p:nvPr/>
        </p:nvSpPr>
        <p:spPr>
          <a:xfrm>
            <a:off x="15556569" y="14887626"/>
            <a:ext cx="3980793" cy="1938992"/>
          </a:xfrm>
          <a:prstGeom prst="rect">
            <a:avLst/>
          </a:prstGeom>
          <a:noFill/>
        </p:spPr>
        <p:txBody>
          <a:bodyPr wrap="square" rtlCol="0">
            <a:spAutoFit/>
          </a:bodyPr>
          <a:lstStyle/>
          <a:p>
            <a:pPr algn="just"/>
            <a:r>
              <a:rPr lang="en-GB" sz="2000" dirty="0" smtClean="0">
                <a:solidFill>
                  <a:schemeClr val="bg1"/>
                </a:solidFill>
              </a:rPr>
              <a:t>Cooling your tea works by a similar method, the warmer water evaporates off taking more than the average energy with it</a:t>
            </a:r>
            <a:r>
              <a:rPr lang="en-GB" sz="2000" dirty="0">
                <a:solidFill>
                  <a:schemeClr val="bg1"/>
                </a:solidFill>
              </a:rPr>
              <a:t> </a:t>
            </a:r>
            <a:r>
              <a:rPr lang="en-GB" sz="2000" dirty="0" smtClean="0">
                <a:solidFill>
                  <a:schemeClr val="bg1"/>
                </a:solidFill>
              </a:rPr>
              <a:t>(although in this example we retain most of the tea).</a:t>
            </a:r>
          </a:p>
        </p:txBody>
      </p:sp>
      <p:pic>
        <p:nvPicPr>
          <p:cNvPr id="10" name="Picture 2" descr="File:Coffee cup.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2962" y="13990637"/>
            <a:ext cx="40386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7" name="Rounded Rectangle 36"/>
          <p:cNvSpPr/>
          <p:nvPr/>
        </p:nvSpPr>
        <p:spPr bwMode="auto">
          <a:xfrm>
            <a:off x="1467504" y="4362021"/>
            <a:ext cx="8783999" cy="7114018"/>
          </a:xfrm>
          <a:prstGeom prst="roundRect">
            <a:avLst>
              <a:gd name="adj" fmla="val 4266"/>
            </a:avLst>
          </a:prstGeom>
          <a:solidFill>
            <a:schemeClr val="tx1"/>
          </a:solidFill>
          <a:ln w="95250">
            <a:gradFill>
              <a:gsLst>
                <a:gs pos="0">
                  <a:schemeClr val="accent5">
                    <a:lumMod val="60000"/>
                    <a:lumOff val="40000"/>
                  </a:schemeClr>
                </a:gs>
                <a:gs pos="70000">
                  <a:srgbClr val="00B0F0"/>
                </a:gs>
                <a:gs pos="100000">
                  <a:schemeClr val="accent5">
                    <a:lumMod val="60000"/>
                    <a:lumOff val="40000"/>
                  </a:schemeClr>
                </a:gs>
                <a:gs pos="30000">
                  <a:srgbClr val="00B0F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295214" tIns="147607" rIns="295214" bIns="147607" anchor="ctr"/>
          <a:lstStyle/>
          <a:p>
            <a:pPr algn="ctr" defTabSz="2952140" fontAlgn="auto">
              <a:spcBef>
                <a:spcPts val="0"/>
              </a:spcBef>
              <a:spcAft>
                <a:spcPts val="0"/>
              </a:spcAft>
              <a:defRPr/>
            </a:pPr>
            <a:endParaRPr lang="en-US" dirty="0"/>
          </a:p>
        </p:txBody>
      </p:sp>
      <p:sp>
        <p:nvSpPr>
          <p:cNvPr id="17" name="Rounded Rectangle 16"/>
          <p:cNvSpPr/>
          <p:nvPr/>
        </p:nvSpPr>
        <p:spPr>
          <a:xfrm>
            <a:off x="1541023" y="28144037"/>
            <a:ext cx="18288000" cy="1620000"/>
          </a:xfrm>
          <a:prstGeom prst="roundRect">
            <a:avLst/>
          </a:prstGeom>
          <a:solidFill>
            <a:schemeClr val="tx1"/>
          </a:solidFill>
          <a:ln w="50800">
            <a:gradFill>
              <a:gsLst>
                <a:gs pos="0">
                  <a:schemeClr val="accent5">
                    <a:lumMod val="60000"/>
                    <a:lumOff val="40000"/>
                  </a:schemeClr>
                </a:gs>
                <a:gs pos="30000">
                  <a:srgbClr val="00B0F0"/>
                </a:gs>
                <a:gs pos="70000">
                  <a:srgbClr val="00B0F0"/>
                </a:gs>
                <a:gs pos="100000">
                  <a:schemeClr val="accent5">
                    <a:lumMod val="60000"/>
                    <a:lumOff val="4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bwMode="auto">
          <a:xfrm>
            <a:off x="1554163" y="655637"/>
            <a:ext cx="18288000" cy="3048000"/>
          </a:xfrm>
          <a:prstGeom prst="roundRect">
            <a:avLst>
              <a:gd name="adj" fmla="val 11765"/>
            </a:avLst>
          </a:prstGeom>
          <a:solidFill>
            <a:schemeClr val="bg1"/>
          </a:solidFill>
          <a:ln w="95250" cap="flat">
            <a:gradFill>
              <a:gsLst>
                <a:gs pos="0">
                  <a:schemeClr val="accent5">
                    <a:lumMod val="60000"/>
                    <a:lumOff val="40000"/>
                  </a:schemeClr>
                </a:gs>
                <a:gs pos="70000">
                  <a:srgbClr val="00B0F0"/>
                </a:gs>
                <a:gs pos="30000">
                  <a:srgbClr val="00B0F0"/>
                </a:gs>
                <a:gs pos="100000">
                  <a:schemeClr val="accent5">
                    <a:lumMod val="60000"/>
                    <a:lumOff val="40000"/>
                  </a:schemeClr>
                </a:gs>
              </a:gsLst>
              <a:lin ang="5400000" scaled="0"/>
            </a:gradFill>
            <a:round/>
          </a:ln>
        </p:spPr>
        <p:style>
          <a:lnRef idx="2">
            <a:schemeClr val="accent1">
              <a:shade val="50000"/>
            </a:schemeClr>
          </a:lnRef>
          <a:fillRef idx="1">
            <a:schemeClr val="accent1"/>
          </a:fillRef>
          <a:effectRef idx="0">
            <a:schemeClr val="accent1"/>
          </a:effectRef>
          <a:fontRef idx="minor">
            <a:schemeClr val="lt1"/>
          </a:fontRef>
        </p:style>
        <p:txBody>
          <a:bodyPr lIns="295214" tIns="147607" rIns="295214" bIns="147607" anchor="ctr"/>
          <a:lstStyle/>
          <a:p>
            <a:pPr algn="ctr" defTabSz="2952140" fontAlgn="auto">
              <a:spcBef>
                <a:spcPts val="0"/>
              </a:spcBef>
              <a:spcAft>
                <a:spcPts val="0"/>
              </a:spcAft>
              <a:defRPr/>
            </a:pPr>
            <a:endParaRPr lang="en-US"/>
          </a:p>
        </p:txBody>
      </p:sp>
      <p:sp>
        <p:nvSpPr>
          <p:cNvPr id="40" name="Rectangle 39"/>
          <p:cNvSpPr/>
          <p:nvPr/>
        </p:nvSpPr>
        <p:spPr>
          <a:xfrm>
            <a:off x="2087562" y="579437"/>
            <a:ext cx="17221200" cy="1785104"/>
          </a:xfrm>
          <a:prstGeom prst="rect">
            <a:avLst/>
          </a:prstGeom>
          <a:noFill/>
        </p:spPr>
        <p:txBody>
          <a:bodyPr wrap="square">
            <a:spAutoFit/>
          </a:bodyPr>
          <a:lstStyle/>
          <a:p>
            <a:pPr algn="ctr" defTabSz="2952140" fontAlgn="auto">
              <a:spcBef>
                <a:spcPts val="0"/>
              </a:spcBef>
              <a:spcAft>
                <a:spcPts val="0"/>
              </a:spcAft>
              <a:defRPr/>
            </a:pPr>
            <a:r>
              <a:rPr lang="en-US" sz="5500" dirty="0" smtClean="0">
                <a:ln w="31550" cmpd="sng">
                  <a:noFill/>
                  <a:prstDash val="solid"/>
                </a:ln>
                <a:solidFill>
                  <a:srgbClr val="00B0F0"/>
                </a:solidFill>
                <a:effectLst/>
                <a:latin typeface="Eras Medium ITC" panose="020B0602030504020804" pitchFamily="34" charset="0"/>
                <a:cs typeface="+mn-cs"/>
              </a:rPr>
              <a:t>A New Computer Control Suite for </a:t>
            </a:r>
            <a:br>
              <a:rPr lang="en-US" sz="5500" dirty="0" smtClean="0">
                <a:ln w="31550" cmpd="sng">
                  <a:noFill/>
                  <a:prstDash val="solid"/>
                </a:ln>
                <a:solidFill>
                  <a:srgbClr val="00B0F0"/>
                </a:solidFill>
                <a:effectLst/>
                <a:latin typeface="Eras Medium ITC" panose="020B0602030504020804" pitchFamily="34" charset="0"/>
                <a:cs typeface="+mn-cs"/>
              </a:rPr>
            </a:br>
            <a:r>
              <a:rPr lang="en-US" sz="5500" dirty="0" err="1" smtClean="0">
                <a:ln w="31550" cmpd="sng">
                  <a:noFill/>
                  <a:prstDash val="solid"/>
                </a:ln>
                <a:solidFill>
                  <a:srgbClr val="00B0F0"/>
                </a:solidFill>
                <a:effectLst/>
                <a:latin typeface="Eras Medium ITC" panose="020B0602030504020804" pitchFamily="34" charset="0"/>
                <a:cs typeface="+mn-cs"/>
              </a:rPr>
              <a:t>Ultracold</a:t>
            </a:r>
            <a:r>
              <a:rPr lang="en-US" sz="5500" dirty="0" smtClean="0">
                <a:ln w="31550" cmpd="sng">
                  <a:noFill/>
                  <a:prstDash val="solid"/>
                </a:ln>
                <a:solidFill>
                  <a:srgbClr val="00B0F0"/>
                </a:solidFill>
                <a:effectLst/>
                <a:latin typeface="Eras Medium ITC" panose="020B0602030504020804" pitchFamily="34" charset="0"/>
                <a:cs typeface="+mn-cs"/>
              </a:rPr>
              <a:t> Atom Experiments</a:t>
            </a:r>
            <a:endParaRPr lang="en-US" sz="5500" dirty="0">
              <a:ln w="31550" cmpd="sng">
                <a:noFill/>
                <a:prstDash val="solid"/>
              </a:ln>
              <a:solidFill>
                <a:srgbClr val="00B0F0"/>
              </a:solidFill>
              <a:effectLst/>
              <a:latin typeface="Eras Medium ITC" panose="020B0602030504020804" pitchFamily="34" charset="0"/>
              <a:cs typeface="+mn-cs"/>
            </a:endParaRPr>
          </a:p>
        </p:txBody>
      </p:sp>
      <p:sp>
        <p:nvSpPr>
          <p:cNvPr id="4" name="TextBox 3"/>
          <p:cNvSpPr txBox="1"/>
          <p:nvPr/>
        </p:nvSpPr>
        <p:spPr>
          <a:xfrm>
            <a:off x="1935162" y="2195532"/>
            <a:ext cx="17526000" cy="1508105"/>
          </a:xfrm>
          <a:prstGeom prst="rect">
            <a:avLst/>
          </a:prstGeom>
          <a:noFill/>
        </p:spPr>
        <p:txBody>
          <a:bodyPr wrap="square" rtlCol="0">
            <a:spAutoFit/>
          </a:bodyPr>
          <a:lstStyle/>
          <a:p>
            <a:pPr algn="ctr"/>
            <a:r>
              <a:rPr lang="en-GB" sz="2800" dirty="0" smtClean="0"/>
              <a:t>T. Ackernley, D. Bowman, G. D. Bruce and D. </a:t>
            </a:r>
            <a:r>
              <a:rPr lang="en-GB" sz="2800" dirty="0" err="1" smtClean="0"/>
              <a:t>Cassettari</a:t>
            </a:r>
            <a:endParaRPr lang="en-GB" sz="2800" dirty="0" smtClean="0"/>
          </a:p>
          <a:p>
            <a:pPr algn="ctr"/>
            <a:endParaRPr lang="en-GB" sz="1000" dirty="0" smtClean="0"/>
          </a:p>
          <a:p>
            <a:pPr algn="ctr"/>
            <a:r>
              <a:rPr lang="en-GB" sz="1800" dirty="0" smtClean="0"/>
              <a:t>Cold Atoms Group, SUPA School of Physics and Astronomy, </a:t>
            </a:r>
          </a:p>
          <a:p>
            <a:pPr algn="ctr"/>
            <a:r>
              <a:rPr lang="en-GB" sz="1800" dirty="0" smtClean="0"/>
              <a:t>University of St Andrews, North </a:t>
            </a:r>
            <a:r>
              <a:rPr lang="en-GB" sz="1800" dirty="0" err="1" smtClean="0"/>
              <a:t>Haugh</a:t>
            </a:r>
            <a:r>
              <a:rPr lang="en-GB" sz="1800" dirty="0" smtClean="0"/>
              <a:t>, St Andrews, Fife, KY16 9SS, UK</a:t>
            </a:r>
          </a:p>
          <a:p>
            <a:pPr algn="ctr"/>
            <a:r>
              <a:rPr lang="en-GB" sz="1800" dirty="0" smtClean="0"/>
              <a:t>www.st-andrews.ac.uk/coldatoms</a:t>
            </a:r>
            <a:endParaRPr lang="en-GB" sz="1800" dirty="0"/>
          </a:p>
        </p:txBody>
      </p:sp>
      <p:sp>
        <p:nvSpPr>
          <p:cNvPr id="7" name="Rounded Rectangle 6"/>
          <p:cNvSpPr/>
          <p:nvPr/>
        </p:nvSpPr>
        <p:spPr bwMode="auto">
          <a:xfrm>
            <a:off x="10992101" y="4362020"/>
            <a:ext cx="8783999" cy="7114018"/>
          </a:xfrm>
          <a:prstGeom prst="roundRect">
            <a:avLst>
              <a:gd name="adj" fmla="val 4266"/>
            </a:avLst>
          </a:prstGeom>
          <a:solidFill>
            <a:schemeClr val="tx1"/>
          </a:solidFill>
          <a:ln w="95250">
            <a:gradFill>
              <a:gsLst>
                <a:gs pos="0">
                  <a:schemeClr val="accent5">
                    <a:lumMod val="60000"/>
                    <a:lumOff val="40000"/>
                  </a:schemeClr>
                </a:gs>
                <a:gs pos="70000">
                  <a:srgbClr val="00B0F0"/>
                </a:gs>
                <a:gs pos="100000">
                  <a:schemeClr val="accent5">
                    <a:lumMod val="60000"/>
                    <a:lumOff val="40000"/>
                  </a:schemeClr>
                </a:gs>
                <a:gs pos="30000">
                  <a:srgbClr val="00B0F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295214" tIns="147607" rIns="295214" bIns="147607" anchor="ctr"/>
          <a:lstStyle/>
          <a:p>
            <a:pPr algn="ctr" defTabSz="2952140" fontAlgn="auto">
              <a:spcBef>
                <a:spcPts val="0"/>
              </a:spcBef>
              <a:spcAft>
                <a:spcPts val="0"/>
              </a:spcAft>
              <a:defRPr/>
            </a:pPr>
            <a:endParaRPr lang="en-US" dirty="0"/>
          </a:p>
        </p:txBody>
      </p:sp>
      <p:pic>
        <p:nvPicPr>
          <p:cNvPr id="12" name="Picture 11" descr="lecerhulme.jpg"/>
          <p:cNvPicPr>
            <a:picLocks noChangeAspect="1"/>
          </p:cNvPicPr>
          <p:nvPr/>
        </p:nvPicPr>
        <p:blipFill>
          <a:blip r:embed="rId3" cstate="print"/>
          <a:stretch>
            <a:fillRect/>
          </a:stretch>
        </p:blipFill>
        <p:spPr>
          <a:xfrm>
            <a:off x="15708969" y="28220237"/>
            <a:ext cx="2439555" cy="1440000"/>
          </a:xfrm>
          <a:prstGeom prst="rect">
            <a:avLst/>
          </a:prstGeom>
          <a:ln>
            <a:no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74162" y="28228037"/>
            <a:ext cx="3606766" cy="1440000"/>
          </a:xfrm>
          <a:prstGeom prst="rect">
            <a:avLst/>
          </a:prstGeom>
          <a:ln>
            <a:noFill/>
          </a:ln>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4486" y="28312259"/>
            <a:ext cx="2679069" cy="1440000"/>
          </a:xfrm>
          <a:prstGeom prst="rect">
            <a:avLst/>
          </a:prstGeom>
        </p:spPr>
      </p:pic>
      <p:sp>
        <p:nvSpPr>
          <p:cNvPr id="19" name="Rounded Rectangle 18"/>
          <p:cNvSpPr/>
          <p:nvPr/>
        </p:nvSpPr>
        <p:spPr bwMode="auto">
          <a:xfrm>
            <a:off x="22128162" y="15057437"/>
            <a:ext cx="8784000" cy="11353800"/>
          </a:xfrm>
          <a:prstGeom prst="roundRect">
            <a:avLst>
              <a:gd name="adj" fmla="val 6682"/>
            </a:avLst>
          </a:prstGeom>
          <a:solidFill>
            <a:schemeClr val="tx1"/>
          </a:solidFill>
          <a:ln w="95250">
            <a:gradFill>
              <a:gsLst>
                <a:gs pos="0">
                  <a:schemeClr val="accent5">
                    <a:lumMod val="60000"/>
                    <a:lumOff val="40000"/>
                  </a:schemeClr>
                </a:gs>
                <a:gs pos="30000">
                  <a:srgbClr val="00B0F0"/>
                </a:gs>
                <a:gs pos="70000">
                  <a:srgbClr val="00B0F0"/>
                </a:gs>
                <a:gs pos="100000">
                  <a:schemeClr val="accent5">
                    <a:lumMod val="60000"/>
                    <a:lumOff val="4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295214" tIns="147607" rIns="295214" bIns="147607" anchor="ctr"/>
          <a:lstStyle/>
          <a:p>
            <a:pPr algn="ctr" defTabSz="2952140" fontAlgn="auto">
              <a:spcBef>
                <a:spcPts val="0"/>
              </a:spcBef>
              <a:spcAft>
                <a:spcPts val="0"/>
              </a:spcAft>
              <a:defRPr/>
            </a:pPr>
            <a:endParaRPr lang="en-US"/>
          </a:p>
        </p:txBody>
      </p:sp>
      <p:sp>
        <p:nvSpPr>
          <p:cNvPr id="21" name="TextBox 20"/>
          <p:cNvSpPr txBox="1"/>
          <p:nvPr/>
        </p:nvSpPr>
        <p:spPr>
          <a:xfrm>
            <a:off x="1649911" y="4508714"/>
            <a:ext cx="17830800" cy="646331"/>
          </a:xfrm>
          <a:prstGeom prst="rect">
            <a:avLst/>
          </a:prstGeom>
          <a:noFill/>
        </p:spPr>
        <p:txBody>
          <a:bodyPr wrap="square" rtlCol="0">
            <a:spAutoFit/>
          </a:bodyPr>
          <a:lstStyle/>
          <a:p>
            <a:r>
              <a:rPr lang="en-GB" sz="3600" dirty="0" smtClean="0">
                <a:solidFill>
                  <a:schemeClr val="bg1"/>
                </a:solidFill>
                <a:latin typeface="Eras Medium ITC"/>
              </a:rPr>
              <a:t>The Bose-Einstein Condensate</a:t>
            </a:r>
          </a:p>
        </p:txBody>
      </p:sp>
      <p:sp>
        <p:nvSpPr>
          <p:cNvPr id="22" name="TextBox 21"/>
          <p:cNvSpPr txBox="1"/>
          <p:nvPr/>
        </p:nvSpPr>
        <p:spPr>
          <a:xfrm>
            <a:off x="1649911" y="5155045"/>
            <a:ext cx="8438651" cy="3170099"/>
          </a:xfrm>
          <a:prstGeom prst="rect">
            <a:avLst/>
          </a:prstGeom>
          <a:noFill/>
        </p:spPr>
        <p:txBody>
          <a:bodyPr wrap="square" rtlCol="0">
            <a:spAutoFit/>
          </a:bodyPr>
          <a:lstStyle/>
          <a:p>
            <a:pPr algn="just"/>
            <a:r>
              <a:rPr lang="en-GB" sz="2000" dirty="0" smtClean="0">
                <a:solidFill>
                  <a:schemeClr val="bg1"/>
                </a:solidFill>
              </a:rPr>
              <a:t>In </a:t>
            </a:r>
            <a:r>
              <a:rPr lang="en-GB" sz="2000" dirty="0">
                <a:solidFill>
                  <a:schemeClr val="bg1"/>
                </a:solidFill>
              </a:rPr>
              <a:t>quantum physics, particles can be considered as waves instead of the traditional point-mass representation. </a:t>
            </a:r>
            <a:r>
              <a:rPr lang="en-GB" sz="2000" dirty="0" smtClean="0">
                <a:solidFill>
                  <a:schemeClr val="bg1"/>
                </a:solidFill>
              </a:rPr>
              <a:t>A  </a:t>
            </a:r>
            <a:r>
              <a:rPr lang="en-GB" sz="2000" dirty="0">
                <a:solidFill>
                  <a:schemeClr val="bg1"/>
                </a:solidFill>
              </a:rPr>
              <a:t>Bose-Einstein Condensate, or BEC, can arise when </a:t>
            </a:r>
            <a:r>
              <a:rPr lang="en-GB" sz="2000" dirty="0" smtClean="0">
                <a:solidFill>
                  <a:schemeClr val="bg1"/>
                </a:solidFill>
              </a:rPr>
              <a:t>a macroscopic fraction of the particles in the ensemble are in their ground </a:t>
            </a:r>
            <a:r>
              <a:rPr lang="en-GB" sz="2000" dirty="0">
                <a:solidFill>
                  <a:schemeClr val="bg1"/>
                </a:solidFill>
              </a:rPr>
              <a:t>state. In such circumstances the </a:t>
            </a:r>
            <a:r>
              <a:rPr lang="en-GB" sz="2000" dirty="0" err="1" smtClean="0">
                <a:solidFill>
                  <a:schemeClr val="bg1"/>
                </a:solidFill>
              </a:rPr>
              <a:t>wavefunctions</a:t>
            </a:r>
            <a:r>
              <a:rPr lang="en-GB" sz="2000" dirty="0" smtClean="0">
                <a:solidFill>
                  <a:schemeClr val="bg1"/>
                </a:solidFill>
              </a:rPr>
              <a:t> of </a:t>
            </a:r>
            <a:r>
              <a:rPr lang="en-GB" sz="2000" dirty="0">
                <a:solidFill>
                  <a:schemeClr val="bg1"/>
                </a:solidFill>
              </a:rPr>
              <a:t>these particles </a:t>
            </a:r>
            <a:r>
              <a:rPr lang="en-GB" sz="2000" dirty="0" smtClean="0">
                <a:solidFill>
                  <a:schemeClr val="bg1"/>
                </a:solidFill>
              </a:rPr>
              <a:t>overlap </a:t>
            </a:r>
            <a:r>
              <a:rPr lang="en-GB" sz="2000" dirty="0">
                <a:solidFill>
                  <a:schemeClr val="bg1"/>
                </a:solidFill>
              </a:rPr>
              <a:t>to form a single </a:t>
            </a:r>
            <a:r>
              <a:rPr lang="en-GB" sz="2000" dirty="0" smtClean="0">
                <a:solidFill>
                  <a:schemeClr val="bg1"/>
                </a:solidFill>
              </a:rPr>
              <a:t>matter wave. One field of physics where this is seen in the lab is atomic physics, where </a:t>
            </a:r>
            <a:r>
              <a:rPr lang="en-GB" sz="2000" dirty="0" err="1" smtClean="0">
                <a:solidFill>
                  <a:schemeClr val="bg1"/>
                </a:solidFill>
              </a:rPr>
              <a:t>bosonic</a:t>
            </a:r>
            <a:r>
              <a:rPr lang="en-GB" sz="2000" dirty="0" smtClean="0">
                <a:solidFill>
                  <a:schemeClr val="bg1"/>
                </a:solidFill>
              </a:rPr>
              <a:t> atoms can be made to undergo this transition.  While </a:t>
            </a:r>
            <a:r>
              <a:rPr lang="en-GB" sz="2000" dirty="0">
                <a:solidFill>
                  <a:schemeClr val="bg1"/>
                </a:solidFill>
              </a:rPr>
              <a:t>it is theoretically possible to </a:t>
            </a:r>
            <a:r>
              <a:rPr lang="en-GB" sz="2000" dirty="0" smtClean="0">
                <a:solidFill>
                  <a:schemeClr val="bg1"/>
                </a:solidFill>
              </a:rPr>
              <a:t>form a BEC using pressure, </a:t>
            </a:r>
            <a:r>
              <a:rPr lang="en-GB" sz="2000" dirty="0">
                <a:solidFill>
                  <a:schemeClr val="bg1"/>
                </a:solidFill>
              </a:rPr>
              <a:t>doing so causes particles to combine into molecules or be lost in collisions, so instead an approach centred on cooling atoms in low pressure is used</a:t>
            </a:r>
            <a:r>
              <a:rPr lang="en-GB" sz="2000" dirty="0" smtClean="0">
                <a:solidFill>
                  <a:schemeClr val="bg1"/>
                </a:solidFill>
              </a:rPr>
              <a:t>.</a:t>
            </a:r>
            <a:endParaRPr lang="en-GB" sz="2000" dirty="0">
              <a:solidFill>
                <a:schemeClr val="bg1"/>
              </a:solidFill>
            </a:endParaRPr>
          </a:p>
        </p:txBody>
      </p:sp>
      <p:sp>
        <p:nvSpPr>
          <p:cNvPr id="25" name="TextBox 24"/>
          <p:cNvSpPr txBox="1"/>
          <p:nvPr/>
        </p:nvSpPr>
        <p:spPr>
          <a:xfrm>
            <a:off x="22425886" y="15057437"/>
            <a:ext cx="8229600" cy="646331"/>
          </a:xfrm>
          <a:prstGeom prst="rect">
            <a:avLst/>
          </a:prstGeom>
          <a:noFill/>
        </p:spPr>
        <p:txBody>
          <a:bodyPr wrap="square" rtlCol="0">
            <a:spAutoFit/>
          </a:bodyPr>
          <a:lstStyle/>
          <a:p>
            <a:r>
              <a:rPr lang="en-GB" sz="3600" dirty="0" smtClean="0">
                <a:solidFill>
                  <a:schemeClr val="bg1"/>
                </a:solidFill>
                <a:latin typeface="Eras Medium ITC"/>
              </a:rPr>
              <a:t>Computer Control</a:t>
            </a:r>
          </a:p>
        </p:txBody>
      </p:sp>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19252" t="15435" r="21927" b="16417"/>
          <a:stretch/>
        </p:blipFill>
        <p:spPr>
          <a:xfrm>
            <a:off x="2544762" y="1001009"/>
            <a:ext cx="1620000" cy="2321628"/>
          </a:xfrm>
          <a:prstGeom prst="rect">
            <a:avLst/>
          </a:prstGeom>
        </p:spPr>
      </p:pic>
      <p:pic>
        <p:nvPicPr>
          <p:cNvPr id="117" name="Picture 116" descr="SUPA_Logo_colour.jpg"/>
          <p:cNvPicPr>
            <a:picLocks noChangeAspect="1"/>
          </p:cNvPicPr>
          <p:nvPr/>
        </p:nvPicPr>
        <p:blipFill>
          <a:blip r:embed="rId7" cstate="print"/>
          <a:stretch>
            <a:fillRect/>
          </a:stretch>
        </p:blipFill>
        <p:spPr>
          <a:xfrm>
            <a:off x="17022762" y="1480699"/>
            <a:ext cx="2200020" cy="1440000"/>
          </a:xfrm>
          <a:prstGeom prst="rect">
            <a:avLst/>
          </a:prstGeom>
        </p:spPr>
      </p:pic>
      <p:sp>
        <p:nvSpPr>
          <p:cNvPr id="120" name="TextBox 119"/>
          <p:cNvSpPr txBox="1"/>
          <p:nvPr/>
        </p:nvSpPr>
        <p:spPr>
          <a:xfrm>
            <a:off x="11355887" y="4562940"/>
            <a:ext cx="8222215" cy="646331"/>
          </a:xfrm>
          <a:prstGeom prst="rect">
            <a:avLst/>
          </a:prstGeom>
          <a:noFill/>
        </p:spPr>
        <p:txBody>
          <a:bodyPr wrap="square" rtlCol="0">
            <a:spAutoFit/>
          </a:bodyPr>
          <a:lstStyle/>
          <a:p>
            <a:r>
              <a:rPr lang="en-GB" sz="3600" dirty="0">
                <a:solidFill>
                  <a:schemeClr val="bg1"/>
                </a:solidFill>
                <a:latin typeface="Eras Medium ITC"/>
              </a:rPr>
              <a:t>Arbitrarily shaped optical traps</a:t>
            </a:r>
            <a:endParaRPr lang="en-GB" sz="3600" dirty="0" smtClean="0">
              <a:solidFill>
                <a:schemeClr val="bg1"/>
              </a:solidFill>
              <a:latin typeface="Eras Medium ITC"/>
            </a:endParaRPr>
          </a:p>
        </p:txBody>
      </p:sp>
      <p:sp>
        <p:nvSpPr>
          <p:cNvPr id="23" name="TextBox 22"/>
          <p:cNvSpPr txBox="1"/>
          <p:nvPr/>
        </p:nvSpPr>
        <p:spPr>
          <a:xfrm>
            <a:off x="11355887" y="5155045"/>
            <a:ext cx="8181475" cy="4401205"/>
          </a:xfrm>
          <a:prstGeom prst="rect">
            <a:avLst/>
          </a:prstGeom>
          <a:noFill/>
        </p:spPr>
        <p:txBody>
          <a:bodyPr wrap="square" rtlCol="0">
            <a:spAutoFit/>
          </a:bodyPr>
          <a:lstStyle/>
          <a:p>
            <a:pPr algn="just"/>
            <a:r>
              <a:rPr lang="en-GB" sz="2000" dirty="0">
                <a:solidFill>
                  <a:schemeClr val="bg1"/>
                </a:solidFill>
              </a:rPr>
              <a:t>A key feature of </a:t>
            </a:r>
            <a:r>
              <a:rPr lang="en-GB" sz="2000" dirty="0" smtClean="0">
                <a:solidFill>
                  <a:schemeClr val="bg1"/>
                </a:solidFill>
              </a:rPr>
              <a:t>our </a:t>
            </a:r>
            <a:r>
              <a:rPr lang="en-GB" sz="2000" dirty="0">
                <a:solidFill>
                  <a:schemeClr val="bg1"/>
                </a:solidFill>
              </a:rPr>
              <a:t>experiment </a:t>
            </a:r>
            <a:r>
              <a:rPr lang="en-GB" sz="2000" dirty="0" smtClean="0">
                <a:solidFill>
                  <a:schemeClr val="bg1"/>
                </a:solidFill>
              </a:rPr>
              <a:t>will be the </a:t>
            </a:r>
            <a:r>
              <a:rPr lang="en-GB" sz="2000" dirty="0">
                <a:solidFill>
                  <a:schemeClr val="bg1"/>
                </a:solidFill>
              </a:rPr>
              <a:t>optical trap used to hold the </a:t>
            </a:r>
            <a:r>
              <a:rPr lang="en-GB" sz="2000" dirty="0" smtClean="0">
                <a:solidFill>
                  <a:schemeClr val="bg1"/>
                </a:solidFill>
              </a:rPr>
              <a:t>BEC. By </a:t>
            </a:r>
            <a:r>
              <a:rPr lang="en-GB" sz="2000" dirty="0">
                <a:solidFill>
                  <a:schemeClr val="bg1"/>
                </a:solidFill>
              </a:rPr>
              <a:t>using a Spatial Light </a:t>
            </a:r>
            <a:r>
              <a:rPr lang="en-GB" sz="2000" dirty="0" smtClean="0">
                <a:solidFill>
                  <a:schemeClr val="bg1"/>
                </a:solidFill>
              </a:rPr>
              <a:t>Modulator (SLM) </a:t>
            </a:r>
            <a:r>
              <a:rPr lang="en-GB" sz="2000" dirty="0">
                <a:solidFill>
                  <a:schemeClr val="bg1"/>
                </a:solidFill>
              </a:rPr>
              <a:t>to control the laser incident on the </a:t>
            </a:r>
            <a:r>
              <a:rPr lang="en-GB" sz="2000" dirty="0" smtClean="0">
                <a:solidFill>
                  <a:schemeClr val="bg1"/>
                </a:solidFill>
              </a:rPr>
              <a:t>atoms, </a:t>
            </a:r>
            <a:r>
              <a:rPr lang="en-GB" sz="2000" dirty="0">
                <a:solidFill>
                  <a:schemeClr val="bg1"/>
                </a:solidFill>
              </a:rPr>
              <a:t>traps can be made in flexible shapes. </a:t>
            </a:r>
            <a:r>
              <a:rPr lang="en-GB" sz="2000" dirty="0" smtClean="0">
                <a:solidFill>
                  <a:schemeClr val="bg1"/>
                </a:solidFill>
              </a:rPr>
              <a:t>By imparting a spatially-varying phase on a laser beam, and passing this beam through a lens, an interference pattern can be created which is the Fourier transform of the phase distribution.  The phase pattern can </a:t>
            </a:r>
            <a:r>
              <a:rPr lang="en-GB" sz="2000" dirty="0">
                <a:solidFill>
                  <a:schemeClr val="bg1"/>
                </a:solidFill>
              </a:rPr>
              <a:t>be changed remotely by computer allowing dynamic </a:t>
            </a:r>
            <a:r>
              <a:rPr lang="en-GB" sz="2000" dirty="0" smtClean="0">
                <a:solidFill>
                  <a:schemeClr val="bg1"/>
                </a:solidFill>
              </a:rPr>
              <a:t>trap shapes </a:t>
            </a:r>
            <a:r>
              <a:rPr lang="en-GB" sz="2000" dirty="0">
                <a:solidFill>
                  <a:schemeClr val="bg1"/>
                </a:solidFill>
              </a:rPr>
              <a:t>which change with time</a:t>
            </a:r>
            <a:r>
              <a:rPr lang="en-GB" sz="2000" dirty="0" smtClean="0">
                <a:solidFill>
                  <a:schemeClr val="bg1"/>
                </a:solidFill>
              </a:rPr>
              <a:t>.</a:t>
            </a:r>
          </a:p>
          <a:p>
            <a:endParaRPr lang="en-GB" sz="2000" dirty="0">
              <a:solidFill>
                <a:schemeClr val="bg1"/>
              </a:solidFill>
            </a:endParaRPr>
          </a:p>
          <a:p>
            <a:endParaRPr lang="en-GB" sz="2000" dirty="0" smtClean="0">
              <a:solidFill>
                <a:schemeClr val="bg1"/>
              </a:solidFill>
            </a:endParaRPr>
          </a:p>
          <a:p>
            <a:endParaRPr lang="en-GB" sz="2000" dirty="0">
              <a:solidFill>
                <a:schemeClr val="bg1"/>
              </a:solidFill>
            </a:endParaRPr>
          </a:p>
          <a:p>
            <a:endParaRPr lang="en-GB" sz="2000" dirty="0" smtClean="0">
              <a:solidFill>
                <a:schemeClr val="bg1"/>
              </a:solidFill>
            </a:endParaRPr>
          </a:p>
          <a:p>
            <a:endParaRPr lang="en-GB" sz="2000" dirty="0">
              <a:solidFill>
                <a:schemeClr val="bg1"/>
              </a:solidFill>
            </a:endParaRPr>
          </a:p>
          <a:p>
            <a:endParaRPr lang="en-GB" sz="2000" dirty="0" smtClean="0">
              <a:solidFill>
                <a:schemeClr val="bg1"/>
              </a:solidFill>
            </a:endParaRPr>
          </a:p>
        </p:txBody>
      </p:sp>
      <p:sp>
        <p:nvSpPr>
          <p:cNvPr id="27" name="TextBox 26"/>
          <p:cNvSpPr txBox="1"/>
          <p:nvPr/>
        </p:nvSpPr>
        <p:spPr>
          <a:xfrm>
            <a:off x="22425886" y="15668140"/>
            <a:ext cx="7924800" cy="9325630"/>
          </a:xfrm>
          <a:prstGeom prst="rect">
            <a:avLst/>
          </a:prstGeom>
          <a:noFill/>
        </p:spPr>
        <p:txBody>
          <a:bodyPr wrap="square" rtlCol="0">
            <a:spAutoFit/>
          </a:bodyPr>
          <a:lstStyle/>
          <a:p>
            <a:r>
              <a:rPr lang="en-GB" sz="2000" dirty="0">
                <a:solidFill>
                  <a:schemeClr val="bg1"/>
                </a:solidFill>
              </a:rPr>
              <a:t>While the initial MOT stage can take a relatively long </a:t>
            </a:r>
            <a:r>
              <a:rPr lang="en-GB" sz="2000" dirty="0" smtClean="0">
                <a:solidFill>
                  <a:schemeClr val="bg1"/>
                </a:solidFill>
              </a:rPr>
              <a:t>time (~30s), </a:t>
            </a:r>
            <a:r>
              <a:rPr lang="en-GB" sz="2000" dirty="0">
                <a:solidFill>
                  <a:schemeClr val="bg1"/>
                </a:solidFill>
              </a:rPr>
              <a:t>the remaining stages operate on </a:t>
            </a:r>
            <a:r>
              <a:rPr lang="en-GB" sz="2000" dirty="0" smtClean="0">
                <a:solidFill>
                  <a:schemeClr val="bg1"/>
                </a:solidFill>
              </a:rPr>
              <a:t>millisecond (or even microsecond) time </a:t>
            </a:r>
            <a:r>
              <a:rPr lang="en-GB" sz="2000" dirty="0">
                <a:solidFill>
                  <a:schemeClr val="bg1"/>
                </a:solidFill>
              </a:rPr>
              <a:t>scales. Most equipment is controlled using </a:t>
            </a:r>
            <a:r>
              <a:rPr lang="en-GB" sz="2000" dirty="0" smtClean="0">
                <a:solidFill>
                  <a:schemeClr val="bg1"/>
                </a:solidFill>
              </a:rPr>
              <a:t>two National Instruments Data Acquisition cards, which receive control parameters from a computer.</a:t>
            </a:r>
            <a:endParaRPr lang="en-GB" sz="2000" dirty="0">
              <a:solidFill>
                <a:schemeClr val="bg1"/>
              </a:solidFill>
            </a:endParaRPr>
          </a:p>
          <a:p>
            <a:r>
              <a:rPr lang="en-GB" sz="2000" dirty="0">
                <a:solidFill>
                  <a:schemeClr val="bg1"/>
                </a:solidFill>
              </a:rPr>
              <a:t>On the computer the main interface is built using </a:t>
            </a:r>
            <a:r>
              <a:rPr lang="en-GB" sz="2000" dirty="0" err="1">
                <a:solidFill>
                  <a:schemeClr val="bg1"/>
                </a:solidFill>
              </a:rPr>
              <a:t>LabView</a:t>
            </a:r>
            <a:r>
              <a:rPr lang="en-GB" sz="2000" dirty="0">
                <a:solidFill>
                  <a:schemeClr val="bg1"/>
                </a:solidFill>
              </a:rPr>
              <a:t>, a graphics based </a:t>
            </a:r>
            <a:r>
              <a:rPr lang="en-GB" sz="2000" dirty="0" smtClean="0">
                <a:solidFill>
                  <a:schemeClr val="bg1"/>
                </a:solidFill>
              </a:rPr>
              <a:t>programming language that </a:t>
            </a:r>
            <a:r>
              <a:rPr lang="en-GB" sz="2000" dirty="0">
                <a:solidFill>
                  <a:schemeClr val="bg1"/>
                </a:solidFill>
              </a:rPr>
              <a:t>works by flowing information along ‘wires’ visually connected between ‘function blocks’ in a form of left to right flowchart</a:t>
            </a:r>
            <a:r>
              <a:rPr lang="en-GB" sz="2000" dirty="0" smtClean="0">
                <a:solidFill>
                  <a:schemeClr val="bg1"/>
                </a:solidFill>
              </a:rPr>
              <a:t>.</a:t>
            </a:r>
          </a:p>
          <a:p>
            <a:endParaRPr lang="en-GB" sz="2000" dirty="0">
              <a:solidFill>
                <a:schemeClr val="bg1"/>
              </a:solidFill>
            </a:endParaRPr>
          </a:p>
          <a:p>
            <a:endParaRPr lang="en-GB" sz="2000" dirty="0" smtClean="0">
              <a:solidFill>
                <a:schemeClr val="bg1"/>
              </a:solidFill>
            </a:endParaRPr>
          </a:p>
          <a:p>
            <a:endParaRPr lang="en-GB" sz="2000" dirty="0" smtClean="0">
              <a:solidFill>
                <a:schemeClr val="bg1"/>
              </a:solidFill>
            </a:endParaRPr>
          </a:p>
          <a:p>
            <a:endParaRPr lang="en-GB" sz="2000" dirty="0">
              <a:solidFill>
                <a:schemeClr val="bg1"/>
              </a:solidFill>
            </a:endParaRPr>
          </a:p>
          <a:p>
            <a:endParaRPr lang="en-GB" sz="2000" dirty="0" smtClean="0">
              <a:solidFill>
                <a:schemeClr val="bg1"/>
              </a:solidFill>
            </a:endParaRPr>
          </a:p>
          <a:p>
            <a:endParaRPr lang="en-GB" sz="2000" dirty="0">
              <a:solidFill>
                <a:schemeClr val="bg1"/>
              </a:solidFill>
            </a:endParaRPr>
          </a:p>
          <a:p>
            <a:endParaRPr lang="en-GB" sz="2000" dirty="0" smtClean="0">
              <a:solidFill>
                <a:schemeClr val="bg1"/>
              </a:solidFill>
            </a:endParaRPr>
          </a:p>
          <a:p>
            <a:endParaRPr lang="en-GB" sz="2000" dirty="0">
              <a:solidFill>
                <a:schemeClr val="bg1"/>
              </a:solidFill>
            </a:endParaRPr>
          </a:p>
          <a:p>
            <a:endParaRPr lang="en-GB" sz="2000" dirty="0">
              <a:solidFill>
                <a:schemeClr val="bg1"/>
              </a:solidFill>
            </a:endParaRPr>
          </a:p>
          <a:p>
            <a:r>
              <a:rPr lang="en-GB" sz="2000" dirty="0" smtClean="0">
                <a:solidFill>
                  <a:schemeClr val="bg1"/>
                </a:solidFill>
              </a:rPr>
              <a:t>In order to create a more user-friendly programming experience, we have developed an interface which allows the user to program the </a:t>
            </a:r>
            <a:r>
              <a:rPr lang="en-GB" sz="2000" dirty="0" err="1" smtClean="0">
                <a:solidFill>
                  <a:schemeClr val="bg1"/>
                </a:solidFill>
              </a:rPr>
              <a:t>experiming</a:t>
            </a:r>
            <a:r>
              <a:rPr lang="en-GB" sz="2000" dirty="0" smtClean="0">
                <a:solidFill>
                  <a:schemeClr val="bg1"/>
                </a:solidFill>
              </a:rPr>
              <a:t> with a </a:t>
            </a:r>
            <a:r>
              <a:rPr lang="en-GB" sz="2000" dirty="0">
                <a:solidFill>
                  <a:schemeClr val="bg1"/>
                </a:solidFill>
              </a:rPr>
              <a:t>table </a:t>
            </a:r>
            <a:r>
              <a:rPr lang="en-GB" sz="2000" dirty="0" smtClean="0">
                <a:solidFill>
                  <a:schemeClr val="bg1"/>
                </a:solidFill>
              </a:rPr>
              <a:t>structure. Each </a:t>
            </a:r>
            <a:r>
              <a:rPr lang="en-GB" sz="2000" dirty="0">
                <a:solidFill>
                  <a:schemeClr val="bg1"/>
                </a:solidFill>
              </a:rPr>
              <a:t>row </a:t>
            </a:r>
            <a:r>
              <a:rPr lang="en-GB" sz="2000" dirty="0" smtClean="0">
                <a:solidFill>
                  <a:schemeClr val="bg1"/>
                </a:solidFill>
              </a:rPr>
              <a:t>corresponds </a:t>
            </a:r>
            <a:r>
              <a:rPr lang="en-GB" sz="2000" dirty="0">
                <a:solidFill>
                  <a:schemeClr val="bg1"/>
                </a:solidFill>
              </a:rPr>
              <a:t>to an </a:t>
            </a:r>
            <a:r>
              <a:rPr lang="en-GB" sz="2000" dirty="0" smtClean="0">
                <a:solidFill>
                  <a:schemeClr val="bg1"/>
                </a:solidFill>
              </a:rPr>
              <a:t>instrument and </a:t>
            </a:r>
            <a:r>
              <a:rPr lang="en-GB" sz="2000" dirty="0">
                <a:solidFill>
                  <a:schemeClr val="bg1"/>
                </a:solidFill>
              </a:rPr>
              <a:t>each column a </a:t>
            </a:r>
            <a:r>
              <a:rPr lang="en-GB" sz="2000" dirty="0" smtClean="0">
                <a:solidFill>
                  <a:schemeClr val="bg1"/>
                </a:solidFill>
              </a:rPr>
              <a:t>step in the experiment (which can have variable timings.) The </a:t>
            </a:r>
            <a:r>
              <a:rPr lang="en-GB" sz="2000" dirty="0">
                <a:solidFill>
                  <a:schemeClr val="bg1"/>
                </a:solidFill>
              </a:rPr>
              <a:t>entries </a:t>
            </a:r>
            <a:r>
              <a:rPr lang="en-GB" sz="2000" dirty="0" smtClean="0">
                <a:solidFill>
                  <a:schemeClr val="bg1"/>
                </a:solidFill>
              </a:rPr>
              <a:t>into this table are the </a:t>
            </a:r>
            <a:r>
              <a:rPr lang="en-GB" sz="2000" dirty="0">
                <a:solidFill>
                  <a:schemeClr val="bg1"/>
                </a:solidFill>
              </a:rPr>
              <a:t>values to be </a:t>
            </a:r>
            <a:r>
              <a:rPr lang="en-GB" sz="2000" dirty="0" smtClean="0">
                <a:solidFill>
                  <a:schemeClr val="bg1"/>
                </a:solidFill>
              </a:rPr>
              <a:t>written to the physical devices. </a:t>
            </a:r>
            <a:r>
              <a:rPr lang="en-GB" sz="2000" dirty="0">
                <a:solidFill>
                  <a:schemeClr val="bg1"/>
                </a:solidFill>
              </a:rPr>
              <a:t>Behind the scenes this information is </a:t>
            </a:r>
            <a:r>
              <a:rPr lang="en-GB" sz="2000" dirty="0" smtClean="0">
                <a:solidFill>
                  <a:schemeClr val="bg1"/>
                </a:solidFill>
              </a:rPr>
              <a:t>calibrated to control voltages, turned </a:t>
            </a:r>
            <a:r>
              <a:rPr lang="en-GB" sz="2000" dirty="0">
                <a:solidFill>
                  <a:schemeClr val="bg1"/>
                </a:solidFill>
              </a:rPr>
              <a:t>into waveforms for each channel and </a:t>
            </a:r>
            <a:r>
              <a:rPr lang="en-GB" sz="2000" dirty="0" smtClean="0">
                <a:solidFill>
                  <a:schemeClr val="bg1"/>
                </a:solidFill>
              </a:rPr>
              <a:t>written to </a:t>
            </a:r>
            <a:r>
              <a:rPr lang="en-GB" sz="2000" dirty="0">
                <a:solidFill>
                  <a:schemeClr val="bg1"/>
                </a:solidFill>
              </a:rPr>
              <a:t>the cards.</a:t>
            </a:r>
          </a:p>
          <a:p>
            <a:r>
              <a:rPr lang="en-GB" sz="2000" dirty="0">
                <a:solidFill>
                  <a:schemeClr val="bg1"/>
                </a:solidFill>
              </a:rPr>
              <a:t>Data taken during an experiment is fed into a suite of software which generates a visual representation in near real time. This allows </a:t>
            </a:r>
            <a:r>
              <a:rPr lang="en-GB" sz="2000" dirty="0" smtClean="0">
                <a:solidFill>
                  <a:schemeClr val="bg1"/>
                </a:solidFill>
              </a:rPr>
              <a:t>the user to observe series </a:t>
            </a:r>
            <a:r>
              <a:rPr lang="en-GB" sz="2000" dirty="0">
                <a:solidFill>
                  <a:schemeClr val="bg1"/>
                </a:solidFill>
              </a:rPr>
              <a:t>of experiments </a:t>
            </a:r>
            <a:r>
              <a:rPr lang="en-GB" sz="2000" dirty="0" smtClean="0">
                <a:solidFill>
                  <a:schemeClr val="bg1"/>
                </a:solidFill>
              </a:rPr>
              <a:t>as </a:t>
            </a:r>
            <a:r>
              <a:rPr lang="en-GB" sz="2000" dirty="0">
                <a:solidFill>
                  <a:schemeClr val="bg1"/>
                </a:solidFill>
              </a:rPr>
              <a:t>they progress to </a:t>
            </a:r>
            <a:r>
              <a:rPr lang="en-GB" sz="2000" dirty="0" smtClean="0">
                <a:solidFill>
                  <a:schemeClr val="bg1"/>
                </a:solidFill>
              </a:rPr>
              <a:t>monitor the requirements for the next experiments.</a:t>
            </a:r>
            <a:endParaRPr lang="en-GB" sz="2000" dirty="0">
              <a:solidFill>
                <a:schemeClr val="bg1"/>
              </a:solidFill>
            </a:endParaRPr>
          </a:p>
        </p:txBody>
      </p:sp>
      <p:pic>
        <p:nvPicPr>
          <p:cNvPr id="1026"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2916" t="7245" r="64046" b="53002"/>
          <a:stretch/>
        </p:blipFill>
        <p:spPr bwMode="auto">
          <a:xfrm>
            <a:off x="26917496" y="18486437"/>
            <a:ext cx="3365342" cy="2530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9">
            <a:extLst>
              <a:ext uri="{28A0092B-C50C-407E-A947-70E740481C1C}">
                <a14:useLocalDpi xmlns:a14="http://schemas.microsoft.com/office/drawing/2010/main" val="0"/>
              </a:ext>
            </a:extLst>
          </a:blip>
          <a:srcRect l="51969" t="18757" r="2917" b="39396"/>
          <a:stretch/>
        </p:blipFill>
        <p:spPr bwMode="auto">
          <a:xfrm>
            <a:off x="22425886" y="18650183"/>
            <a:ext cx="3800672" cy="2203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343" descr="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193962" y="9432000"/>
            <a:ext cx="1698885" cy="180000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686285" y="11986672"/>
            <a:ext cx="8229600" cy="646331"/>
          </a:xfrm>
          <a:prstGeom prst="rect">
            <a:avLst/>
          </a:prstGeom>
          <a:noFill/>
        </p:spPr>
        <p:txBody>
          <a:bodyPr wrap="square" rtlCol="0">
            <a:spAutoFit/>
          </a:bodyPr>
          <a:lstStyle/>
          <a:p>
            <a:r>
              <a:rPr lang="en-GB" sz="3600" dirty="0">
                <a:solidFill>
                  <a:schemeClr val="bg1"/>
                </a:solidFill>
                <a:latin typeface="Eras Medium ITC"/>
              </a:rPr>
              <a:t>Generating a BEC</a:t>
            </a:r>
          </a:p>
        </p:txBody>
      </p:sp>
      <p:pic>
        <p:nvPicPr>
          <p:cNvPr id="31" name="Picture 35"/>
          <p:cNvPicPr>
            <a:picLocks noChangeAspect="1" noChangeArrowheads="1"/>
          </p:cNvPicPr>
          <p:nvPr/>
        </p:nvPicPr>
        <p:blipFill>
          <a:blip r:embed="rId11"/>
          <a:srcRect/>
          <a:stretch>
            <a:fillRect/>
          </a:stretch>
        </p:blipFill>
        <p:spPr bwMode="auto">
          <a:xfrm>
            <a:off x="5823590" y="13363626"/>
            <a:ext cx="4417372" cy="3505200"/>
          </a:xfrm>
          <a:prstGeom prst="rect">
            <a:avLst/>
          </a:prstGeom>
          <a:noFill/>
          <a:ln w="9525">
            <a:noFill/>
            <a:miter lim="800000"/>
            <a:headEnd/>
            <a:tailEnd/>
          </a:ln>
        </p:spPr>
      </p:pic>
      <p:sp>
        <p:nvSpPr>
          <p:cNvPr id="33" name="TextBox 32"/>
          <p:cNvSpPr txBox="1"/>
          <p:nvPr/>
        </p:nvSpPr>
        <p:spPr>
          <a:xfrm>
            <a:off x="1686285" y="16912484"/>
            <a:ext cx="8565218" cy="1938992"/>
          </a:xfrm>
          <a:prstGeom prst="rect">
            <a:avLst/>
          </a:prstGeom>
          <a:noFill/>
        </p:spPr>
        <p:txBody>
          <a:bodyPr wrap="square" rtlCol="0">
            <a:spAutoFit/>
          </a:bodyPr>
          <a:lstStyle/>
          <a:p>
            <a:pPr algn="just"/>
            <a:r>
              <a:rPr lang="en-GB" sz="2000" dirty="0" smtClean="0">
                <a:solidFill>
                  <a:schemeClr val="bg1"/>
                </a:solidFill>
              </a:rPr>
              <a:t>The </a:t>
            </a:r>
            <a:r>
              <a:rPr lang="en-GB" sz="2000" dirty="0">
                <a:solidFill>
                  <a:schemeClr val="bg1"/>
                </a:solidFill>
              </a:rPr>
              <a:t>atom then emits a photon which is exactly resonant with the transition, i.e. has </a:t>
            </a:r>
            <a:r>
              <a:rPr lang="en-GB" sz="2000" i="1" dirty="0">
                <a:solidFill>
                  <a:schemeClr val="bg1"/>
                </a:solidFill>
              </a:rPr>
              <a:t>more</a:t>
            </a:r>
            <a:r>
              <a:rPr lang="en-GB" sz="2000" dirty="0">
                <a:solidFill>
                  <a:schemeClr val="bg1"/>
                </a:solidFill>
              </a:rPr>
              <a:t> energy than the absorbed photon.  This excess of energy in the emitted photon reduces the kinetic energy of the atom.  The extension of this scheme to </a:t>
            </a:r>
            <a:r>
              <a:rPr lang="en-GB" sz="2000" dirty="0" smtClean="0">
                <a:solidFill>
                  <a:schemeClr val="bg1"/>
                </a:solidFill>
              </a:rPr>
              <a:t>three </a:t>
            </a:r>
            <a:r>
              <a:rPr lang="en-GB" sz="2000" dirty="0">
                <a:solidFill>
                  <a:schemeClr val="bg1"/>
                </a:solidFill>
              </a:rPr>
              <a:t>pairs of mutually-orthogonal laser beams, with a guiding magnetic field, is called a Magneto-Optical Trap, and can typically capture 10</a:t>
            </a:r>
            <a:r>
              <a:rPr lang="en-GB" sz="2000" baseline="30000" dirty="0">
                <a:solidFill>
                  <a:schemeClr val="bg1"/>
                </a:solidFill>
              </a:rPr>
              <a:t>9</a:t>
            </a:r>
            <a:r>
              <a:rPr lang="en-GB" sz="2000" dirty="0">
                <a:solidFill>
                  <a:schemeClr val="bg1"/>
                </a:solidFill>
              </a:rPr>
              <a:t> atoms</a:t>
            </a:r>
            <a:r>
              <a:rPr lang="en-GB" sz="2000" dirty="0" smtClean="0">
                <a:solidFill>
                  <a:schemeClr val="bg1"/>
                </a:solidFill>
              </a:rPr>
              <a:t>.</a:t>
            </a:r>
            <a:endParaRPr lang="en-GB" sz="2000" dirty="0">
              <a:solidFill>
                <a:schemeClr val="bg1"/>
              </a:solidFill>
            </a:endParaRPr>
          </a:p>
        </p:txBody>
      </p:sp>
      <p:sp>
        <p:nvSpPr>
          <p:cNvPr id="34" name="TextBox 33"/>
          <p:cNvSpPr txBox="1"/>
          <p:nvPr/>
        </p:nvSpPr>
        <p:spPr>
          <a:xfrm>
            <a:off x="1686284" y="12632447"/>
            <a:ext cx="8707078" cy="1015663"/>
          </a:xfrm>
          <a:prstGeom prst="rect">
            <a:avLst/>
          </a:prstGeom>
          <a:noFill/>
        </p:spPr>
        <p:txBody>
          <a:bodyPr wrap="square" rtlCol="0">
            <a:spAutoFit/>
          </a:bodyPr>
          <a:lstStyle/>
          <a:p>
            <a:pPr algn="just"/>
            <a:r>
              <a:rPr lang="en-GB" sz="2000" dirty="0" smtClean="0">
                <a:solidFill>
                  <a:schemeClr val="bg1"/>
                </a:solidFill>
              </a:rPr>
              <a:t>The creation of </a:t>
            </a:r>
            <a:r>
              <a:rPr lang="en-GB" sz="2000" dirty="0">
                <a:solidFill>
                  <a:schemeClr val="bg1"/>
                </a:solidFill>
              </a:rPr>
              <a:t>a BEC involves cooling </a:t>
            </a:r>
            <a:r>
              <a:rPr lang="en-GB" sz="2000" dirty="0" smtClean="0">
                <a:solidFill>
                  <a:schemeClr val="bg1"/>
                </a:solidFill>
              </a:rPr>
              <a:t>atoms to </a:t>
            </a:r>
            <a:r>
              <a:rPr lang="en-GB" sz="2000" dirty="0">
                <a:solidFill>
                  <a:schemeClr val="bg1"/>
                </a:solidFill>
              </a:rPr>
              <a:t>near zero temperatures. To avoid unwanted collisions the gas is held inside a vacuum chamber throughout</a:t>
            </a:r>
            <a:r>
              <a:rPr lang="en-GB" sz="2000" dirty="0" smtClean="0">
                <a:solidFill>
                  <a:schemeClr val="bg1"/>
                </a:solidFill>
              </a:rPr>
              <a:t>.</a:t>
            </a:r>
          </a:p>
        </p:txBody>
      </p:sp>
      <p:grpSp>
        <p:nvGrpSpPr>
          <p:cNvPr id="5" name="Group 4"/>
          <p:cNvGrpSpPr/>
          <p:nvPr/>
        </p:nvGrpSpPr>
        <p:grpSpPr>
          <a:xfrm>
            <a:off x="1858962" y="8354360"/>
            <a:ext cx="8229600" cy="2207277"/>
            <a:chOff x="1858962" y="8238905"/>
            <a:chExt cx="8229600" cy="2207277"/>
          </a:xfrm>
        </p:grpSpPr>
        <p:pic>
          <p:nvPicPr>
            <p:cNvPr id="35" name="Picture 6"/>
            <p:cNvPicPr>
              <a:picLocks noChangeAspect="1" noChangeArrowheads="1"/>
            </p:cNvPicPr>
            <p:nvPr/>
          </p:nvPicPr>
          <p:blipFill rotWithShape="1">
            <a:blip r:embed="rId12">
              <a:extLst>
                <a:ext uri="{28A0092B-C50C-407E-A947-70E740481C1C}">
                  <a14:useLocalDpi xmlns:a14="http://schemas.microsoft.com/office/drawing/2010/main" val="0"/>
                </a:ext>
              </a:extLst>
            </a:blip>
            <a:srcRect b="50000"/>
            <a:stretch/>
          </p:blipFill>
          <p:spPr bwMode="auto">
            <a:xfrm>
              <a:off x="1858962" y="8238905"/>
              <a:ext cx="3764961" cy="2205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6"/>
            <p:cNvPicPr>
              <a:picLocks noChangeAspect="1" noChangeArrowheads="1"/>
            </p:cNvPicPr>
            <p:nvPr/>
          </p:nvPicPr>
          <p:blipFill rotWithShape="1">
            <a:blip r:embed="rId12">
              <a:extLst>
                <a:ext uri="{28A0092B-C50C-407E-A947-70E740481C1C}">
                  <a14:useLocalDpi xmlns:a14="http://schemas.microsoft.com/office/drawing/2010/main" val="0"/>
                </a:ext>
              </a:extLst>
            </a:blip>
            <a:srcRect t="50000"/>
            <a:stretch/>
          </p:blipFill>
          <p:spPr bwMode="auto">
            <a:xfrm>
              <a:off x="6323601" y="8240509"/>
              <a:ext cx="3764961" cy="2205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8" name="image11.png"/>
          <p:cNvPicPr/>
          <p:nvPr/>
        </p:nvPicPr>
        <p:blipFill>
          <a:blip r:embed="rId13">
            <a:extLst/>
          </a:blip>
          <a:stretch>
            <a:fillRect/>
          </a:stretch>
        </p:blipFill>
        <p:spPr>
          <a:xfrm>
            <a:off x="11301828" y="7955443"/>
            <a:ext cx="3282534" cy="3063394"/>
          </a:xfrm>
          <a:prstGeom prst="rect">
            <a:avLst/>
          </a:prstGeom>
          <a:ln w="12700">
            <a:miter lim="400000"/>
          </a:ln>
        </p:spPr>
      </p:pic>
      <p:pic>
        <p:nvPicPr>
          <p:cNvPr id="39" name="Picture 38"/>
          <p:cNvPicPr>
            <a:picLocks noChangeAspect="1"/>
          </p:cNvPicPr>
          <p:nvPr/>
        </p:nvPicPr>
        <p:blipFill>
          <a:blip r:embed="rId14">
            <a:extLst>
              <a:ext uri="{28A0092B-C50C-407E-A947-70E740481C1C}">
                <a14:useLocalDpi xmlns:a14="http://schemas.microsoft.com/office/drawing/2010/main" val="0"/>
              </a:ext>
            </a:extLst>
          </a:blip>
          <a:srcRect l="14270" t="15179" r="17616" b="17960"/>
          <a:stretch>
            <a:fillRect/>
          </a:stretch>
        </p:blipFill>
        <p:spPr bwMode="auto">
          <a:xfrm>
            <a:off x="17369376" y="9432000"/>
            <a:ext cx="1832516"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4736762" y="7467344"/>
            <a:ext cx="4841340" cy="1938992"/>
          </a:xfrm>
          <a:prstGeom prst="rect">
            <a:avLst/>
          </a:prstGeom>
        </p:spPr>
        <p:txBody>
          <a:bodyPr wrap="square">
            <a:spAutoFit/>
          </a:bodyPr>
          <a:lstStyle/>
          <a:p>
            <a:pPr algn="just"/>
            <a:r>
              <a:rPr lang="en-GB" sz="2000" dirty="0" smtClean="0">
                <a:solidFill>
                  <a:schemeClr val="bg1"/>
                </a:solidFill>
              </a:rPr>
              <a:t>By </a:t>
            </a:r>
            <a:r>
              <a:rPr lang="en-GB" sz="2000" dirty="0">
                <a:solidFill>
                  <a:schemeClr val="bg1"/>
                </a:solidFill>
              </a:rPr>
              <a:t>intersecting this post-SLM laser beam with a two-dimensional light sheet, a </a:t>
            </a:r>
            <a:r>
              <a:rPr lang="en-GB" sz="2000" dirty="0" smtClean="0">
                <a:solidFill>
                  <a:schemeClr val="bg1"/>
                </a:solidFill>
              </a:rPr>
              <a:t>flat three-dimensional </a:t>
            </a:r>
            <a:r>
              <a:rPr lang="en-GB" sz="2000" dirty="0">
                <a:solidFill>
                  <a:schemeClr val="bg1"/>
                </a:solidFill>
              </a:rPr>
              <a:t>trap shape can be formed. Thus the BEC can be placed in many desirable shapes, such as rings or grids, for experimentation.</a:t>
            </a:r>
          </a:p>
        </p:txBody>
      </p:sp>
      <p:sp>
        <p:nvSpPr>
          <p:cNvPr id="41" name="TextBox 40"/>
          <p:cNvSpPr txBox="1"/>
          <p:nvPr/>
        </p:nvSpPr>
        <p:spPr>
          <a:xfrm>
            <a:off x="1686285" y="13677442"/>
            <a:ext cx="3980793" cy="3170099"/>
          </a:xfrm>
          <a:prstGeom prst="rect">
            <a:avLst/>
          </a:prstGeom>
          <a:noFill/>
        </p:spPr>
        <p:txBody>
          <a:bodyPr wrap="square" rtlCol="0">
            <a:spAutoFit/>
          </a:bodyPr>
          <a:lstStyle/>
          <a:p>
            <a:pPr algn="just"/>
            <a:r>
              <a:rPr lang="en-GB" sz="2000" dirty="0" smtClean="0">
                <a:solidFill>
                  <a:schemeClr val="bg1"/>
                </a:solidFill>
              </a:rPr>
              <a:t>Initial cooling is performed using lasers.  If a laser beam has a frequency which is lower than (red-detuned) the atomic transition, but the atom moves towards the light, the Doppler effect makes the photon energy seem higher in the atom’s frame of reference, and it is therefore absorbed.</a:t>
            </a:r>
          </a:p>
        </p:txBody>
      </p:sp>
      <p:sp>
        <p:nvSpPr>
          <p:cNvPr id="44" name="Rounded Rectangle 43"/>
          <p:cNvSpPr/>
          <p:nvPr/>
        </p:nvSpPr>
        <p:spPr bwMode="auto">
          <a:xfrm>
            <a:off x="1467504" y="19477037"/>
            <a:ext cx="18308277" cy="8305800"/>
          </a:xfrm>
          <a:prstGeom prst="roundRect">
            <a:avLst>
              <a:gd name="adj" fmla="val 4863"/>
            </a:avLst>
          </a:prstGeom>
          <a:solidFill>
            <a:schemeClr val="tx1"/>
          </a:solidFill>
          <a:ln w="95250">
            <a:gradFill>
              <a:gsLst>
                <a:gs pos="0">
                  <a:schemeClr val="accent5">
                    <a:lumMod val="60000"/>
                    <a:lumOff val="40000"/>
                  </a:schemeClr>
                </a:gs>
                <a:gs pos="70000">
                  <a:srgbClr val="00B0F0"/>
                </a:gs>
                <a:gs pos="30000">
                  <a:srgbClr val="00B0F0"/>
                </a:gs>
                <a:gs pos="100000">
                  <a:schemeClr val="accent5">
                    <a:lumMod val="60000"/>
                    <a:lumOff val="4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295214" tIns="147607" rIns="295214" bIns="147607" anchor="ctr"/>
          <a:lstStyle/>
          <a:p>
            <a:pPr algn="ctr" defTabSz="2952140" fontAlgn="auto">
              <a:spcBef>
                <a:spcPts val="0"/>
              </a:spcBef>
              <a:spcAft>
                <a:spcPts val="0"/>
              </a:spcAft>
              <a:defRPr/>
            </a:pPr>
            <a:endParaRPr lang="en-US"/>
          </a:p>
        </p:txBody>
      </p:sp>
      <p:sp>
        <p:nvSpPr>
          <p:cNvPr id="45" name="TextBox 44"/>
          <p:cNvSpPr txBox="1"/>
          <p:nvPr/>
        </p:nvSpPr>
        <p:spPr>
          <a:xfrm>
            <a:off x="1686285" y="20137774"/>
            <a:ext cx="8707077" cy="3170099"/>
          </a:xfrm>
          <a:prstGeom prst="rect">
            <a:avLst/>
          </a:prstGeom>
          <a:noFill/>
        </p:spPr>
        <p:txBody>
          <a:bodyPr wrap="square" rtlCol="0">
            <a:spAutoFit/>
          </a:bodyPr>
          <a:lstStyle/>
          <a:p>
            <a:pPr algn="just"/>
            <a:r>
              <a:rPr lang="en-GB" sz="2000" dirty="0">
                <a:solidFill>
                  <a:schemeClr val="bg1"/>
                </a:solidFill>
              </a:rPr>
              <a:t>While the initial MOT stage can take a relatively long time (~30s), the remaining stages operate on millisecond (or even microsecond) time </a:t>
            </a:r>
            <a:r>
              <a:rPr lang="en-GB" sz="2000" dirty="0" smtClean="0">
                <a:solidFill>
                  <a:schemeClr val="bg1"/>
                </a:solidFill>
              </a:rPr>
              <a:t>scales, and the channels must be precisely synchronised. For this reason, most </a:t>
            </a:r>
            <a:r>
              <a:rPr lang="en-GB" sz="2000" dirty="0">
                <a:solidFill>
                  <a:schemeClr val="bg1"/>
                </a:solidFill>
              </a:rPr>
              <a:t>equipment is controlled using two National Instruments Data Acquisition cards, which receive control parameters from a computer</a:t>
            </a:r>
            <a:r>
              <a:rPr lang="en-GB" sz="2000" dirty="0" smtClean="0">
                <a:solidFill>
                  <a:schemeClr val="bg1"/>
                </a:solidFill>
              </a:rPr>
              <a:t>.</a:t>
            </a:r>
          </a:p>
          <a:p>
            <a:pPr algn="just"/>
            <a:endParaRPr lang="en-GB" sz="2000" dirty="0">
              <a:solidFill>
                <a:schemeClr val="bg1"/>
              </a:solidFill>
            </a:endParaRPr>
          </a:p>
          <a:p>
            <a:pPr algn="just"/>
            <a:r>
              <a:rPr lang="en-GB" sz="2000" dirty="0">
                <a:solidFill>
                  <a:schemeClr val="bg1"/>
                </a:solidFill>
              </a:rPr>
              <a:t>On the computer, the main interface is built using </a:t>
            </a:r>
            <a:r>
              <a:rPr lang="en-GB" sz="2000" dirty="0" err="1">
                <a:solidFill>
                  <a:schemeClr val="bg1"/>
                </a:solidFill>
              </a:rPr>
              <a:t>LabView</a:t>
            </a:r>
            <a:r>
              <a:rPr lang="en-GB" sz="2000" dirty="0">
                <a:solidFill>
                  <a:schemeClr val="bg1"/>
                </a:solidFill>
              </a:rPr>
              <a:t>, a graphics based programming language that works by flowing information along ‘wires’ visually connected between ‘function blocks’ in a form of left to right flowchart</a:t>
            </a:r>
            <a:r>
              <a:rPr lang="en-GB" sz="2000" dirty="0" smtClean="0">
                <a:solidFill>
                  <a:schemeClr val="bg1"/>
                </a:solidFill>
              </a:rPr>
              <a:t>.</a:t>
            </a:r>
            <a:endParaRPr lang="en-GB" sz="2000" dirty="0">
              <a:solidFill>
                <a:schemeClr val="bg1"/>
              </a:solidFill>
            </a:endParaRPr>
          </a:p>
        </p:txBody>
      </p:sp>
      <p:sp>
        <p:nvSpPr>
          <p:cNvPr id="46" name="TextBox 45"/>
          <p:cNvSpPr txBox="1"/>
          <p:nvPr/>
        </p:nvSpPr>
        <p:spPr>
          <a:xfrm>
            <a:off x="1744703" y="19553237"/>
            <a:ext cx="8229600" cy="646331"/>
          </a:xfrm>
          <a:prstGeom prst="rect">
            <a:avLst/>
          </a:prstGeom>
          <a:noFill/>
        </p:spPr>
        <p:txBody>
          <a:bodyPr wrap="square" rtlCol="0">
            <a:spAutoFit/>
          </a:bodyPr>
          <a:lstStyle/>
          <a:p>
            <a:r>
              <a:rPr lang="en-GB" sz="3600" dirty="0">
                <a:solidFill>
                  <a:schemeClr val="bg1"/>
                </a:solidFill>
                <a:latin typeface="Eras Medium ITC"/>
              </a:rPr>
              <a:t>Computer Control</a:t>
            </a:r>
          </a:p>
        </p:txBody>
      </p:sp>
      <p:sp>
        <p:nvSpPr>
          <p:cNvPr id="47" name="TextBox 46"/>
          <p:cNvSpPr txBox="1"/>
          <p:nvPr/>
        </p:nvSpPr>
        <p:spPr>
          <a:xfrm>
            <a:off x="10977544" y="20139000"/>
            <a:ext cx="8600557" cy="3170099"/>
          </a:xfrm>
          <a:prstGeom prst="rect">
            <a:avLst/>
          </a:prstGeom>
          <a:noFill/>
        </p:spPr>
        <p:txBody>
          <a:bodyPr wrap="square" rtlCol="0">
            <a:spAutoFit/>
          </a:bodyPr>
          <a:lstStyle/>
          <a:p>
            <a:pPr algn="just"/>
            <a:r>
              <a:rPr lang="en-GB" sz="2000" dirty="0" smtClean="0">
                <a:solidFill>
                  <a:schemeClr val="bg1"/>
                </a:solidFill>
              </a:rPr>
              <a:t>In order to create a more user-friendly programming experience, we have developed </a:t>
            </a:r>
            <a:r>
              <a:rPr lang="en-GB" sz="2000" dirty="0">
                <a:solidFill>
                  <a:schemeClr val="bg1"/>
                </a:solidFill>
              </a:rPr>
              <a:t>an interface which allows the user to program the </a:t>
            </a:r>
            <a:r>
              <a:rPr lang="en-GB" sz="2000" dirty="0" smtClean="0">
                <a:solidFill>
                  <a:schemeClr val="bg1"/>
                </a:solidFill>
              </a:rPr>
              <a:t>experiment within </a:t>
            </a:r>
            <a:r>
              <a:rPr lang="en-GB" sz="2000" dirty="0">
                <a:solidFill>
                  <a:schemeClr val="bg1"/>
                </a:solidFill>
              </a:rPr>
              <a:t>a table structure. Each row corresponds to an instrument and each column a step in the experiment (which </a:t>
            </a:r>
            <a:r>
              <a:rPr lang="en-GB" sz="2000" dirty="0" smtClean="0">
                <a:solidFill>
                  <a:schemeClr val="bg1"/>
                </a:solidFill>
              </a:rPr>
              <a:t>have </a:t>
            </a:r>
            <a:r>
              <a:rPr lang="en-GB" sz="2000" dirty="0">
                <a:solidFill>
                  <a:schemeClr val="bg1"/>
                </a:solidFill>
              </a:rPr>
              <a:t>variable timings.) The entries </a:t>
            </a:r>
            <a:r>
              <a:rPr lang="en-GB" sz="2000" dirty="0" smtClean="0">
                <a:solidFill>
                  <a:schemeClr val="bg1"/>
                </a:solidFill>
              </a:rPr>
              <a:t>of </a:t>
            </a:r>
            <a:r>
              <a:rPr lang="en-GB" sz="2000" dirty="0">
                <a:solidFill>
                  <a:schemeClr val="bg1"/>
                </a:solidFill>
              </a:rPr>
              <a:t>this table are the values </a:t>
            </a:r>
            <a:r>
              <a:rPr lang="en-GB" sz="2000" dirty="0" smtClean="0">
                <a:solidFill>
                  <a:schemeClr val="bg1"/>
                </a:solidFill>
              </a:rPr>
              <a:t>which are written </a:t>
            </a:r>
            <a:r>
              <a:rPr lang="en-GB" sz="2000" dirty="0">
                <a:solidFill>
                  <a:schemeClr val="bg1"/>
                </a:solidFill>
              </a:rPr>
              <a:t>to the physical devices. </a:t>
            </a:r>
            <a:endParaRPr lang="en-GB" sz="2000" dirty="0" smtClean="0">
              <a:solidFill>
                <a:schemeClr val="bg1"/>
              </a:solidFill>
            </a:endParaRPr>
          </a:p>
          <a:p>
            <a:pPr algn="just"/>
            <a:endParaRPr lang="en-GB" sz="2000" dirty="0" smtClean="0">
              <a:solidFill>
                <a:schemeClr val="bg1"/>
              </a:solidFill>
            </a:endParaRPr>
          </a:p>
          <a:p>
            <a:pPr algn="just"/>
            <a:r>
              <a:rPr lang="en-GB" sz="2000" dirty="0" smtClean="0">
                <a:solidFill>
                  <a:schemeClr val="bg1"/>
                </a:solidFill>
              </a:rPr>
              <a:t>Data </a:t>
            </a:r>
            <a:r>
              <a:rPr lang="en-GB" sz="2000" dirty="0">
                <a:solidFill>
                  <a:schemeClr val="bg1"/>
                </a:solidFill>
              </a:rPr>
              <a:t>taken during an experiment is fed into a suite of software which generates a visual representation in near real time. This allows the user to observe series of experiments as they progress to monitor the requirements for the next experiments.</a:t>
            </a:r>
          </a:p>
        </p:txBody>
      </p:sp>
      <p:pic>
        <p:nvPicPr>
          <p:cNvPr id="4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3403" t="7539" r="3455" b="58145"/>
          <a:stretch/>
        </p:blipFill>
        <p:spPr bwMode="auto">
          <a:xfrm>
            <a:off x="1865404" y="23461498"/>
            <a:ext cx="17442750" cy="4016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Oval 10"/>
          <p:cNvSpPr/>
          <p:nvPr/>
        </p:nvSpPr>
        <p:spPr>
          <a:xfrm>
            <a:off x="12145962" y="14887626"/>
            <a:ext cx="1828800" cy="374865"/>
          </a:xfrm>
          <a:prstGeom prst="ellipse">
            <a:avLst/>
          </a:prstGeom>
          <a:solidFill>
            <a:srgbClr val="BB82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1640177" y="10637837"/>
            <a:ext cx="8438651" cy="738664"/>
          </a:xfrm>
          <a:prstGeom prst="rect">
            <a:avLst/>
          </a:prstGeom>
          <a:noFill/>
        </p:spPr>
        <p:txBody>
          <a:bodyPr wrap="square" rtlCol="0">
            <a:spAutoFit/>
          </a:bodyPr>
          <a:lstStyle/>
          <a:p>
            <a:pPr algn="just"/>
            <a:r>
              <a:rPr lang="en-GB" sz="1400" dirty="0">
                <a:solidFill>
                  <a:schemeClr val="bg1"/>
                </a:solidFill>
              </a:rPr>
              <a:t>W. </a:t>
            </a:r>
            <a:r>
              <a:rPr lang="en-GB" sz="1400" dirty="0" err="1">
                <a:solidFill>
                  <a:schemeClr val="bg1"/>
                </a:solidFill>
              </a:rPr>
              <a:t>Ketterle</a:t>
            </a:r>
            <a:r>
              <a:rPr lang="en-GB" sz="1400" dirty="0">
                <a:solidFill>
                  <a:schemeClr val="bg1"/>
                </a:solidFill>
              </a:rPr>
              <a:t>, D. S. </a:t>
            </a:r>
            <a:r>
              <a:rPr lang="en-GB" sz="1400" dirty="0" err="1">
                <a:solidFill>
                  <a:schemeClr val="bg1"/>
                </a:solidFill>
              </a:rPr>
              <a:t>Durfee</a:t>
            </a:r>
            <a:r>
              <a:rPr lang="en-GB" sz="1400" dirty="0">
                <a:solidFill>
                  <a:schemeClr val="bg1"/>
                </a:solidFill>
              </a:rPr>
              <a:t>, and D. M. Stamper-</a:t>
            </a:r>
            <a:r>
              <a:rPr lang="en-GB" sz="1400" dirty="0" err="1">
                <a:solidFill>
                  <a:schemeClr val="bg1"/>
                </a:solidFill>
              </a:rPr>
              <a:t>Kurn</a:t>
            </a:r>
            <a:r>
              <a:rPr lang="en-GB" sz="1400" dirty="0">
                <a:solidFill>
                  <a:schemeClr val="bg1"/>
                </a:solidFill>
              </a:rPr>
              <a:t>, "Making, probing and understanding Bose-Einstein Condensates</a:t>
            </a:r>
            <a:r>
              <a:rPr lang="en-GB" sz="1400" dirty="0" smtClean="0">
                <a:solidFill>
                  <a:schemeClr val="bg1"/>
                </a:solidFill>
              </a:rPr>
              <a:t>", Proceedings </a:t>
            </a:r>
            <a:r>
              <a:rPr lang="en-GB" sz="1400" dirty="0">
                <a:solidFill>
                  <a:schemeClr val="bg1"/>
                </a:solidFill>
              </a:rPr>
              <a:t>of the International School of Physics "Enrico Fermi", Course CXL, edited by M. </a:t>
            </a:r>
            <a:r>
              <a:rPr lang="en-GB" sz="1400" dirty="0" err="1">
                <a:solidFill>
                  <a:schemeClr val="bg1"/>
                </a:solidFill>
              </a:rPr>
              <a:t>Inguscio</a:t>
            </a:r>
            <a:r>
              <a:rPr lang="en-GB" sz="1400" dirty="0">
                <a:solidFill>
                  <a:schemeClr val="bg1"/>
                </a:solidFill>
              </a:rPr>
              <a:t>, S. </a:t>
            </a:r>
            <a:r>
              <a:rPr lang="en-GB" sz="1400" dirty="0" err="1" smtClean="0">
                <a:solidFill>
                  <a:schemeClr val="bg1"/>
                </a:solidFill>
              </a:rPr>
              <a:t>Stringari</a:t>
            </a:r>
            <a:r>
              <a:rPr lang="en-GB" sz="1400" dirty="0" smtClean="0">
                <a:solidFill>
                  <a:schemeClr val="bg1"/>
                </a:solidFill>
              </a:rPr>
              <a:t>, and </a:t>
            </a:r>
            <a:r>
              <a:rPr lang="en-GB" sz="1400" dirty="0">
                <a:solidFill>
                  <a:schemeClr val="bg1"/>
                </a:solidFill>
              </a:rPr>
              <a:t>C. E. </a:t>
            </a:r>
            <a:r>
              <a:rPr lang="en-GB" sz="1400" dirty="0" err="1">
                <a:solidFill>
                  <a:schemeClr val="bg1"/>
                </a:solidFill>
              </a:rPr>
              <a:t>Wieman</a:t>
            </a:r>
            <a:r>
              <a:rPr lang="en-GB" sz="1400" dirty="0">
                <a:solidFill>
                  <a:schemeClr val="bg1"/>
                </a:solidFill>
              </a:rPr>
              <a:t> (IOS Press, Amsterdam, 1999) pp. 67-176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lipFill rotWithShape="1">
          <a:blip xmlns:r="http://schemas.openxmlformats.org/officeDocument/2006/relationships" r:embed="rId1" cstate="print"/>
          <a:stretch>
            <a:fillRect l="-1286" t="-1319" r="-1447" b="-3166"/>
          </a:stretch>
        </a:blipFill>
      </a:spPr>
      <a:bodyPr/>
      <a:lstStyle>
        <a:defPPr>
          <a:defRPr>
            <a:noFill/>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6318</TotalTime>
  <Words>1133</Words>
  <Application>Microsoft Office PowerPoint</Application>
  <PresentationFormat>Custom</PresentationFormat>
  <Paragraphs>53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build a MOT</dc:title>
  <dc:creator>Caroline</dc:creator>
  <cp:lastModifiedBy>Graham D. Bruce</cp:lastModifiedBy>
  <cp:revision>530</cp:revision>
  <cp:lastPrinted>2014-08-26T17:18:28Z</cp:lastPrinted>
  <dcterms:created xsi:type="dcterms:W3CDTF">2010-08-02T18:17:53Z</dcterms:created>
  <dcterms:modified xsi:type="dcterms:W3CDTF">2014-09-16T19:55:17Z</dcterms:modified>
</cp:coreProperties>
</file>