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66"/>
    <a:srgbClr val="009F00"/>
    <a:srgbClr val="B80000"/>
    <a:srgbClr val="006600"/>
    <a:srgbClr val="0066CC"/>
    <a:srgbClr val="004242"/>
    <a:srgbClr val="640064"/>
    <a:srgbClr val="005B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2736" y="-10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B5121-420F-43E1-AA01-4EF6A9DBF3E6}" type="datetimeFigureOut">
              <a:rPr lang="en-GB" smtClean="0"/>
              <a:t>27/08/2014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94F95-061C-439D-8D85-1A1D67925B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0242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B5121-420F-43E1-AA01-4EF6A9DBF3E6}" type="datetimeFigureOut">
              <a:rPr lang="en-GB" smtClean="0"/>
              <a:t>27/08/2014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94F95-061C-439D-8D85-1A1D67925B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08604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B5121-420F-43E1-AA01-4EF6A9DBF3E6}" type="datetimeFigureOut">
              <a:rPr lang="en-GB" smtClean="0"/>
              <a:t>27/08/2014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94F95-061C-439D-8D85-1A1D67925B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98290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B5121-420F-43E1-AA01-4EF6A9DBF3E6}" type="datetimeFigureOut">
              <a:rPr lang="en-GB" smtClean="0"/>
              <a:t>27/08/2014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94F95-061C-439D-8D85-1A1D67925B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11226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B5121-420F-43E1-AA01-4EF6A9DBF3E6}" type="datetimeFigureOut">
              <a:rPr lang="en-GB" smtClean="0"/>
              <a:t>27/08/2014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94F95-061C-439D-8D85-1A1D67925B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97494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B5121-420F-43E1-AA01-4EF6A9DBF3E6}" type="datetimeFigureOut">
              <a:rPr lang="en-GB" smtClean="0"/>
              <a:t>27/08/2014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94F95-061C-439D-8D85-1A1D67925B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27797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B5121-420F-43E1-AA01-4EF6A9DBF3E6}" type="datetimeFigureOut">
              <a:rPr lang="en-GB" smtClean="0"/>
              <a:t>27/08/2014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94F95-061C-439D-8D85-1A1D67925B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13831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B5121-420F-43E1-AA01-4EF6A9DBF3E6}" type="datetimeFigureOut">
              <a:rPr lang="en-GB" smtClean="0"/>
              <a:t>27/08/2014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94F95-061C-439D-8D85-1A1D67925B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04345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B5121-420F-43E1-AA01-4EF6A9DBF3E6}" type="datetimeFigureOut">
              <a:rPr lang="en-GB" smtClean="0"/>
              <a:t>27/08/2014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94F95-061C-439D-8D85-1A1D67925B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83045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B5121-420F-43E1-AA01-4EF6A9DBF3E6}" type="datetimeFigureOut">
              <a:rPr lang="en-GB" smtClean="0"/>
              <a:t>27/08/2014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94F95-061C-439D-8D85-1A1D67925B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96695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B5121-420F-43E1-AA01-4EF6A9DBF3E6}" type="datetimeFigureOut">
              <a:rPr lang="en-GB" smtClean="0"/>
              <a:t>27/08/2014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94F95-061C-439D-8D85-1A1D67925B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4969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1B5121-420F-43E1-AA01-4EF6A9DBF3E6}" type="datetimeFigureOut">
              <a:rPr lang="en-GB" smtClean="0"/>
              <a:t>27/08/2014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394F95-061C-439D-8D85-1A1D67925B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54094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18" Type="http://schemas.openxmlformats.org/officeDocument/2006/relationships/image" Target="../media/image18.png"/><Relationship Id="rId3" Type="http://schemas.openxmlformats.org/officeDocument/2006/relationships/image" Target="../media/image3.png"/><Relationship Id="rId21" Type="http://schemas.openxmlformats.org/officeDocument/2006/relationships/image" Target="../media/image21.pn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17" Type="http://schemas.openxmlformats.org/officeDocument/2006/relationships/image" Target="../media/image17.png"/><Relationship Id="rId2" Type="http://schemas.openxmlformats.org/officeDocument/2006/relationships/image" Target="../media/image2.png"/><Relationship Id="rId16" Type="http://schemas.openxmlformats.org/officeDocument/2006/relationships/image" Target="../media/image16.png"/><Relationship Id="rId20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5" Type="http://schemas.openxmlformats.org/officeDocument/2006/relationships/image" Target="../media/image15.png"/><Relationship Id="rId23" Type="http://schemas.openxmlformats.org/officeDocument/2006/relationships/image" Target="../media/image23.png"/><Relationship Id="rId10" Type="http://schemas.openxmlformats.org/officeDocument/2006/relationships/image" Target="../media/image10.png"/><Relationship Id="rId19" Type="http://schemas.openxmlformats.org/officeDocument/2006/relationships/image" Target="../media/image19.png"/><Relationship Id="rId4" Type="http://schemas.openxmlformats.org/officeDocument/2006/relationships/image" Target="../media/image4.png"/><Relationship Id="rId9" Type="http://schemas.openxmlformats.org/officeDocument/2006/relationships/image" Target="../media/image9.png"/><Relationship Id="rId14" Type="http://schemas.openxmlformats.org/officeDocument/2006/relationships/image" Target="../media/image14.png"/><Relationship Id="rId22" Type="http://schemas.openxmlformats.org/officeDocument/2006/relationships/image" Target="../media/image2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260.png"/><Relationship Id="rId7" Type="http://schemas.openxmlformats.org/officeDocument/2006/relationships/image" Target="../media/image30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70690" y="0"/>
                <a:ext cx="11126046" cy="1100512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n-GB" sz="3200" dirty="0">
                    <a:latin typeface="Arial" pitchFamily="34" charset="0"/>
                    <a:ea typeface="Cambria Math" pitchFamily="18" charset="0"/>
                    <a:cs typeface="Arial" pitchFamily="34" charset="0"/>
                  </a:rPr>
                  <a:t>The graph shows you the probability density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3200" i="1">
                            <a:latin typeface="Cambria Math"/>
                            <a:ea typeface="Cambria Math" pitchFamily="18" charset="0"/>
                          </a:rPr>
                        </m:ctrlPr>
                      </m:sSupPr>
                      <m:e>
                        <m:d>
                          <m:dPr>
                            <m:begChr m:val="|"/>
                            <m:endChr m:val="|"/>
                            <m:ctrlPr>
                              <a:rPr lang="en-GB" sz="3200" i="1">
                                <a:latin typeface="Cambria Math"/>
                                <a:ea typeface="Cambria Math" pitchFamily="18" charset="0"/>
                              </a:rPr>
                            </m:ctrlPr>
                          </m:dPr>
                          <m:e>
                            <m:r>
                              <m:rPr>
                                <m:sty m:val="p"/>
                              </m:rPr>
                              <a:rPr lang="en-GB" sz="3200" i="0">
                                <a:latin typeface="Cambria Math" pitchFamily="18" charset="0"/>
                                <a:ea typeface="Cambria Math" pitchFamily="18" charset="0"/>
                              </a:rPr>
                              <m:t>ψ</m:t>
                            </m:r>
                            <m:d>
                              <m:dPr>
                                <m:ctrlPr>
                                  <a:rPr lang="en-GB" sz="3200" i="1">
                                    <a:latin typeface="Cambria Math"/>
                                    <a:ea typeface="Cambria Math" pitchFamily="18" charset="0"/>
                                  </a:rPr>
                                </m:ctrlPr>
                              </m:dPr>
                              <m:e>
                                <m:r>
                                  <m:rPr>
                                    <m:sty m:val="p"/>
                                  </m:rPr>
                                  <a:rPr lang="en-GB" sz="3200" i="0"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r</m:t>
                                </m:r>
                                <m:r>
                                  <a:rPr lang="en-GB" sz="3200" i="0"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,</m:t>
                                </m:r>
                                <m:r>
                                  <m:rPr>
                                    <m:sty m:val="p"/>
                                  </m:rPr>
                                  <a:rPr lang="en-GB" sz="3200" i="0"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θ</m:t>
                                </m:r>
                              </m:e>
                            </m:d>
                          </m:e>
                        </m:d>
                      </m:e>
                      <m:sup>
                        <m:r>
                          <a:rPr lang="en-GB" sz="3200" i="0">
                            <a:latin typeface="Cambria Math" pitchFamily="18" charset="0"/>
                            <a:ea typeface="Cambria Math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GB" sz="3200" dirty="0">
                    <a:latin typeface="Arial" pitchFamily="34" charset="0"/>
                    <a:ea typeface="Cambria Math" pitchFamily="18" charset="0"/>
                    <a:cs typeface="Arial" pitchFamily="34" charset="0"/>
                  </a:rPr>
                  <a:t>  for a particle of mass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sz="3200" i="0">
                        <a:latin typeface="Cambria Math" pitchFamily="18" charset="0"/>
                        <a:ea typeface="Cambria Math" pitchFamily="18" charset="0"/>
                      </a:rPr>
                      <m:t>μ</m:t>
                    </m:r>
                  </m:oMath>
                </a14:m>
                <a:r>
                  <a:rPr lang="en-GB" sz="3200" dirty="0">
                    <a:latin typeface="Arial" pitchFamily="34" charset="0"/>
                    <a:ea typeface="Cambria Math" pitchFamily="18" charset="0"/>
                    <a:cs typeface="Arial" pitchFamily="34" charset="0"/>
                  </a:rPr>
                  <a:t> confined to a circular area in the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sz="3200" i="0">
                        <a:latin typeface="Cambria Math" pitchFamily="18" charset="0"/>
                        <a:ea typeface="Cambria Math" pitchFamily="18" charset="0"/>
                      </a:rPr>
                      <m:t>xy</m:t>
                    </m:r>
                  </m:oMath>
                </a14:m>
                <a:r>
                  <a:rPr lang="en-GB" sz="3200" dirty="0">
                    <a:latin typeface="Arial" pitchFamily="34" charset="0"/>
                    <a:ea typeface="Cambria Math" pitchFamily="18" charset="0"/>
                    <a:cs typeface="Arial" pitchFamily="34" charset="0"/>
                  </a:rPr>
                  <a:t> plane by infinitely high potential energy walls at radius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sz="3200" i="0">
                        <a:latin typeface="Cambria Math" pitchFamily="18" charset="0"/>
                        <a:ea typeface="Cambria Math" pitchFamily="18" charset="0"/>
                      </a:rPr>
                      <m:t>R</m:t>
                    </m:r>
                  </m:oMath>
                </a14:m>
                <a:r>
                  <a:rPr lang="en-GB" sz="3200" dirty="0">
                    <a:latin typeface="Arial" pitchFamily="34" charset="0"/>
                    <a:ea typeface="Cambria Math" pitchFamily="18" charset="0"/>
                    <a:cs typeface="Arial" pitchFamily="34" charset="0"/>
                  </a:rPr>
                  <a:t>. (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sz="3200" i="0">
                        <a:latin typeface="Cambria Math" pitchFamily="18" charset="0"/>
                        <a:ea typeface="Cambria Math" pitchFamily="18" charset="0"/>
                      </a:rPr>
                      <m:t>r</m:t>
                    </m:r>
                  </m:oMath>
                </a14:m>
                <a:r>
                  <a:rPr lang="en-GB" sz="3200" dirty="0">
                    <a:latin typeface="Arial" pitchFamily="34" charset="0"/>
                    <a:ea typeface="Cambria Math" pitchFamily="18" charset="0"/>
                    <a:cs typeface="Arial" pitchFamily="34" charset="0"/>
                  </a:rPr>
                  <a:t> is </a:t>
                </a:r>
                <a:r>
                  <a:rPr lang="en-GB" sz="3200" dirty="0" smtClean="0">
                    <a:latin typeface="Arial" pitchFamily="34" charset="0"/>
                    <a:ea typeface="Cambria Math" pitchFamily="18" charset="0"/>
                    <a:cs typeface="Arial" pitchFamily="34" charset="0"/>
                  </a:rPr>
                  <a:t>radial </a:t>
                </a:r>
                <a:r>
                  <a:rPr lang="en-GB" sz="3200" dirty="0">
                    <a:latin typeface="Arial" pitchFamily="34" charset="0"/>
                    <a:ea typeface="Cambria Math" pitchFamily="18" charset="0"/>
                    <a:cs typeface="Arial" pitchFamily="34" charset="0"/>
                  </a:rPr>
                  <a:t>distance and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sz="3200" i="0">
                        <a:latin typeface="Cambria Math" pitchFamily="18" charset="0"/>
                        <a:ea typeface="Cambria Math" pitchFamily="18" charset="0"/>
                      </a:rPr>
                      <m:t>θ</m:t>
                    </m:r>
                  </m:oMath>
                </a14:m>
                <a:r>
                  <a:rPr lang="en-GB" sz="3200" dirty="0">
                    <a:latin typeface="Arial" pitchFamily="34" charset="0"/>
                    <a:ea typeface="Cambria Math" pitchFamily="18" charset="0"/>
                    <a:cs typeface="Arial" pitchFamily="34" charset="0"/>
                  </a:rPr>
                  <a:t> the azimuth angle</a:t>
                </a:r>
                <a:r>
                  <a:rPr lang="en-GB" sz="3200" dirty="0" smtClean="0">
                    <a:latin typeface="Arial" pitchFamily="34" charset="0"/>
                    <a:ea typeface="Cambria Math" pitchFamily="18" charset="0"/>
                    <a:cs typeface="Arial" pitchFamily="34" charset="0"/>
                  </a:rPr>
                  <a:t>).</a:t>
                </a:r>
                <a:endParaRPr lang="en-GB" sz="3200" dirty="0">
                  <a:latin typeface="Arial" pitchFamily="34" charset="0"/>
                  <a:ea typeface="Cambria Math" pitchFamily="18" charset="0"/>
                  <a:cs typeface="Arial" pitchFamily="34" charset="0"/>
                </a:endParaRPr>
              </a:p>
              <a:p>
                <a:pPr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n-GB" sz="3200" dirty="0">
                    <a:latin typeface="Arial" pitchFamily="34" charset="0"/>
                    <a:ea typeface="Cambria Math" pitchFamily="18" charset="0"/>
                    <a:cs typeface="Arial" pitchFamily="34" charset="0"/>
                  </a:rPr>
                  <a:t>The particle has both definite energy and angular momentum. The energy depends on two quantum numbers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3200" i="1">
                            <a:latin typeface="Cambria Math"/>
                            <a:ea typeface="Cambria Math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GB" sz="3200" i="0">
                            <a:latin typeface="Cambria Math" pitchFamily="18" charset="0"/>
                            <a:ea typeface="Cambria Math" pitchFamily="18" charset="0"/>
                          </a:rPr>
                          <m:t>n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sz="3200" i="0">
                            <a:latin typeface="Cambria Math" pitchFamily="18" charset="0"/>
                            <a:ea typeface="Cambria Math" pitchFamily="18" charset="0"/>
                          </a:rPr>
                          <m:t>r</m:t>
                        </m:r>
                      </m:sub>
                    </m:sSub>
                  </m:oMath>
                </a14:m>
                <a:r>
                  <a:rPr lang="en-GB" sz="3200" dirty="0">
                    <a:latin typeface="Arial" pitchFamily="34" charset="0"/>
                    <a:ea typeface="Cambria Math" pitchFamily="18" charset="0"/>
                    <a:cs typeface="Arial" pitchFamily="34" charset="0"/>
                  </a:rPr>
                  <a:t> and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sz="3200" i="0">
                        <a:latin typeface="Cambria Math" pitchFamily="18" charset="0"/>
                        <a:ea typeface="Cambria Math" pitchFamily="18" charset="0"/>
                      </a:rPr>
                      <m:t>m</m:t>
                    </m:r>
                  </m:oMath>
                </a14:m>
                <a:r>
                  <a:rPr lang="en-GB" sz="3200" dirty="0">
                    <a:latin typeface="Arial" pitchFamily="34" charset="0"/>
                    <a:ea typeface="Cambria Math" pitchFamily="18" charset="0"/>
                    <a:cs typeface="Arial" pitchFamily="34" charset="0"/>
                  </a:rPr>
                  <a:t>. </a:t>
                </a:r>
                <a:r>
                  <a:rPr lang="en-GB" sz="3200" dirty="0" smtClean="0">
                    <a:latin typeface="Arial" pitchFamily="34" charset="0"/>
                    <a:ea typeface="Cambria Math" pitchFamily="18" charset="0"/>
                    <a:cs typeface="Arial" pitchFamily="34" charset="0"/>
                  </a:rPr>
                  <a:t>The </a:t>
                </a:r>
                <a:r>
                  <a:rPr lang="en-GB" sz="3200" dirty="0">
                    <a:latin typeface="Arial" pitchFamily="34" charset="0"/>
                    <a:ea typeface="Cambria Math" pitchFamily="18" charset="0"/>
                    <a:cs typeface="Arial" pitchFamily="34" charset="0"/>
                  </a:rPr>
                  <a:t>angular momentum about the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sz="3200" i="0">
                        <a:latin typeface="Cambria Math" pitchFamily="18" charset="0"/>
                        <a:ea typeface="Cambria Math" pitchFamily="18" charset="0"/>
                      </a:rPr>
                      <m:t>z</m:t>
                    </m:r>
                  </m:oMath>
                </a14:m>
                <a:r>
                  <a:rPr lang="en-GB" sz="3200" dirty="0">
                    <a:latin typeface="Arial" pitchFamily="34" charset="0"/>
                    <a:ea typeface="Cambria Math" pitchFamily="18" charset="0"/>
                    <a:cs typeface="Arial" pitchFamily="34" charset="0"/>
                  </a:rPr>
                  <a:t>-axis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3200" i="1">
                            <a:latin typeface="Cambria Math"/>
                            <a:ea typeface="Cambria Math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GB" sz="3200" i="0">
                            <a:latin typeface="Cambria Math" pitchFamily="18" charset="0"/>
                            <a:ea typeface="Cambria Math" pitchFamily="18" charset="0"/>
                          </a:rPr>
                          <m:t>L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sz="3200" i="0">
                            <a:latin typeface="Cambria Math" pitchFamily="18" charset="0"/>
                            <a:ea typeface="Cambria Math" pitchFamily="18" charset="0"/>
                          </a:rPr>
                          <m:t>z</m:t>
                        </m:r>
                      </m:sub>
                    </m:sSub>
                    <m:r>
                      <a:rPr lang="en-GB" sz="3200" i="0">
                        <a:latin typeface="Cambria Math" pitchFamily="18" charset="0"/>
                        <a:ea typeface="Cambria Math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lang="en-GB" sz="3200" i="0">
                        <a:latin typeface="Cambria Math" pitchFamily="18" charset="0"/>
                        <a:ea typeface="Cambria Math" pitchFamily="18" charset="0"/>
                      </a:rPr>
                      <m:t>m</m:t>
                    </m:r>
                    <m:r>
                      <a:rPr lang="en-GB" sz="3200" i="0">
                        <a:latin typeface="Cambria Math" pitchFamily="18" charset="0"/>
                        <a:ea typeface="Cambria Math" pitchFamily="18" charset="0"/>
                      </a:rPr>
                      <m:t>ℏ</m:t>
                    </m:r>
                  </m:oMath>
                </a14:m>
                <a:r>
                  <a:rPr lang="en-GB" sz="3200" dirty="0">
                    <a:latin typeface="Arial" pitchFamily="34" charset="0"/>
                    <a:ea typeface="Cambria Math" pitchFamily="18" charset="0"/>
                    <a:cs typeface="Arial" pitchFamily="34" charset="0"/>
                  </a:rPr>
                  <a:t> is fully determined by the azimuth quantum number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sz="3200" i="0">
                        <a:latin typeface="Cambria Math" pitchFamily="18" charset="0"/>
                        <a:ea typeface="Cambria Math" pitchFamily="18" charset="0"/>
                      </a:rPr>
                      <m:t>m</m:t>
                    </m:r>
                  </m:oMath>
                </a14:m>
                <a:r>
                  <a:rPr lang="en-GB" sz="3200" dirty="0">
                    <a:latin typeface="Arial" pitchFamily="34" charset="0"/>
                    <a:ea typeface="Cambria Math" pitchFamily="18" charset="0"/>
                    <a:cs typeface="Arial" pitchFamily="34" charset="0"/>
                  </a:rPr>
                  <a:t>. </a:t>
                </a:r>
              </a:p>
              <a:p>
                <a:pPr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n-GB" sz="3200" dirty="0">
                    <a:latin typeface="Arial" pitchFamily="34" charset="0"/>
                    <a:ea typeface="Cambria Math" pitchFamily="18" charset="0"/>
                    <a:cs typeface="Arial" pitchFamily="34" charset="0"/>
                  </a:rPr>
                  <a:t>The functions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sz="3200" i="0">
                        <a:latin typeface="Cambria Math" pitchFamily="18" charset="0"/>
                        <a:ea typeface="Cambria Math" pitchFamily="18" charset="0"/>
                      </a:rPr>
                      <m:t>ψ</m:t>
                    </m:r>
                    <m:r>
                      <a:rPr lang="en-GB" sz="3200" i="0">
                        <a:latin typeface="Cambria Math" pitchFamily="18" charset="0"/>
                        <a:ea typeface="Cambria Math" pitchFamily="18" charset="0"/>
                      </a:rPr>
                      <m:t>(</m:t>
                    </m:r>
                    <m:r>
                      <m:rPr>
                        <m:sty m:val="p"/>
                      </m:rPr>
                      <a:rPr lang="en-GB" sz="3200" i="0">
                        <a:latin typeface="Cambria Math" pitchFamily="18" charset="0"/>
                        <a:ea typeface="Cambria Math" pitchFamily="18" charset="0"/>
                      </a:rPr>
                      <m:t>r</m:t>
                    </m:r>
                    <m:r>
                      <a:rPr lang="en-GB" sz="3200" i="0">
                        <a:latin typeface="Cambria Math" pitchFamily="18" charset="0"/>
                        <a:ea typeface="Cambria Math" pitchFamily="18" charset="0"/>
                      </a:rPr>
                      <m:t>,</m:t>
                    </m:r>
                    <m:r>
                      <m:rPr>
                        <m:sty m:val="p"/>
                      </m:rPr>
                      <a:rPr lang="en-GB" sz="3200" i="0">
                        <a:latin typeface="Cambria Math" pitchFamily="18" charset="0"/>
                        <a:ea typeface="Cambria Math" pitchFamily="18" charset="0"/>
                      </a:rPr>
                      <m:t>θ</m:t>
                    </m:r>
                    <m:r>
                      <a:rPr lang="en-GB" sz="3200" i="0">
                        <a:latin typeface="Cambria Math" pitchFamily="18" charset="0"/>
                        <a:ea typeface="Cambria Math" pitchFamily="18" charset="0"/>
                      </a:rPr>
                      <m:t>)</m:t>
                    </m:r>
                  </m:oMath>
                </a14:m>
                <a:r>
                  <a:rPr lang="en-GB" sz="3200" dirty="0">
                    <a:latin typeface="Arial" pitchFamily="34" charset="0"/>
                    <a:ea typeface="Cambria Math" pitchFamily="18" charset="0"/>
                    <a:cs typeface="Arial" pitchFamily="34" charset="0"/>
                  </a:rPr>
                  <a:t> are given by the product of a Bessel function and the </a:t>
                </a:r>
                <a:r>
                  <a:rPr lang="en-GB" sz="3200" dirty="0" err="1">
                    <a:latin typeface="Arial" pitchFamily="34" charset="0"/>
                    <a:ea typeface="Cambria Math" pitchFamily="18" charset="0"/>
                    <a:cs typeface="Arial" pitchFamily="34" charset="0"/>
                  </a:rPr>
                  <a:t>eigenfunction</a:t>
                </a:r>
                <a:r>
                  <a:rPr lang="en-GB" sz="3200" dirty="0">
                    <a:latin typeface="Arial" pitchFamily="34" charset="0"/>
                    <a:ea typeface="Cambria Math" pitchFamily="18" charset="0"/>
                    <a:cs typeface="Arial" pitchFamily="34" charset="0"/>
                  </a:rPr>
                  <a:t> of angular momentum </a:t>
                </a:r>
                <a14:m>
                  <m:oMath xmlns:m="http://schemas.openxmlformats.org/officeDocument/2006/math">
                    <m:r>
                      <a:rPr lang="en-GB" sz="3200" i="0">
                        <a:latin typeface="Cambria Math" pitchFamily="18" charset="0"/>
                        <a:ea typeface="Cambria Math" pitchFamily="18" charset="0"/>
                      </a:rPr>
                      <m:t>1/</m:t>
                    </m:r>
                    <m:rad>
                      <m:radPr>
                        <m:degHide m:val="on"/>
                        <m:ctrlPr>
                          <a:rPr lang="en-GB" sz="3200" i="1">
                            <a:latin typeface="Cambria Math"/>
                            <a:ea typeface="Cambria Math" pitchFamily="18" charset="0"/>
                          </a:rPr>
                        </m:ctrlPr>
                      </m:radPr>
                      <m:deg/>
                      <m:e>
                        <m:r>
                          <a:rPr lang="en-GB" sz="3200" i="0">
                            <a:latin typeface="Cambria Math" pitchFamily="18" charset="0"/>
                            <a:ea typeface="Cambria Math" pitchFamily="18" charset="0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n-GB" sz="3200" i="0">
                            <a:latin typeface="Cambria Math" pitchFamily="18" charset="0"/>
                            <a:ea typeface="Cambria Math" pitchFamily="18" charset="0"/>
                          </a:rPr>
                          <m:t>π</m:t>
                        </m:r>
                      </m:e>
                    </m:rad>
                    <m:r>
                      <a:rPr lang="en-GB" sz="3200" i="0">
                        <a:latin typeface="Cambria Math" pitchFamily="18" charset="0"/>
                        <a:ea typeface="Cambria Math" pitchFamily="18" charset="0"/>
                      </a:rPr>
                      <m:t>  </m:t>
                    </m:r>
                    <m:sSup>
                      <m:sSupPr>
                        <m:ctrlPr>
                          <a:rPr lang="en-GB" sz="3200" i="1">
                            <a:latin typeface="Cambria Math"/>
                            <a:ea typeface="Cambria Math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GB" sz="3200" i="0">
                            <a:latin typeface="Cambria Math" pitchFamily="18" charset="0"/>
                            <a:ea typeface="Cambria Math" pitchFamily="18" charset="0"/>
                          </a:rPr>
                          <m:t>e</m:t>
                        </m:r>
                      </m:e>
                      <m:sup>
                        <m:r>
                          <m:rPr>
                            <m:sty m:val="p"/>
                          </m:rPr>
                          <a:rPr lang="en-GB" sz="3200" i="0">
                            <a:latin typeface="Cambria Math" pitchFamily="18" charset="0"/>
                            <a:ea typeface="Cambria Math" pitchFamily="18" charset="0"/>
                          </a:rPr>
                          <m:t>imϕ</m:t>
                        </m:r>
                      </m:sup>
                    </m:sSup>
                  </m:oMath>
                </a14:m>
                <a:r>
                  <a:rPr lang="en-GB" sz="3200" dirty="0">
                    <a:latin typeface="Arial" pitchFamily="34" charset="0"/>
                    <a:ea typeface="Cambria Math" pitchFamily="18" charset="0"/>
                    <a:cs typeface="Arial" pitchFamily="34" charset="0"/>
                  </a:rPr>
                  <a:t>. The graphs of probability density depicted here show the linear combination</a:t>
                </a:r>
                <a:r>
                  <a:rPr lang="en-GB" sz="3200" dirty="0" smtClean="0">
                    <a:latin typeface="Arial" pitchFamily="34" charset="0"/>
                    <a:ea typeface="Cambria Math" pitchFamily="18" charset="0"/>
                    <a:cs typeface="Arial" pitchFamily="34" charset="0"/>
                  </a:rPr>
                  <a:t>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GB" sz="3200" i="1">
                            <a:latin typeface="Cambria Math"/>
                            <a:ea typeface="Cambria Math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GB" sz="3200" i="0">
                            <a:latin typeface="Cambria Math" pitchFamily="18" charset="0"/>
                            <a:ea typeface="Cambria Math" pitchFamily="18" charset="0"/>
                          </a:rPr>
                          <m:t>cos</m:t>
                        </m:r>
                      </m:fName>
                      <m:e>
                        <m:d>
                          <m:dPr>
                            <m:ctrlPr>
                              <a:rPr lang="en-GB" sz="3200" i="1">
                                <a:latin typeface="Cambria Math"/>
                                <a:ea typeface="Cambria Math" pitchFamily="18" charset="0"/>
                              </a:rPr>
                            </m:ctrlPr>
                          </m:dPr>
                          <m:e>
                            <m:r>
                              <m:rPr>
                                <m:sty m:val="p"/>
                              </m:rPr>
                              <a:rPr lang="en-GB" sz="3200" i="0">
                                <a:latin typeface="Cambria Math" pitchFamily="18" charset="0"/>
                                <a:ea typeface="Cambria Math" pitchFamily="18" charset="0"/>
                              </a:rPr>
                              <m:t>mϕ</m:t>
                            </m:r>
                          </m:e>
                        </m:d>
                      </m:e>
                    </m:func>
                    <m:r>
                      <a:rPr lang="en-GB" sz="3200" i="0">
                        <a:latin typeface="Cambria Math" pitchFamily="18" charset="0"/>
                        <a:ea typeface="Cambria Math" pitchFamily="18" charset="0"/>
                      </a:rPr>
                      <m:t>=1/2 </m:t>
                    </m:r>
                    <m:d>
                      <m:dPr>
                        <m:ctrlPr>
                          <a:rPr lang="en-GB" sz="3200" i="1">
                            <a:latin typeface="Cambria Math"/>
                            <a:ea typeface="Cambria Math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GB" sz="3200" i="1">
                                <a:latin typeface="Cambria Math"/>
                                <a:ea typeface="Cambria Math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GB" sz="3200" i="0">
                                <a:latin typeface="Cambria Math" pitchFamily="18" charset="0"/>
                                <a:ea typeface="Cambria Math" pitchFamily="18" charset="0"/>
                              </a:rPr>
                              <m:t>e</m:t>
                            </m:r>
                          </m:e>
                          <m:sup>
                            <m:r>
                              <m:rPr>
                                <m:sty m:val="p"/>
                              </m:rPr>
                              <a:rPr lang="en-GB" sz="3200" i="0">
                                <a:latin typeface="Cambria Math" pitchFamily="18" charset="0"/>
                                <a:ea typeface="Cambria Math" pitchFamily="18" charset="0"/>
                              </a:rPr>
                              <m:t>imϕ</m:t>
                            </m:r>
                          </m:sup>
                        </m:sSup>
                        <m:r>
                          <a:rPr lang="en-GB" sz="3200" i="0">
                            <a:latin typeface="Cambria Math" pitchFamily="18" charset="0"/>
                            <a:ea typeface="Cambria Math" pitchFamily="18" charset="0"/>
                          </a:rPr>
                          <m:t>+</m:t>
                        </m:r>
                        <m:sSup>
                          <m:sSupPr>
                            <m:ctrlPr>
                              <a:rPr lang="en-GB" sz="3200" i="1">
                                <a:latin typeface="Cambria Math"/>
                                <a:ea typeface="Cambria Math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GB" sz="3200" i="0">
                                <a:latin typeface="Cambria Math" pitchFamily="18" charset="0"/>
                                <a:ea typeface="Cambria Math" pitchFamily="18" charset="0"/>
                              </a:rPr>
                              <m:t>e</m:t>
                            </m:r>
                          </m:e>
                          <m:sup>
                            <m:r>
                              <a:rPr lang="en-GB" sz="3200" i="0">
                                <a:latin typeface="Cambria Math" pitchFamily="18" charset="0"/>
                                <a:ea typeface="Cambria Math" pitchFamily="18" charset="0"/>
                              </a:rPr>
                              <m:t>−</m:t>
                            </m:r>
                            <m:r>
                              <m:rPr>
                                <m:sty m:val="p"/>
                              </m:rPr>
                              <a:rPr lang="en-GB" sz="3200" i="0">
                                <a:latin typeface="Cambria Math" pitchFamily="18" charset="0"/>
                                <a:ea typeface="Cambria Math" pitchFamily="18" charset="0"/>
                              </a:rPr>
                              <m:t>imϕ</m:t>
                            </m:r>
                          </m:sup>
                        </m:sSup>
                      </m:e>
                    </m:d>
                  </m:oMath>
                </a14:m>
                <a:r>
                  <a:rPr lang="en-GB" sz="3200" dirty="0">
                    <a:latin typeface="Arial" pitchFamily="34" charset="0"/>
                    <a:ea typeface="Cambria Math" pitchFamily="18" charset="0"/>
                    <a:cs typeface="Arial" pitchFamily="34" charset="0"/>
                  </a:rPr>
                  <a:t> which corresponds to standing wave solutions. This is possible as solutions with </a:t>
                </a:r>
                <a14:m>
                  <m:oMath xmlns:m="http://schemas.openxmlformats.org/officeDocument/2006/math">
                    <m:r>
                      <a:rPr lang="en-GB" sz="3200" i="0">
                        <a:latin typeface="Cambria Math" pitchFamily="18" charset="0"/>
                        <a:ea typeface="Cambria Math" pitchFamily="18" charset="0"/>
                      </a:rPr>
                      <m:t>+</m:t>
                    </m:r>
                    <m:r>
                      <m:rPr>
                        <m:sty m:val="p"/>
                      </m:rPr>
                      <a:rPr lang="en-GB" sz="3200" i="0">
                        <a:latin typeface="Cambria Math" pitchFamily="18" charset="0"/>
                        <a:ea typeface="Cambria Math" pitchFamily="18" charset="0"/>
                      </a:rPr>
                      <m:t>m</m:t>
                    </m:r>
                  </m:oMath>
                </a14:m>
                <a:r>
                  <a:rPr lang="en-GB" sz="3200" dirty="0">
                    <a:latin typeface="Arial" pitchFamily="34" charset="0"/>
                    <a:ea typeface="Cambria Math" pitchFamily="18" charset="0"/>
                    <a:cs typeface="Arial" pitchFamily="34" charset="0"/>
                  </a:rPr>
                  <a:t> and </a:t>
                </a:r>
                <a14:m>
                  <m:oMath xmlns:m="http://schemas.openxmlformats.org/officeDocument/2006/math">
                    <m:r>
                      <a:rPr lang="en-GB" sz="3200" i="0">
                        <a:latin typeface="Cambria Math" pitchFamily="18" charset="0"/>
                        <a:ea typeface="Cambria Math" pitchFamily="18" charset="0"/>
                      </a:rPr>
                      <m:t>−</m:t>
                    </m:r>
                    <m:r>
                      <m:rPr>
                        <m:sty m:val="p"/>
                      </m:rPr>
                      <a:rPr lang="en-GB" sz="3200" i="0">
                        <a:latin typeface="Cambria Math" pitchFamily="18" charset="0"/>
                        <a:ea typeface="Cambria Math" pitchFamily="18" charset="0"/>
                      </a:rPr>
                      <m:t>m</m:t>
                    </m:r>
                  </m:oMath>
                </a14:m>
                <a:r>
                  <a:rPr lang="en-GB" sz="3200" dirty="0">
                    <a:latin typeface="Arial" pitchFamily="34" charset="0"/>
                    <a:ea typeface="Cambria Math" pitchFamily="18" charset="0"/>
                    <a:cs typeface="Arial" pitchFamily="34" charset="0"/>
                  </a:rPr>
                  <a:t> have the same energy.</a:t>
                </a:r>
              </a:p>
              <a:p>
                <a:pPr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n-GB" sz="3200" b="1" dirty="0">
                    <a:latin typeface="Arial" pitchFamily="34" charset="0"/>
                    <a:ea typeface="Cambria Math" pitchFamily="18" charset="0"/>
                    <a:cs typeface="Arial" pitchFamily="34" charset="0"/>
                  </a:rPr>
                  <a:t>Press the Controls button to change the state of the particle by changing the quantum numbers </a:t>
                </a:r>
                <a:r>
                  <a:rPr lang="en-GB" sz="3200" b="1" dirty="0" smtClean="0">
                    <a:latin typeface="Arial" pitchFamily="34" charset="0"/>
                    <a:ea typeface="Cambria Math" pitchFamily="18" charset="0"/>
                    <a:cs typeface="Arial" pitchFamily="34" charset="0"/>
                  </a:rPr>
                  <a:t>or </a:t>
                </a:r>
                <a:r>
                  <a:rPr lang="en-GB" sz="3200" b="1" dirty="0">
                    <a:latin typeface="Arial" pitchFamily="34" charset="0"/>
                    <a:ea typeface="Cambria Math" pitchFamily="18" charset="0"/>
                    <a:cs typeface="Arial" pitchFamily="34" charset="0"/>
                  </a:rPr>
                  <a:t>by selecting the energy levels. </a:t>
                </a:r>
                <a:r>
                  <a:rPr lang="en-GB" sz="3200" b="1" dirty="0" smtClean="0">
                    <a:latin typeface="Arial" pitchFamily="34" charset="0"/>
                    <a:ea typeface="Cambria Math" pitchFamily="18" charset="0"/>
                    <a:cs typeface="Arial" pitchFamily="34" charset="0"/>
                  </a:rPr>
                  <a:t>Can you determine the quantum numbers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3200" b="1" i="1">
                            <a:latin typeface="Cambria Math"/>
                            <a:ea typeface="Cambria Math" pitchFamily="18" charset="0"/>
                          </a:rPr>
                        </m:ctrlPr>
                      </m:sSubPr>
                      <m:e>
                        <m:r>
                          <a:rPr lang="en-GB" sz="3200" b="1" i="0">
                            <a:latin typeface="Cambria Math" pitchFamily="18" charset="0"/>
                            <a:ea typeface="Cambria Math" pitchFamily="18" charset="0"/>
                          </a:rPr>
                          <m:t>𝐧</m:t>
                        </m:r>
                      </m:e>
                      <m:sub>
                        <m:r>
                          <a:rPr lang="en-GB" sz="3200" b="1" i="0">
                            <a:latin typeface="Cambria Math" pitchFamily="18" charset="0"/>
                            <a:ea typeface="Cambria Math" pitchFamily="18" charset="0"/>
                          </a:rPr>
                          <m:t>𝐫</m:t>
                        </m:r>
                      </m:sub>
                    </m:sSub>
                  </m:oMath>
                </a14:m>
                <a:r>
                  <a:rPr lang="en-GB" sz="3200" b="1" dirty="0">
                    <a:latin typeface="Cambria Math" pitchFamily="18" charset="0"/>
                    <a:ea typeface="Cambria Math" pitchFamily="18" charset="0"/>
                    <a:cs typeface="Arial" pitchFamily="34" charset="0"/>
                  </a:rPr>
                  <a:t> </a:t>
                </a:r>
                <a:r>
                  <a:rPr lang="en-GB" sz="3200" b="1" dirty="0">
                    <a:latin typeface="Arial" pitchFamily="34" charset="0"/>
                    <a:ea typeface="Cambria Math" pitchFamily="18" charset="0"/>
                    <a:cs typeface="Arial" pitchFamily="34" charset="0"/>
                  </a:rPr>
                  <a:t>and </a:t>
                </a:r>
                <a14:m>
                  <m:oMath xmlns:m="http://schemas.openxmlformats.org/officeDocument/2006/math">
                    <m:r>
                      <a:rPr lang="en-GB" sz="3200" b="1" i="0">
                        <a:latin typeface="Cambria Math" pitchFamily="18" charset="0"/>
                        <a:ea typeface="Cambria Math" pitchFamily="18" charset="0"/>
                      </a:rPr>
                      <m:t>𝐦</m:t>
                    </m:r>
                    <m:r>
                      <a:rPr lang="en-GB" sz="3200" b="1" i="0">
                        <a:latin typeface="Cambria Math" pitchFamily="18" charset="0"/>
                        <a:ea typeface="Cambria Math" pitchFamily="18" charset="0"/>
                      </a:rPr>
                      <m:t> </m:t>
                    </m:r>
                  </m:oMath>
                </a14:m>
                <a:r>
                  <a:rPr lang="en-GB" sz="3200" b="1" dirty="0" smtClean="0">
                    <a:latin typeface="Arial" pitchFamily="34" charset="0"/>
                    <a:ea typeface="Cambria Math" pitchFamily="18" charset="0"/>
                    <a:cs typeface="Arial" pitchFamily="34" charset="0"/>
                  </a:rPr>
                  <a:t>and the particle’s angular momentum from the probability density graph? </a:t>
                </a:r>
                <a:r>
                  <a:rPr lang="en-GB" sz="3200" dirty="0" smtClean="0">
                    <a:latin typeface="Arial" pitchFamily="34" charset="0"/>
                    <a:ea typeface="Cambria Math" pitchFamily="18" charset="0"/>
                    <a:cs typeface="Arial" pitchFamily="34" charset="0"/>
                  </a:rPr>
                  <a:t>Then try some of the </a:t>
                </a:r>
                <a:r>
                  <a:rPr lang="en-GB" sz="3200" dirty="0">
                    <a:latin typeface="Arial" pitchFamily="34" charset="0"/>
                    <a:ea typeface="Cambria Math" pitchFamily="18" charset="0"/>
                    <a:cs typeface="Arial" pitchFamily="34" charset="0"/>
                  </a:rPr>
                  <a:t>challenges in the Challenges </a:t>
                </a:r>
                <a:r>
                  <a:rPr lang="en-GB" sz="3200" dirty="0" smtClean="0">
                    <a:latin typeface="Arial" pitchFamily="34" charset="0"/>
                    <a:ea typeface="Cambria Math" pitchFamily="18" charset="0"/>
                    <a:cs typeface="Arial" pitchFamily="34" charset="0"/>
                  </a:rPr>
                  <a:t>tab!</a:t>
                </a:r>
                <a:endParaRPr lang="en-GB" sz="3200" dirty="0">
                  <a:latin typeface="Arial" pitchFamily="34" charset="0"/>
                  <a:ea typeface="Cambria Math" pitchFamily="18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690" y="0"/>
                <a:ext cx="11126046" cy="11005129"/>
              </a:xfrm>
              <a:prstGeom prst="rect">
                <a:avLst/>
              </a:prstGeom>
              <a:blipFill rotWithShape="1">
                <a:blip r:embed="rId2"/>
                <a:stretch>
                  <a:fillRect l="-1425" t="-720" r="-1151" b="-88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576048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11628784" y="1405950"/>
                <a:ext cx="1982722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GB" sz="3200" b="0" i="1" smtClean="0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begChr m:val="|"/>
                              <m:endChr m:val="|"/>
                              <m:ctrlPr>
                                <a:rPr lang="en-GB" sz="3200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m:rPr>
                                  <m:sty m:val="p"/>
                                </m:rPr>
                                <a:rPr lang="en-GB" sz="3200" b="0" i="0" smtClean="0">
                                  <a:latin typeface="Cambria Math"/>
                                </a:rPr>
                                <m:t>ψ</m:t>
                              </m:r>
                              <m:d>
                                <m:dPr>
                                  <m:ctrlPr>
                                    <a:rPr lang="en-GB" sz="3200" b="0" i="1" smtClean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GB" sz="3200" b="0" i="0" smtClean="0">
                                      <a:latin typeface="Cambria Math"/>
                                    </a:rPr>
                                    <m:t>x</m:t>
                                  </m:r>
                                  <m:r>
                                    <a:rPr lang="en-GB" sz="3200" b="0" i="0" smtClean="0">
                                      <a:latin typeface="Cambria Math"/>
                                    </a:rPr>
                                    <m:t>,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n-GB" sz="3200" b="0" i="0" smtClean="0">
                                      <a:latin typeface="Cambria Math"/>
                                    </a:rPr>
                                    <m:t>y</m:t>
                                  </m:r>
                                </m:e>
                              </m:d>
                            </m:e>
                          </m:d>
                        </m:e>
                        <m:sup>
                          <m:r>
                            <a:rPr lang="en-GB" sz="3200" b="0" i="0" smtClean="0"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GB" sz="3200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628784" y="1405950"/>
                <a:ext cx="1982722" cy="584775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1763688" y="188640"/>
                <a:ext cx="629275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GB" sz="3200" i="0" smtClean="0">
                          <a:solidFill>
                            <a:srgbClr val="006600"/>
                          </a:solidFill>
                          <a:latin typeface="Cambria Math"/>
                        </a:rPr>
                        <m:t>m</m:t>
                      </m:r>
                    </m:oMath>
                  </m:oMathPara>
                </a14:m>
                <a:endParaRPr lang="en-GB" sz="3200" dirty="0">
                  <a:solidFill>
                    <a:srgbClr val="006600"/>
                  </a:solidFill>
                </a:endParaRPr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63688" y="188640"/>
                <a:ext cx="629275" cy="584775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1139168" y="-1657115"/>
                <a:ext cx="1543371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3200" b="1" i="0" smtClean="0">
                          <a:solidFill>
                            <a:srgbClr val="000066"/>
                          </a:solidFill>
                          <a:latin typeface="Cambria Math"/>
                        </a:rPr>
                        <m:t>(</m:t>
                      </m:r>
                      <m:sSub>
                        <m:sSubPr>
                          <m:ctrlPr>
                            <a:rPr lang="en-GB" sz="3200" b="1" i="1" smtClean="0">
                              <a:solidFill>
                                <a:srgbClr val="000066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sz="3200" b="1" i="0" smtClean="0">
                              <a:solidFill>
                                <a:srgbClr val="000066"/>
                              </a:solidFill>
                              <a:latin typeface="Cambria Math"/>
                            </a:rPr>
                            <m:t>𝐧</m:t>
                          </m:r>
                        </m:e>
                        <m:sub>
                          <m:r>
                            <a:rPr lang="en-GB" sz="3200" b="1" i="0" smtClean="0">
                              <a:solidFill>
                                <a:srgbClr val="000066"/>
                              </a:solidFill>
                              <a:latin typeface="Cambria Math"/>
                            </a:rPr>
                            <m:t>𝐫</m:t>
                          </m:r>
                        </m:sub>
                      </m:sSub>
                      <m:r>
                        <a:rPr lang="en-GB" sz="3200" b="1" i="0" smtClean="0">
                          <a:solidFill>
                            <a:srgbClr val="000066"/>
                          </a:solidFill>
                          <a:latin typeface="Cambria Math"/>
                        </a:rPr>
                        <m:t>,</m:t>
                      </m:r>
                      <m:r>
                        <a:rPr lang="en-GB" sz="3200" b="1" i="0" smtClean="0">
                          <a:solidFill>
                            <a:srgbClr val="000066"/>
                          </a:solidFill>
                          <a:latin typeface="Cambria Math"/>
                        </a:rPr>
                        <m:t>𝐦</m:t>
                      </m:r>
                      <m:r>
                        <a:rPr lang="en-GB" sz="3200" b="1" i="0" smtClean="0">
                          <a:solidFill>
                            <a:srgbClr val="000066"/>
                          </a:solidFill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en-GB" sz="3200" b="1" dirty="0">
                  <a:solidFill>
                    <a:srgbClr val="000066"/>
                  </a:solidFill>
                </a:endParaRP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39168" y="-1657115"/>
                <a:ext cx="1543371" cy="584775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11212407" y="3612797"/>
                <a:ext cx="3556999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3200" b="0" i="1" smtClean="0">
                              <a:solidFill>
                                <a:srgbClr val="0066CC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 sz="3200" b="0" i="0" smtClean="0">
                              <a:solidFill>
                                <a:srgbClr val="0066CC"/>
                              </a:solidFill>
                              <a:latin typeface="Cambria Math"/>
                            </a:rPr>
                            <m:t>E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sz="3200" b="0" i="0" smtClean="0">
                              <a:solidFill>
                                <a:srgbClr val="0066CC"/>
                              </a:solidFill>
                              <a:latin typeface="Cambria Math"/>
                            </a:rPr>
                            <m:t>x</m:t>
                          </m:r>
                        </m:sub>
                      </m:sSub>
                      <m:r>
                        <a:rPr lang="en-GB" sz="3200" b="0" i="0" smtClean="0">
                          <a:solidFill>
                            <a:srgbClr val="0066CC"/>
                          </a:solidFill>
                          <a:latin typeface="Cambria Math"/>
                        </a:rPr>
                        <m:t>=</m:t>
                      </m:r>
                      <m:d>
                        <m:dPr>
                          <m:ctrlPr>
                            <a:rPr lang="en-GB" sz="3200" b="0" i="1" smtClean="0">
                              <a:solidFill>
                                <a:srgbClr val="0066CC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sz="3200" b="0" i="1" smtClean="0">
                                  <a:solidFill>
                                    <a:srgbClr val="0066CC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GB" sz="3200" b="0" i="0" smtClean="0">
                                  <a:solidFill>
                                    <a:srgbClr val="0066CC"/>
                                  </a:solidFill>
                                  <a:latin typeface="Cambria Math"/>
                                </a:rPr>
                                <m:t>n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GB" sz="3200" b="0" i="0" smtClean="0">
                                  <a:solidFill>
                                    <a:srgbClr val="0066CC"/>
                                  </a:solidFill>
                                  <a:latin typeface="Cambria Math"/>
                                </a:rPr>
                                <m:t>x</m:t>
                              </m:r>
                            </m:sub>
                          </m:sSub>
                          <m:r>
                            <a:rPr lang="en-GB" sz="3200" b="0" i="0" smtClean="0">
                              <a:solidFill>
                                <a:srgbClr val="0066CC"/>
                              </a:solidFill>
                              <a:latin typeface="Cambria Math"/>
                            </a:rPr>
                            <m:t>+0.5</m:t>
                          </m:r>
                        </m:e>
                      </m:d>
                      <m:r>
                        <a:rPr lang="en-GB" sz="3200">
                          <a:solidFill>
                            <a:srgbClr val="0066CC"/>
                          </a:solidFill>
                          <a:latin typeface="Cambria Math"/>
                        </a:rPr>
                        <m:t>ℏ</m:t>
                      </m:r>
                      <m:r>
                        <m:rPr>
                          <m:sty m:val="p"/>
                        </m:rPr>
                        <a:rPr lang="en-GB" sz="3200">
                          <a:solidFill>
                            <a:srgbClr val="0066CC"/>
                          </a:solidFill>
                          <a:latin typeface="Cambria Math"/>
                        </a:rPr>
                        <m:t>ω</m:t>
                      </m:r>
                    </m:oMath>
                  </m:oMathPara>
                </a14:m>
                <a:endParaRPr lang="en-GB" sz="3200" dirty="0">
                  <a:solidFill>
                    <a:srgbClr val="0066CC"/>
                  </a:solidFill>
                </a:endParaRPr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212407" y="3612797"/>
                <a:ext cx="3556999" cy="584775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11165086" y="4195687"/>
                <a:ext cx="3604320" cy="6653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3200" b="0" i="1" smtClean="0">
                              <a:solidFill>
                                <a:srgbClr val="0066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 sz="3200" b="0" i="0" smtClean="0">
                              <a:solidFill>
                                <a:srgbClr val="006600"/>
                              </a:solidFill>
                              <a:latin typeface="Cambria Math"/>
                            </a:rPr>
                            <m:t>E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sz="3200" b="0" i="0" smtClean="0">
                              <a:solidFill>
                                <a:srgbClr val="006600"/>
                              </a:solidFill>
                              <a:latin typeface="Cambria Math"/>
                            </a:rPr>
                            <m:t>y</m:t>
                          </m:r>
                        </m:sub>
                      </m:sSub>
                      <m:r>
                        <a:rPr lang="en-GB" sz="3200" b="0" i="0" smtClean="0">
                          <a:solidFill>
                            <a:srgbClr val="006600"/>
                          </a:solidFill>
                          <a:latin typeface="Cambria Math"/>
                        </a:rPr>
                        <m:t>=</m:t>
                      </m:r>
                      <m:d>
                        <m:dPr>
                          <m:ctrlPr>
                            <a:rPr lang="en-GB" sz="3200" b="0" i="1" smtClean="0">
                              <a:solidFill>
                                <a:srgbClr val="00660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sz="3200" b="0" i="1" smtClean="0">
                                  <a:solidFill>
                                    <a:srgbClr val="006600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GB" sz="3200" b="0" i="0" smtClean="0">
                                  <a:solidFill>
                                    <a:srgbClr val="006600"/>
                                  </a:solidFill>
                                  <a:latin typeface="Cambria Math"/>
                                </a:rPr>
                                <m:t>n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GB" sz="3200" b="0" i="0" smtClean="0">
                                  <a:solidFill>
                                    <a:srgbClr val="006600"/>
                                  </a:solidFill>
                                  <a:latin typeface="Cambria Math"/>
                                </a:rPr>
                                <m:t>y</m:t>
                              </m:r>
                            </m:sub>
                          </m:sSub>
                          <m:r>
                            <a:rPr lang="en-GB" sz="3200" b="0" i="0" smtClean="0">
                              <a:solidFill>
                                <a:srgbClr val="006600"/>
                              </a:solidFill>
                              <a:latin typeface="Cambria Math"/>
                            </a:rPr>
                            <m:t>+</m:t>
                          </m:r>
                          <m:r>
                            <a:rPr lang="en-GB" sz="3200" b="0" i="1" smtClean="0">
                              <a:solidFill>
                                <a:srgbClr val="006600"/>
                              </a:solidFill>
                              <a:latin typeface="Cambria Math"/>
                            </a:rPr>
                            <m:t>0.5</m:t>
                          </m:r>
                        </m:e>
                      </m:d>
                      <m:r>
                        <a:rPr lang="en-GB" sz="3200">
                          <a:solidFill>
                            <a:srgbClr val="006600"/>
                          </a:solidFill>
                          <a:latin typeface="Cambria Math"/>
                        </a:rPr>
                        <m:t>ℏ</m:t>
                      </m:r>
                      <m:r>
                        <m:rPr>
                          <m:sty m:val="p"/>
                        </m:rPr>
                        <a:rPr lang="en-GB" sz="3200">
                          <a:solidFill>
                            <a:srgbClr val="006600"/>
                          </a:solidFill>
                          <a:latin typeface="Cambria Math"/>
                        </a:rPr>
                        <m:t>ω</m:t>
                      </m:r>
                    </m:oMath>
                  </m:oMathPara>
                </a14:m>
                <a:endParaRPr lang="en-GB" sz="3200" dirty="0">
                  <a:solidFill>
                    <a:srgbClr val="006600"/>
                  </a:solidFill>
                </a:endParaRPr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165086" y="4195687"/>
                <a:ext cx="3604320" cy="665310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11165086" y="5347815"/>
                <a:ext cx="3488519" cy="6300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32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 sz="3200" b="0" i="0" smtClean="0">
                              <a:latin typeface="Cambria Math"/>
                            </a:rPr>
                            <m:t>E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sz="3200" b="0" i="0" smtClean="0">
                              <a:latin typeface="Cambria Math"/>
                            </a:rPr>
                            <m:t>total</m:t>
                          </m:r>
                        </m:sub>
                      </m:sSub>
                      <m:r>
                        <a:rPr lang="en-GB" sz="3200" b="0" i="0" smtClean="0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GB" sz="3200" b="0" i="1" smtClean="0">
                              <a:solidFill>
                                <a:srgbClr val="0066CC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 sz="3200" b="0" i="0" smtClean="0">
                              <a:solidFill>
                                <a:srgbClr val="0066CC"/>
                              </a:solidFill>
                              <a:latin typeface="Cambria Math"/>
                            </a:rPr>
                            <m:t>E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sz="3200" b="0" i="0" smtClean="0">
                              <a:solidFill>
                                <a:srgbClr val="0066CC"/>
                              </a:solidFill>
                              <a:latin typeface="Cambria Math"/>
                            </a:rPr>
                            <m:t>x</m:t>
                          </m:r>
                        </m:sub>
                      </m:sSub>
                      <m:r>
                        <a:rPr lang="en-GB" sz="3200" b="0" i="0" smtClean="0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GB" sz="3200" b="0" i="1" smtClean="0">
                              <a:solidFill>
                                <a:srgbClr val="0066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 sz="3200" b="0" i="0" smtClean="0">
                              <a:solidFill>
                                <a:srgbClr val="006600"/>
                              </a:solidFill>
                              <a:latin typeface="Cambria Math"/>
                            </a:rPr>
                            <m:t>E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sz="3200" b="0" i="0" smtClean="0">
                              <a:solidFill>
                                <a:srgbClr val="006600"/>
                              </a:solidFill>
                              <a:latin typeface="Cambria Math"/>
                            </a:rPr>
                            <m:t>y</m:t>
                          </m:r>
                        </m:sub>
                      </m:sSub>
                      <m:r>
                        <a:rPr lang="en-GB" sz="3200" b="0" i="0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en-GB" sz="3200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165086" y="5347815"/>
                <a:ext cx="3488519" cy="630044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1084506" y="934120"/>
                <a:ext cx="970330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GB" sz="3200" b="0" i="0" smtClean="0">
                          <a:latin typeface="Cambria Math"/>
                        </a:rPr>
                        <m:t>E</m:t>
                      </m:r>
                      <m:r>
                        <a:rPr lang="en-GB" sz="3200" b="0" i="0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en-GB" sz="3200" dirty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84506" y="934120"/>
                <a:ext cx="970330" cy="584775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1160078" y="2564925"/>
                <a:ext cx="1174745" cy="115762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sz="3200" b="0" i="1" smtClean="0">
                              <a:latin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GB" sz="3200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GB" sz="3200" b="0" i="0" smtClean="0">
                                  <a:latin typeface="Cambria Math"/>
                                </a:rPr>
                                <m:t>ℏ</m:t>
                              </m:r>
                            </m:e>
                            <m:sup>
                              <m:r>
                                <a:rPr lang="en-GB" sz="3200" b="0" i="0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GB" sz="3200" b="0" i="0" smtClean="0">
                              <a:latin typeface="Cambria Math"/>
                            </a:rPr>
                            <m:t>2</m:t>
                          </m:r>
                          <m:r>
                            <m:rPr>
                              <m:sty m:val="p"/>
                            </m:rPr>
                            <a:rPr lang="en-GB" sz="3200" b="0" i="0" smtClean="0">
                              <a:latin typeface="Cambria Math"/>
                            </a:rPr>
                            <m:t>μ</m:t>
                          </m:r>
                          <m:sSup>
                            <m:sSupPr>
                              <m:ctrlPr>
                                <a:rPr lang="en-GB" sz="3200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GB" sz="3200" b="0" i="0" smtClean="0">
                                  <a:latin typeface="Cambria Math"/>
                                </a:rPr>
                                <m:t>R</m:t>
                              </m:r>
                            </m:e>
                            <m:sup>
                              <m:r>
                                <a:rPr lang="en-GB" sz="3200" b="0" i="0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GB" sz="3200" dirty="0"/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60078" y="2564925"/>
                <a:ext cx="1174745" cy="1157625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5320081" y="2692915"/>
                <a:ext cx="1399357" cy="104220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sz="3200" b="0" i="1" smtClean="0">
                              <a:latin typeface="Cambria Math"/>
                            </a:rPr>
                          </m:ctrlPr>
                        </m:fPr>
                        <m:num>
                          <m:d>
                            <m:dPr>
                              <m:begChr m:val="⟨"/>
                              <m:endChr m:val="⟩"/>
                              <m:ctrlPr>
                                <a:rPr lang="en-GB" sz="3200" b="0" i="1" smtClean="0">
                                  <a:latin typeface="Cambria Math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GB" sz="3200" b="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GB" sz="3200" b="0" i="0" smtClean="0">
                                      <a:latin typeface="Cambria Math"/>
                                    </a:rPr>
                                    <m:t>T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GB" sz="3200" b="0" i="0" smtClean="0">
                                      <a:latin typeface="Cambria Math"/>
                                    </a:rPr>
                                    <m:t>θ</m:t>
                                  </m:r>
                                </m:sub>
                              </m:sSub>
                            </m:e>
                          </m:d>
                        </m:num>
                        <m:den>
                          <m:r>
                            <m:rPr>
                              <m:sty m:val="p"/>
                            </m:rPr>
                            <a:rPr lang="en-GB" sz="3200" b="0" i="0" smtClean="0">
                              <a:latin typeface="Cambria Math"/>
                            </a:rPr>
                            <m:t>E</m:t>
                          </m:r>
                        </m:den>
                      </m:f>
                      <m:r>
                        <a:rPr lang="en-GB" sz="3200" b="0" i="0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en-GB" sz="3200" dirty="0"/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20081" y="2692915"/>
                <a:ext cx="1399357" cy="1042208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12420596" y="2564925"/>
                <a:ext cx="703461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32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 sz="3200" b="0" i="0" smtClean="0">
                              <a:latin typeface="Cambria Math"/>
                            </a:rPr>
                            <m:t>E</m:t>
                          </m:r>
                        </m:e>
                        <m:sub>
                          <m:r>
                            <a:rPr lang="en-GB" sz="3200" b="0" i="0" smtClean="0">
                              <a:latin typeface="Cambria Math"/>
                            </a:rPr>
                            <m:t>3</m:t>
                          </m:r>
                        </m:sub>
                      </m:sSub>
                    </m:oMath>
                  </m:oMathPara>
                </a14:m>
                <a:endParaRPr lang="en-GB" sz="3200" dirty="0"/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420596" y="2564925"/>
                <a:ext cx="703461" cy="584775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13471686" y="2564924"/>
                <a:ext cx="703461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32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 sz="3200" b="0" i="0" smtClean="0">
                              <a:latin typeface="Cambria Math"/>
                            </a:rPr>
                            <m:t>E</m:t>
                          </m:r>
                        </m:e>
                        <m:sub>
                          <m:r>
                            <a:rPr lang="en-GB" sz="3200" b="0" i="0" smtClean="0">
                              <a:latin typeface="Cambria Math"/>
                            </a:rPr>
                            <m:t>4</m:t>
                          </m:r>
                        </m:sub>
                      </m:sSub>
                    </m:oMath>
                  </m:oMathPara>
                </a14:m>
                <a:endParaRPr lang="en-GB" sz="3200" dirty="0"/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471686" y="2564924"/>
                <a:ext cx="703461" cy="584775"/>
              </a:xfrm>
              <a:prstGeom prst="rect">
                <a:avLst/>
              </a:prstGeom>
              <a:blipFill rotWithShape="1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14293080" y="2556193"/>
                <a:ext cx="703461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32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 sz="3200" b="0" i="0" smtClean="0">
                              <a:latin typeface="Cambria Math"/>
                            </a:rPr>
                            <m:t>E</m:t>
                          </m:r>
                        </m:e>
                        <m:sub>
                          <m:r>
                            <a:rPr lang="en-GB" sz="3200" b="0" i="0" smtClean="0">
                              <a:latin typeface="Cambria Math"/>
                            </a:rPr>
                            <m:t>5</m:t>
                          </m:r>
                        </m:sub>
                      </m:sSub>
                    </m:oMath>
                  </m:oMathPara>
                </a14:m>
                <a:endParaRPr lang="en-GB" sz="3200" dirty="0"/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293080" y="2556193"/>
                <a:ext cx="703461" cy="584775"/>
              </a:xfrm>
              <a:prstGeom prst="rect">
                <a:avLst/>
              </a:prstGeom>
              <a:blipFill rotWithShape="1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/>
              <p:cNvSpPr txBox="1"/>
              <p:nvPr/>
            </p:nvSpPr>
            <p:spPr>
              <a:xfrm>
                <a:off x="15693666" y="2583975"/>
                <a:ext cx="703462" cy="6300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3200" i="1">
                              <a:solidFill>
                                <a:srgbClr val="0066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 sz="3200">
                              <a:solidFill>
                                <a:srgbClr val="006600"/>
                              </a:solidFill>
                              <a:latin typeface="Cambria Math"/>
                            </a:rPr>
                            <m:t>E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sz="3200">
                              <a:solidFill>
                                <a:srgbClr val="006600"/>
                              </a:solidFill>
                              <a:latin typeface="Cambria Math"/>
                            </a:rPr>
                            <m:t>y</m:t>
                          </m:r>
                        </m:sub>
                      </m:sSub>
                    </m:oMath>
                  </m:oMathPara>
                </a14:m>
                <a:endParaRPr lang="en-GB" sz="3200" dirty="0">
                  <a:solidFill>
                    <a:srgbClr val="006600"/>
                  </a:solidFill>
                  <a:latin typeface="Cambria Math"/>
                </a:endParaRPr>
              </a:p>
            </p:txBody>
          </p:sp>
        </mc:Choice>
        <mc:Fallback xmlns=""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693666" y="2583975"/>
                <a:ext cx="703462" cy="630044"/>
              </a:xfrm>
              <a:prstGeom prst="rect">
                <a:avLst/>
              </a:prstGeom>
              <a:blipFill rotWithShape="1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/>
              <p:cNvSpPr txBox="1"/>
              <p:nvPr/>
            </p:nvSpPr>
            <p:spPr>
              <a:xfrm>
                <a:off x="14983890" y="2556192"/>
                <a:ext cx="693972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3200" i="1">
                              <a:solidFill>
                                <a:srgbClr val="0066CC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 sz="3200">
                              <a:solidFill>
                                <a:srgbClr val="0066CC"/>
                              </a:solidFill>
                              <a:latin typeface="Cambria Math"/>
                            </a:rPr>
                            <m:t>E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sz="3200">
                              <a:solidFill>
                                <a:srgbClr val="0066CC"/>
                              </a:solidFill>
                              <a:latin typeface="Cambria Math"/>
                            </a:rPr>
                            <m:t>x</m:t>
                          </m:r>
                        </m:sub>
                      </m:sSub>
                    </m:oMath>
                  </m:oMathPara>
                </a14:m>
                <a:endParaRPr lang="en-GB" sz="3200" dirty="0">
                  <a:solidFill>
                    <a:srgbClr val="0066CC"/>
                  </a:solidFill>
                  <a:latin typeface="Cambria Math"/>
                </a:endParaRPr>
              </a:p>
            </p:txBody>
          </p:sp>
        </mc:Choice>
        <mc:Fallback xmlns=""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983890" y="2556192"/>
                <a:ext cx="693972" cy="584775"/>
              </a:xfrm>
              <a:prstGeom prst="rect">
                <a:avLst/>
              </a:prstGeom>
              <a:blipFill rotWithShape="1"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/>
              <p:cNvSpPr txBox="1"/>
              <p:nvPr/>
            </p:nvSpPr>
            <p:spPr>
              <a:xfrm>
                <a:off x="11127146" y="6419224"/>
                <a:ext cx="2495427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3200" b="0" i="1" smtClean="0">
                              <a:solidFill>
                                <a:srgbClr val="0066CC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 sz="3200" b="0" i="0" smtClean="0">
                              <a:solidFill>
                                <a:srgbClr val="0066CC"/>
                              </a:solidFill>
                              <a:latin typeface="Cambria Math"/>
                            </a:rPr>
                            <m:t>E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sz="3200" b="0" i="0" smtClean="0">
                              <a:solidFill>
                                <a:srgbClr val="0066CC"/>
                              </a:solidFill>
                              <a:latin typeface="Cambria Math"/>
                            </a:rPr>
                            <m:t>x</m:t>
                          </m:r>
                        </m:sub>
                      </m:sSub>
                      <m:r>
                        <a:rPr lang="en-GB" sz="3200" smtClean="0">
                          <a:solidFill>
                            <a:srgbClr val="0066CC"/>
                          </a:solidFill>
                          <a:latin typeface="Cambria Math"/>
                        </a:rPr>
                        <m:t>= </m:t>
                      </m:r>
                      <m:r>
                        <a:rPr lang="en-GB" sz="3200" i="1" smtClean="0">
                          <a:solidFill>
                            <a:srgbClr val="0066CC"/>
                          </a:solidFill>
                          <a:latin typeface="Cambria Math"/>
                        </a:rPr>
                        <m:t> </m:t>
                      </m:r>
                      <m:r>
                        <a:rPr lang="en-GB" sz="3200" b="0" i="1" smtClean="0">
                          <a:solidFill>
                            <a:srgbClr val="0066CC"/>
                          </a:solidFill>
                          <a:latin typeface="Cambria Math"/>
                        </a:rPr>
                        <m:t>      </m:t>
                      </m:r>
                      <m:r>
                        <a:rPr lang="en-GB" sz="3200" i="1">
                          <a:solidFill>
                            <a:srgbClr val="0066CC"/>
                          </a:solidFill>
                          <a:latin typeface="Cambria Math"/>
                        </a:rPr>
                        <m:t>ℏ</m:t>
                      </m:r>
                      <m:r>
                        <a:rPr lang="en-GB" sz="3200" i="1">
                          <a:solidFill>
                            <a:srgbClr val="0066CC"/>
                          </a:solidFill>
                          <a:latin typeface="Cambria Math"/>
                        </a:rPr>
                        <m:t>𝜔</m:t>
                      </m:r>
                    </m:oMath>
                  </m:oMathPara>
                </a14:m>
                <a:endParaRPr lang="en-GB" sz="3200" dirty="0">
                  <a:solidFill>
                    <a:srgbClr val="0066CC"/>
                  </a:solidFill>
                </a:endParaRPr>
              </a:p>
            </p:txBody>
          </p:sp>
        </mc:Choice>
        <mc:Fallback xmlns=""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127146" y="6419224"/>
                <a:ext cx="2495427" cy="584775"/>
              </a:xfrm>
              <a:prstGeom prst="rect">
                <a:avLst/>
              </a:prstGeom>
              <a:blipFill rotWithShape="1"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/>
              <p:cNvSpPr txBox="1"/>
              <p:nvPr/>
            </p:nvSpPr>
            <p:spPr>
              <a:xfrm>
                <a:off x="11165086" y="7364039"/>
                <a:ext cx="2505045" cy="6300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3200" b="0" i="1" smtClean="0">
                              <a:solidFill>
                                <a:srgbClr val="0066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 sz="3200" b="0" i="0" smtClean="0">
                              <a:solidFill>
                                <a:srgbClr val="006600"/>
                              </a:solidFill>
                              <a:latin typeface="Cambria Math"/>
                            </a:rPr>
                            <m:t>E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sz="3200" b="0" i="0" smtClean="0">
                              <a:solidFill>
                                <a:srgbClr val="006600"/>
                              </a:solidFill>
                              <a:latin typeface="Cambria Math"/>
                            </a:rPr>
                            <m:t>y</m:t>
                          </m:r>
                        </m:sub>
                      </m:sSub>
                      <m:r>
                        <a:rPr lang="en-GB" sz="3200" b="0" i="0" smtClean="0">
                          <a:solidFill>
                            <a:srgbClr val="006600"/>
                          </a:solidFill>
                          <a:latin typeface="Cambria Math"/>
                        </a:rPr>
                        <m:t>=      </m:t>
                      </m:r>
                      <m:r>
                        <a:rPr lang="en-GB" sz="3200" b="0" i="1" smtClean="0">
                          <a:solidFill>
                            <a:srgbClr val="006600"/>
                          </a:solidFill>
                          <a:latin typeface="Cambria Math"/>
                        </a:rPr>
                        <m:t>  </m:t>
                      </m:r>
                      <m:r>
                        <a:rPr lang="en-GB" sz="3200" i="1">
                          <a:solidFill>
                            <a:srgbClr val="006600"/>
                          </a:solidFill>
                          <a:latin typeface="Cambria Math"/>
                        </a:rPr>
                        <m:t>ℏ</m:t>
                      </m:r>
                      <m:r>
                        <a:rPr lang="en-GB" sz="3200" i="1">
                          <a:solidFill>
                            <a:srgbClr val="006600"/>
                          </a:solidFill>
                          <a:latin typeface="Cambria Math"/>
                        </a:rPr>
                        <m:t>𝜔</m:t>
                      </m:r>
                    </m:oMath>
                  </m:oMathPara>
                </a14:m>
                <a:endParaRPr lang="en-GB" sz="3200" dirty="0">
                  <a:solidFill>
                    <a:srgbClr val="006600"/>
                  </a:solidFill>
                </a:endParaRPr>
              </a:p>
            </p:txBody>
          </p:sp>
        </mc:Choice>
        <mc:Fallback xmlns=""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165086" y="7364039"/>
                <a:ext cx="2505045" cy="630044"/>
              </a:xfrm>
              <a:prstGeom prst="rect">
                <a:avLst/>
              </a:prstGeom>
              <a:blipFill rotWithShape="1"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/>
              <p:cNvSpPr txBox="1"/>
              <p:nvPr/>
            </p:nvSpPr>
            <p:spPr>
              <a:xfrm>
                <a:off x="4716016" y="792843"/>
                <a:ext cx="522900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GB" sz="3200" b="0" i="0" smtClean="0">
                          <a:latin typeface="Cambria Math" pitchFamily="18" charset="0"/>
                          <a:ea typeface="Cambria Math" pitchFamily="18" charset="0"/>
                        </a:rPr>
                        <m:t>μ</m:t>
                      </m:r>
                    </m:oMath>
                  </m:oMathPara>
                </a14:m>
                <a:endParaRPr lang="en-GB" sz="3200" dirty="0">
                  <a:latin typeface="Arial" pitchFamily="34" charset="0"/>
                  <a:ea typeface="Cambria Math" pitchFamily="18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20" name="Text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16016" y="792843"/>
                <a:ext cx="522900" cy="584775"/>
              </a:xfrm>
              <a:prstGeom prst="rect">
                <a:avLst/>
              </a:prstGeom>
              <a:blipFill rotWithShape="1"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/>
              <p:cNvSpPr txBox="1"/>
              <p:nvPr/>
            </p:nvSpPr>
            <p:spPr>
              <a:xfrm>
                <a:off x="4868416" y="1698337"/>
                <a:ext cx="553357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GB" sz="3200" b="0" i="0" smtClean="0">
                          <a:latin typeface="Cambria Math" pitchFamily="18" charset="0"/>
                          <a:ea typeface="Cambria Math" pitchFamily="18" charset="0"/>
                        </a:rPr>
                        <m:t>R</m:t>
                      </m:r>
                    </m:oMath>
                  </m:oMathPara>
                </a14:m>
                <a:endParaRPr lang="en-GB" sz="3200" dirty="0">
                  <a:latin typeface="Arial" pitchFamily="34" charset="0"/>
                  <a:ea typeface="Cambria Math" pitchFamily="18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21" name="Text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8416" y="1698337"/>
                <a:ext cx="553357" cy="584775"/>
              </a:xfrm>
              <a:prstGeom prst="rect">
                <a:avLst/>
              </a:prstGeom>
              <a:blipFill rotWithShape="1">
                <a:blip r:embed="rId1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/>
              <p:cNvSpPr txBox="1"/>
              <p:nvPr/>
            </p:nvSpPr>
            <p:spPr>
              <a:xfrm>
                <a:off x="3819313" y="3989733"/>
                <a:ext cx="4104456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⟨"/>
                          <m:endChr m:val="⟩"/>
                          <m:ctrlPr>
                            <a:rPr lang="en-GB" sz="3200" i="1">
                              <a:latin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sz="32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GB" sz="3200">
                                  <a:latin typeface="Cambria Math"/>
                                </a:rPr>
                                <m:t>T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GB" sz="3200">
                                  <a:latin typeface="Cambria Math"/>
                                </a:rPr>
                                <m:t>θ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GB" sz="3200" dirty="0"/>
              </a:p>
            </p:txBody>
          </p:sp>
        </mc:Choice>
        <mc:Fallback xmlns="">
          <p:sp>
            <p:nvSpPr>
              <p:cNvPr id="22" name="TextBox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19313" y="3989733"/>
                <a:ext cx="4104456" cy="584775"/>
              </a:xfrm>
              <a:prstGeom prst="rect">
                <a:avLst/>
              </a:prstGeom>
              <a:blipFill rotWithShape="1">
                <a:blip r:embed="rId2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/>
              <p:cNvSpPr txBox="1"/>
              <p:nvPr/>
            </p:nvSpPr>
            <p:spPr>
              <a:xfrm>
                <a:off x="61703" y="5305591"/>
                <a:ext cx="4810161" cy="134453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⟨"/>
                          <m:endChr m:val="⟩"/>
                          <m:ctrlPr>
                            <a:rPr lang="en-GB" sz="3200" i="1" smtClean="0">
                              <a:latin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sz="32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GB" sz="3200" i="0">
                                  <a:latin typeface="Cambria Math"/>
                                </a:rPr>
                                <m:t>T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GB" sz="3200" i="0">
                                  <a:latin typeface="Cambria Math"/>
                                </a:rPr>
                                <m:t>θ</m:t>
                              </m:r>
                            </m:sub>
                          </m:sSub>
                        </m:e>
                      </m:d>
                      <m:r>
                        <a:rPr lang="en-GB" sz="3200" b="0" i="0" smtClean="0">
                          <a:latin typeface="Cambria Math"/>
                        </a:rPr>
                        <m:t> =</m:t>
                      </m:r>
                      <m:d>
                        <m:dPr>
                          <m:begChr m:val="⟨"/>
                          <m:endChr m:val="⟩"/>
                          <m:ctrlPr>
                            <a:rPr lang="en-GB" sz="3200" b="0" i="1" smtClean="0">
                              <a:latin typeface="Cambria Math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GB" sz="3200" b="0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GB" sz="3200" b="0" i="1" smtClean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sSubSup>
                                    <m:sSubSupPr>
                                      <m:ctrlPr>
                                        <a:rPr lang="en-GB" sz="3200" b="0" i="1" smtClean="0">
                                          <a:latin typeface="Cambria Math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n-GB" sz="3200" b="0" i="0" smtClean="0">
                                          <a:latin typeface="Cambria Math"/>
                                        </a:rPr>
                                        <m:t>L</m:t>
                                      </m:r>
                                    </m:e>
                                    <m:sub>
                                      <m:r>
                                        <m:rPr>
                                          <m:sty m:val="p"/>
                                        </m:rPr>
                                        <a:rPr lang="en-GB" sz="3200" b="0" i="0" smtClean="0">
                                          <a:latin typeface="Cambria Math"/>
                                        </a:rPr>
                                        <m:t>z</m:t>
                                      </m:r>
                                    </m:sub>
                                    <m:sup/>
                                  </m:sSubSup>
                                </m:e>
                                <m:sup>
                                  <m:r>
                                    <a:rPr lang="en-GB" sz="3200" b="0" i="0" smtClean="0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r>
                                <a:rPr lang="en-GB" sz="3200" b="0" i="0" smtClean="0">
                                  <a:latin typeface="Cambria Math"/>
                                </a:rPr>
                                <m:t>2</m:t>
                              </m:r>
                              <m:r>
                                <m:rPr>
                                  <m:sty m:val="p"/>
                                </m:rPr>
                                <a:rPr lang="en-GB" sz="3200" b="0" i="0" smtClean="0">
                                  <a:latin typeface="Cambria Math"/>
                                </a:rPr>
                                <m:t>μ</m:t>
                              </m:r>
                              <m:sSup>
                                <m:sSupPr>
                                  <m:ctrlPr>
                                    <a:rPr lang="en-GB" sz="3200" b="0" i="1" smtClean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GB" sz="3200" b="0" i="0" smtClean="0">
                                      <a:latin typeface="Cambria Math"/>
                                    </a:rPr>
                                    <m:t>r</m:t>
                                  </m:r>
                                </m:e>
                                <m:sup>
                                  <m:r>
                                    <a:rPr lang="en-GB" sz="3200" b="0" i="0" smtClean="0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</m:e>
                      </m:d>
                      <m:r>
                        <a:rPr lang="en-GB" sz="3200" b="0" i="0" smtClean="0">
                          <a:latin typeface="Cambria Math"/>
                        </a:rPr>
                        <m:t>=</m:t>
                      </m:r>
                      <m:d>
                        <m:dPr>
                          <m:begChr m:val="⟨"/>
                          <m:endChr m:val="⟩"/>
                          <m:ctrlPr>
                            <a:rPr lang="en-GB" sz="3200" b="0" i="1" smtClean="0">
                              <a:latin typeface="Cambria Math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GB" sz="3200" i="1">
                                  <a:latin typeface="Cambria Math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GB" sz="3200" i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GB" sz="3200" i="0">
                                      <a:latin typeface="Cambria Math"/>
                                    </a:rPr>
                                    <m:t>m</m:t>
                                  </m:r>
                                </m:e>
                                <m:sup>
                                  <m:r>
                                    <a:rPr lang="en-GB" sz="3200" i="0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  <m:sSup>
                                <m:sSupPr>
                                  <m:ctrlPr>
                                    <a:rPr lang="en-GB" sz="3200" i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GB" sz="3200" i="0">
                                      <a:latin typeface="Cambria Math"/>
                                    </a:rPr>
                                    <m:t>ℏ</m:t>
                                  </m:r>
                                </m:e>
                                <m:sup>
                                  <m:r>
                                    <a:rPr lang="en-GB" sz="3200" i="0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r>
                                <a:rPr lang="en-GB" sz="3200" i="0">
                                  <a:latin typeface="Cambria Math"/>
                                </a:rPr>
                                <m:t>2</m:t>
                              </m:r>
                              <m:r>
                                <m:rPr>
                                  <m:sty m:val="p"/>
                                </m:rPr>
                                <a:rPr lang="en-GB" sz="3200" i="0">
                                  <a:latin typeface="Cambria Math"/>
                                </a:rPr>
                                <m:t>μ</m:t>
                              </m:r>
                              <m:sSup>
                                <m:sSupPr>
                                  <m:ctrlPr>
                                    <a:rPr lang="en-GB" sz="3200" i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GB" sz="3200" i="0">
                                      <a:latin typeface="Cambria Math"/>
                                    </a:rPr>
                                    <m:t>r</m:t>
                                  </m:r>
                                </m:e>
                                <m:sup>
                                  <m:r>
                                    <a:rPr lang="en-GB" sz="3200" i="0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</m:e>
                      </m:d>
                    </m:oMath>
                  </m:oMathPara>
                </a14:m>
                <a:endParaRPr lang="en-GB" sz="3200" b="0" dirty="0" smtClean="0"/>
              </a:p>
            </p:txBody>
          </p:sp>
        </mc:Choice>
        <mc:Fallback xmlns="">
          <p:sp>
            <p:nvSpPr>
              <p:cNvPr id="23" name="TextBox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703" y="5305591"/>
                <a:ext cx="4810161" cy="1344535"/>
              </a:xfrm>
              <a:prstGeom prst="rect">
                <a:avLst/>
              </a:prstGeom>
              <a:blipFill rotWithShape="1">
                <a:blip r:embed="rId2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TextBox 23"/>
          <p:cNvSpPr txBox="1"/>
          <p:nvPr/>
        </p:nvSpPr>
        <p:spPr>
          <a:xfrm>
            <a:off x="-5959299" y="10485784"/>
            <a:ext cx="102624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en-GB" sz="3200" dirty="0">
                <a:solidFill>
                  <a:srgbClr val="0066CC"/>
                </a:solidFill>
                <a:latin typeface="Arial" pitchFamily="34" charset="0"/>
                <a:cs typeface="Arial" pitchFamily="34" charset="0"/>
              </a:rPr>
              <a:t>0</a:t>
            </a:r>
            <a:r>
              <a:rPr lang="en-GB" sz="3200" dirty="0" smtClean="0">
                <a:latin typeface="Arial" pitchFamily="34" charset="0"/>
                <a:cs typeface="Arial" pitchFamily="34" charset="0"/>
              </a:rPr>
              <a:t>,</a:t>
            </a:r>
            <a:r>
              <a:rPr lang="en-GB" sz="3200" dirty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0</a:t>
            </a:r>
            <a:r>
              <a:rPr lang="en-GB" sz="3200" dirty="0" smtClean="0">
                <a:latin typeface="Arial" pitchFamily="34" charset="0"/>
                <a:cs typeface="Arial" pitchFamily="34" charset="0"/>
              </a:rPr>
              <a:t>)</a:t>
            </a:r>
            <a:endParaRPr lang="en-GB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-5935503" y="-3421993"/>
            <a:ext cx="102624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GB" sz="32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en-GB" sz="3200" dirty="0">
                <a:solidFill>
                  <a:srgbClr val="0066CC"/>
                </a:solidFill>
                <a:latin typeface="Arial" pitchFamily="34" charset="0"/>
                <a:cs typeface="Arial" pitchFamily="34" charset="0"/>
              </a:rPr>
              <a:t>4</a:t>
            </a:r>
            <a:r>
              <a:rPr lang="en-GB" sz="32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,</a:t>
            </a:r>
            <a:r>
              <a:rPr lang="en-GB" sz="3200" dirty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4</a:t>
            </a:r>
            <a:r>
              <a:rPr lang="en-GB" sz="32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)</a:t>
            </a:r>
          </a:p>
        </p:txBody>
      </p:sp>
      <p:sp>
        <p:nvSpPr>
          <p:cNvPr id="27" name="Rectangle 26"/>
          <p:cNvSpPr/>
          <p:nvPr/>
        </p:nvSpPr>
        <p:spPr>
          <a:xfrm>
            <a:off x="-5935503" y="-2240030"/>
            <a:ext cx="102624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GB" sz="32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en-GB" sz="3200" dirty="0">
                <a:solidFill>
                  <a:srgbClr val="0066CC"/>
                </a:solidFill>
                <a:latin typeface="Arial" pitchFamily="34" charset="0"/>
                <a:cs typeface="Arial" pitchFamily="34" charset="0"/>
              </a:rPr>
              <a:t>4</a:t>
            </a:r>
            <a:r>
              <a:rPr lang="en-GB" sz="32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,</a:t>
            </a:r>
            <a:r>
              <a:rPr lang="en-GB" sz="3200" dirty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en-GB" sz="32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)</a:t>
            </a:r>
          </a:p>
        </p:txBody>
      </p:sp>
      <p:sp>
        <p:nvSpPr>
          <p:cNvPr id="29" name="Rectangle 28"/>
          <p:cNvSpPr/>
          <p:nvPr/>
        </p:nvSpPr>
        <p:spPr>
          <a:xfrm>
            <a:off x="-5937162" y="-2798650"/>
            <a:ext cx="102624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GB" sz="32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en-GB" sz="3200" dirty="0">
                <a:solidFill>
                  <a:srgbClr val="0066CC"/>
                </a:solidFill>
                <a:latin typeface="Arial" pitchFamily="34" charset="0"/>
                <a:cs typeface="Arial" pitchFamily="34" charset="0"/>
              </a:rPr>
              <a:t>4</a:t>
            </a:r>
            <a:r>
              <a:rPr lang="en-GB" sz="32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,</a:t>
            </a:r>
            <a:r>
              <a:rPr lang="en-GB" sz="3200" dirty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3</a:t>
            </a:r>
            <a:r>
              <a:rPr lang="en-GB" sz="32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)</a:t>
            </a:r>
          </a:p>
        </p:txBody>
      </p:sp>
      <p:sp>
        <p:nvSpPr>
          <p:cNvPr id="31" name="Rectangle 30"/>
          <p:cNvSpPr/>
          <p:nvPr/>
        </p:nvSpPr>
        <p:spPr>
          <a:xfrm>
            <a:off x="-5860064" y="-1655255"/>
            <a:ext cx="102624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GB" sz="32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en-GB" sz="3200" dirty="0">
                <a:solidFill>
                  <a:srgbClr val="0066CC"/>
                </a:solidFill>
                <a:latin typeface="Arial" pitchFamily="34" charset="0"/>
                <a:cs typeface="Arial" pitchFamily="34" charset="0"/>
              </a:rPr>
              <a:t>3</a:t>
            </a:r>
            <a:r>
              <a:rPr lang="en-GB" sz="32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,</a:t>
            </a:r>
            <a:r>
              <a:rPr lang="en-GB" sz="3200" dirty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4</a:t>
            </a:r>
            <a:r>
              <a:rPr lang="en-GB" sz="32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)</a:t>
            </a:r>
          </a:p>
        </p:txBody>
      </p:sp>
      <p:sp>
        <p:nvSpPr>
          <p:cNvPr id="33" name="Rectangle 32"/>
          <p:cNvSpPr/>
          <p:nvPr/>
        </p:nvSpPr>
        <p:spPr>
          <a:xfrm>
            <a:off x="-5937163" y="-1070480"/>
            <a:ext cx="102624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GB" sz="32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en-GB" sz="3200" dirty="0">
                <a:solidFill>
                  <a:srgbClr val="0066CC"/>
                </a:solidFill>
                <a:latin typeface="Arial" pitchFamily="34" charset="0"/>
                <a:cs typeface="Arial" pitchFamily="34" charset="0"/>
              </a:rPr>
              <a:t>4</a:t>
            </a:r>
            <a:r>
              <a:rPr lang="en-GB" sz="32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,</a:t>
            </a:r>
            <a:r>
              <a:rPr lang="en-GB" sz="3200" dirty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1</a:t>
            </a:r>
            <a:r>
              <a:rPr lang="en-GB" sz="32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)</a:t>
            </a:r>
          </a:p>
        </p:txBody>
      </p:sp>
      <p:sp>
        <p:nvSpPr>
          <p:cNvPr id="34" name="Rectangle 33"/>
          <p:cNvSpPr/>
          <p:nvPr/>
        </p:nvSpPr>
        <p:spPr>
          <a:xfrm>
            <a:off x="-5937164" y="-485705"/>
            <a:ext cx="102624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GB" sz="32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en-GB" sz="3200" dirty="0">
                <a:solidFill>
                  <a:srgbClr val="0066CC"/>
                </a:solidFill>
                <a:latin typeface="Arial" pitchFamily="34" charset="0"/>
                <a:cs typeface="Arial" pitchFamily="34" charset="0"/>
              </a:rPr>
              <a:t>3</a:t>
            </a:r>
            <a:r>
              <a:rPr lang="en-GB" sz="32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,</a:t>
            </a:r>
            <a:r>
              <a:rPr lang="en-GB" sz="3200" dirty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3</a:t>
            </a:r>
            <a:r>
              <a:rPr lang="en-GB" sz="32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)</a:t>
            </a:r>
          </a:p>
        </p:txBody>
      </p:sp>
      <p:sp>
        <p:nvSpPr>
          <p:cNvPr id="36" name="Rectangle 35"/>
          <p:cNvSpPr/>
          <p:nvPr/>
        </p:nvSpPr>
        <p:spPr>
          <a:xfrm>
            <a:off x="-5937165" y="94199"/>
            <a:ext cx="102624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GB" sz="32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en-GB" sz="3200" dirty="0">
                <a:solidFill>
                  <a:srgbClr val="0066CC"/>
                </a:solidFill>
                <a:latin typeface="Arial" pitchFamily="34" charset="0"/>
                <a:cs typeface="Arial" pitchFamily="34" charset="0"/>
              </a:rPr>
              <a:t>4</a:t>
            </a:r>
            <a:r>
              <a:rPr lang="en-GB" sz="32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,</a:t>
            </a:r>
            <a:r>
              <a:rPr lang="en-GB" sz="3200" dirty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0</a:t>
            </a:r>
            <a:r>
              <a:rPr lang="en-GB" sz="32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)</a:t>
            </a:r>
          </a:p>
        </p:txBody>
      </p:sp>
      <p:sp>
        <p:nvSpPr>
          <p:cNvPr id="38" name="Rectangle 37"/>
          <p:cNvSpPr/>
          <p:nvPr/>
        </p:nvSpPr>
        <p:spPr>
          <a:xfrm>
            <a:off x="-5942101" y="678974"/>
            <a:ext cx="102624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GB" sz="32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en-GB" sz="3200" dirty="0">
                <a:solidFill>
                  <a:srgbClr val="0066CC"/>
                </a:solidFill>
                <a:latin typeface="Arial" pitchFamily="34" charset="0"/>
                <a:cs typeface="Arial" pitchFamily="34" charset="0"/>
              </a:rPr>
              <a:t>3</a:t>
            </a:r>
            <a:r>
              <a:rPr lang="en-GB" sz="32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,</a:t>
            </a:r>
            <a:r>
              <a:rPr lang="en-GB" sz="3200" dirty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en-GB" sz="32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)</a:t>
            </a:r>
          </a:p>
        </p:txBody>
      </p:sp>
      <p:sp>
        <p:nvSpPr>
          <p:cNvPr id="39" name="Rectangle 38"/>
          <p:cNvSpPr/>
          <p:nvPr/>
        </p:nvSpPr>
        <p:spPr>
          <a:xfrm>
            <a:off x="-5960250" y="1263749"/>
            <a:ext cx="102624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GB" sz="32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en-GB" sz="3200" dirty="0">
                <a:solidFill>
                  <a:srgbClr val="0066CC"/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en-GB" sz="32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,</a:t>
            </a:r>
            <a:r>
              <a:rPr lang="en-GB" sz="3200" dirty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4</a:t>
            </a:r>
            <a:r>
              <a:rPr lang="en-GB" sz="32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)</a:t>
            </a:r>
          </a:p>
        </p:txBody>
      </p:sp>
      <p:sp>
        <p:nvSpPr>
          <p:cNvPr id="40" name="Rectangle 39"/>
          <p:cNvSpPr/>
          <p:nvPr/>
        </p:nvSpPr>
        <p:spPr>
          <a:xfrm>
            <a:off x="-5960251" y="1849011"/>
            <a:ext cx="102624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GB" sz="32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en-GB" sz="3200" dirty="0">
                <a:solidFill>
                  <a:srgbClr val="0066CC"/>
                </a:solidFill>
                <a:latin typeface="Arial" pitchFamily="34" charset="0"/>
                <a:cs typeface="Arial" pitchFamily="34" charset="0"/>
              </a:rPr>
              <a:t>3</a:t>
            </a:r>
            <a:r>
              <a:rPr lang="en-GB" sz="32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,</a:t>
            </a:r>
            <a:r>
              <a:rPr lang="en-GB" sz="3200" dirty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1</a:t>
            </a:r>
            <a:r>
              <a:rPr lang="en-GB" sz="32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)</a:t>
            </a:r>
          </a:p>
        </p:txBody>
      </p:sp>
      <p:sp>
        <p:nvSpPr>
          <p:cNvPr id="42" name="Rectangle 41"/>
          <p:cNvSpPr/>
          <p:nvPr/>
        </p:nvSpPr>
        <p:spPr>
          <a:xfrm>
            <a:off x="-5960252" y="2434273"/>
            <a:ext cx="102624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GB" sz="32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en-GB" sz="3200" dirty="0">
                <a:solidFill>
                  <a:srgbClr val="0066CC"/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en-GB" sz="32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,</a:t>
            </a:r>
            <a:r>
              <a:rPr lang="en-GB" sz="3200" dirty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3</a:t>
            </a:r>
            <a:r>
              <a:rPr lang="en-GB" sz="32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)</a:t>
            </a:r>
          </a:p>
        </p:txBody>
      </p:sp>
      <p:sp>
        <p:nvSpPr>
          <p:cNvPr id="44" name="Rectangle 43"/>
          <p:cNvSpPr/>
          <p:nvPr/>
        </p:nvSpPr>
        <p:spPr>
          <a:xfrm>
            <a:off x="-5960253" y="3019048"/>
            <a:ext cx="102624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GB" sz="32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en-GB" sz="3200" dirty="0">
                <a:solidFill>
                  <a:srgbClr val="0066CC"/>
                </a:solidFill>
                <a:latin typeface="Arial" pitchFamily="34" charset="0"/>
                <a:cs typeface="Arial" pitchFamily="34" charset="0"/>
              </a:rPr>
              <a:t>3</a:t>
            </a:r>
            <a:r>
              <a:rPr lang="en-GB" sz="32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,</a:t>
            </a:r>
            <a:r>
              <a:rPr lang="en-GB" sz="3200" dirty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0</a:t>
            </a:r>
            <a:r>
              <a:rPr lang="en-GB" sz="32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)</a:t>
            </a:r>
          </a:p>
        </p:txBody>
      </p:sp>
      <p:sp>
        <p:nvSpPr>
          <p:cNvPr id="46" name="Rectangle 45"/>
          <p:cNvSpPr/>
          <p:nvPr/>
        </p:nvSpPr>
        <p:spPr>
          <a:xfrm>
            <a:off x="-5965189" y="3582979"/>
            <a:ext cx="102624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GB" sz="32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en-GB" sz="3200" dirty="0">
                <a:solidFill>
                  <a:srgbClr val="0066CC"/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en-GB" sz="32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,</a:t>
            </a:r>
            <a:r>
              <a:rPr lang="en-GB" sz="3200" dirty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en-GB" sz="32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)</a:t>
            </a:r>
          </a:p>
        </p:txBody>
      </p:sp>
      <p:sp>
        <p:nvSpPr>
          <p:cNvPr id="48" name="Rectangle 47"/>
          <p:cNvSpPr/>
          <p:nvPr/>
        </p:nvSpPr>
        <p:spPr>
          <a:xfrm>
            <a:off x="-5989175" y="4120708"/>
            <a:ext cx="102624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GB" sz="32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en-GB" sz="3200" dirty="0">
                <a:solidFill>
                  <a:srgbClr val="0066CC"/>
                </a:solidFill>
                <a:latin typeface="Arial" pitchFamily="34" charset="0"/>
                <a:cs typeface="Arial" pitchFamily="34" charset="0"/>
              </a:rPr>
              <a:t>1</a:t>
            </a:r>
            <a:r>
              <a:rPr lang="en-GB" sz="32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,</a:t>
            </a:r>
            <a:r>
              <a:rPr lang="en-GB" sz="3200" dirty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4</a:t>
            </a:r>
            <a:r>
              <a:rPr lang="en-GB" sz="32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)</a:t>
            </a:r>
          </a:p>
        </p:txBody>
      </p:sp>
      <p:sp>
        <p:nvSpPr>
          <p:cNvPr id="50" name="Rectangle 49"/>
          <p:cNvSpPr/>
          <p:nvPr/>
        </p:nvSpPr>
        <p:spPr>
          <a:xfrm>
            <a:off x="-5989176" y="4705483"/>
            <a:ext cx="102624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GB" sz="32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en-GB" sz="3200" dirty="0">
                <a:solidFill>
                  <a:srgbClr val="0066CC"/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en-GB" sz="32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,</a:t>
            </a:r>
            <a:r>
              <a:rPr lang="en-GB" sz="3200" dirty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1</a:t>
            </a:r>
            <a:r>
              <a:rPr lang="en-GB" sz="32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)</a:t>
            </a:r>
          </a:p>
        </p:txBody>
      </p:sp>
      <p:sp>
        <p:nvSpPr>
          <p:cNvPr id="52" name="Rectangle 51"/>
          <p:cNvSpPr/>
          <p:nvPr/>
        </p:nvSpPr>
        <p:spPr>
          <a:xfrm>
            <a:off x="-6001037" y="5302671"/>
            <a:ext cx="102624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GB" sz="32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en-GB" sz="3200" dirty="0">
                <a:solidFill>
                  <a:srgbClr val="0066CC"/>
                </a:solidFill>
                <a:latin typeface="Arial" pitchFamily="34" charset="0"/>
                <a:cs typeface="Arial" pitchFamily="34" charset="0"/>
              </a:rPr>
              <a:t>1</a:t>
            </a:r>
            <a:r>
              <a:rPr lang="en-GB" sz="32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,</a:t>
            </a:r>
            <a:r>
              <a:rPr lang="en-GB" sz="3200" dirty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3</a:t>
            </a:r>
            <a:r>
              <a:rPr lang="en-GB" sz="32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)</a:t>
            </a:r>
          </a:p>
        </p:txBody>
      </p:sp>
      <p:sp>
        <p:nvSpPr>
          <p:cNvPr id="53" name="Rectangle 52"/>
          <p:cNvSpPr/>
          <p:nvPr/>
        </p:nvSpPr>
        <p:spPr>
          <a:xfrm>
            <a:off x="-5942102" y="5887446"/>
            <a:ext cx="102624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GB" sz="32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en-GB" sz="3200" dirty="0">
                <a:solidFill>
                  <a:srgbClr val="0066CC"/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en-GB" sz="32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,</a:t>
            </a:r>
            <a:r>
              <a:rPr lang="en-GB" sz="3200" dirty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0</a:t>
            </a:r>
            <a:r>
              <a:rPr lang="en-GB" sz="32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)</a:t>
            </a:r>
          </a:p>
        </p:txBody>
      </p:sp>
      <p:sp>
        <p:nvSpPr>
          <p:cNvPr id="54" name="Rectangle 53"/>
          <p:cNvSpPr/>
          <p:nvPr/>
        </p:nvSpPr>
        <p:spPr>
          <a:xfrm>
            <a:off x="-6001038" y="6494178"/>
            <a:ext cx="102624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GB" sz="32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en-GB" sz="3200" dirty="0">
                <a:solidFill>
                  <a:srgbClr val="0066CC"/>
                </a:solidFill>
                <a:latin typeface="Arial" pitchFamily="34" charset="0"/>
                <a:cs typeface="Arial" pitchFamily="34" charset="0"/>
              </a:rPr>
              <a:t>1</a:t>
            </a:r>
            <a:r>
              <a:rPr lang="en-GB" sz="32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,</a:t>
            </a:r>
            <a:r>
              <a:rPr lang="en-GB" sz="3200" dirty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en-GB" sz="32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)</a:t>
            </a:r>
          </a:p>
        </p:txBody>
      </p:sp>
      <p:sp>
        <p:nvSpPr>
          <p:cNvPr id="55" name="Rectangle 54"/>
          <p:cNvSpPr/>
          <p:nvPr/>
        </p:nvSpPr>
        <p:spPr>
          <a:xfrm>
            <a:off x="-5960254" y="7110416"/>
            <a:ext cx="102624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GB" sz="32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en-GB" sz="3200" dirty="0">
                <a:solidFill>
                  <a:srgbClr val="0066CC"/>
                </a:solidFill>
                <a:latin typeface="Arial" pitchFamily="34" charset="0"/>
                <a:cs typeface="Arial" pitchFamily="34" charset="0"/>
              </a:rPr>
              <a:t>0</a:t>
            </a:r>
            <a:r>
              <a:rPr lang="en-GB" sz="32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,</a:t>
            </a:r>
            <a:r>
              <a:rPr lang="en-GB" sz="3200" dirty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4</a:t>
            </a:r>
            <a:r>
              <a:rPr lang="en-GB" sz="32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)</a:t>
            </a:r>
          </a:p>
        </p:txBody>
      </p:sp>
      <p:sp>
        <p:nvSpPr>
          <p:cNvPr id="56" name="Rectangle 55"/>
          <p:cNvSpPr/>
          <p:nvPr/>
        </p:nvSpPr>
        <p:spPr>
          <a:xfrm>
            <a:off x="-6001039" y="7726654"/>
            <a:ext cx="102624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GB" sz="32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en-GB" sz="3200" dirty="0">
                <a:solidFill>
                  <a:srgbClr val="0066CC"/>
                </a:solidFill>
                <a:latin typeface="Arial" pitchFamily="34" charset="0"/>
                <a:cs typeface="Arial" pitchFamily="34" charset="0"/>
              </a:rPr>
              <a:t>1</a:t>
            </a:r>
            <a:r>
              <a:rPr lang="en-GB" sz="32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,</a:t>
            </a:r>
            <a:r>
              <a:rPr lang="en-GB" sz="3200" dirty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1</a:t>
            </a:r>
            <a:r>
              <a:rPr lang="en-GB" sz="32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)</a:t>
            </a:r>
          </a:p>
        </p:txBody>
      </p:sp>
      <p:sp>
        <p:nvSpPr>
          <p:cNvPr id="58" name="Rectangle 57"/>
          <p:cNvSpPr/>
          <p:nvPr/>
        </p:nvSpPr>
        <p:spPr>
          <a:xfrm>
            <a:off x="-6005975" y="8298829"/>
            <a:ext cx="102624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GB" sz="32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en-GB" sz="3200" dirty="0">
                <a:solidFill>
                  <a:srgbClr val="0066CC"/>
                </a:solidFill>
                <a:latin typeface="Arial" pitchFamily="34" charset="0"/>
                <a:cs typeface="Arial" pitchFamily="34" charset="0"/>
              </a:rPr>
              <a:t>0</a:t>
            </a:r>
            <a:r>
              <a:rPr lang="en-GB" sz="32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,</a:t>
            </a:r>
            <a:r>
              <a:rPr lang="en-GB" sz="3200" dirty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3</a:t>
            </a:r>
            <a:r>
              <a:rPr lang="en-GB" sz="32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)</a:t>
            </a:r>
          </a:p>
        </p:txBody>
      </p:sp>
      <p:sp>
        <p:nvSpPr>
          <p:cNvPr id="59" name="Rectangle 58"/>
          <p:cNvSpPr/>
          <p:nvPr/>
        </p:nvSpPr>
        <p:spPr>
          <a:xfrm>
            <a:off x="-6010911" y="8883604"/>
            <a:ext cx="102624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GB" sz="32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en-GB" sz="3200" dirty="0">
                <a:solidFill>
                  <a:srgbClr val="0066CC"/>
                </a:solidFill>
                <a:latin typeface="Arial" pitchFamily="34" charset="0"/>
                <a:cs typeface="Arial" pitchFamily="34" charset="0"/>
              </a:rPr>
              <a:t>1</a:t>
            </a:r>
            <a:r>
              <a:rPr lang="en-GB" sz="32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,</a:t>
            </a:r>
            <a:r>
              <a:rPr lang="en-GB" sz="3200" dirty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0</a:t>
            </a:r>
            <a:r>
              <a:rPr lang="en-GB" sz="32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)</a:t>
            </a:r>
          </a:p>
        </p:txBody>
      </p:sp>
      <p:sp>
        <p:nvSpPr>
          <p:cNvPr id="60" name="Rectangle 59"/>
          <p:cNvSpPr/>
          <p:nvPr/>
        </p:nvSpPr>
        <p:spPr>
          <a:xfrm>
            <a:off x="-6001037" y="9468379"/>
            <a:ext cx="102624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GB" sz="32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en-GB" sz="3200" dirty="0">
                <a:solidFill>
                  <a:srgbClr val="0066CC"/>
                </a:solidFill>
                <a:latin typeface="Arial" pitchFamily="34" charset="0"/>
                <a:cs typeface="Arial" pitchFamily="34" charset="0"/>
              </a:rPr>
              <a:t>0</a:t>
            </a:r>
            <a:r>
              <a:rPr lang="en-GB" sz="32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,</a:t>
            </a:r>
            <a:r>
              <a:rPr lang="en-GB" sz="3200" dirty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en-GB" sz="32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)</a:t>
            </a:r>
          </a:p>
        </p:txBody>
      </p:sp>
      <p:sp>
        <p:nvSpPr>
          <p:cNvPr id="61" name="Rectangle 60"/>
          <p:cNvSpPr/>
          <p:nvPr/>
        </p:nvSpPr>
        <p:spPr>
          <a:xfrm>
            <a:off x="-5982080" y="10053154"/>
            <a:ext cx="102624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GB" sz="32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en-GB" sz="3200" dirty="0">
                <a:solidFill>
                  <a:srgbClr val="0066CC"/>
                </a:solidFill>
                <a:latin typeface="Arial" pitchFamily="34" charset="0"/>
                <a:cs typeface="Arial" pitchFamily="34" charset="0"/>
              </a:rPr>
              <a:t>0</a:t>
            </a:r>
            <a:r>
              <a:rPr lang="en-GB" sz="32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,</a:t>
            </a:r>
            <a:r>
              <a:rPr lang="en-GB" sz="3200" dirty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1</a:t>
            </a:r>
            <a:r>
              <a:rPr lang="en-GB" sz="32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4112066" y="3136613"/>
                <a:ext cx="664990" cy="5847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32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 sz="320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n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sz="320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r</m:t>
                          </m:r>
                        </m:sub>
                      </m:sSub>
                    </m:oMath>
                  </m:oMathPara>
                </a14:m>
                <a:endParaRPr lang="en-GB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12066" y="3136613"/>
                <a:ext cx="664990" cy="584775"/>
              </a:xfrm>
              <a:prstGeom prst="rect">
                <a:avLst/>
              </a:prstGeom>
              <a:blipFill rotWithShape="1">
                <a:blip r:embed="rId2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9" name="TextBox 48"/>
              <p:cNvSpPr txBox="1"/>
              <p:nvPr/>
            </p:nvSpPr>
            <p:spPr>
              <a:xfrm>
                <a:off x="-94145" y="7321815"/>
                <a:ext cx="4810161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3200">
                              <a:solidFill>
                                <a:srgbClr val="006600"/>
                              </a:solidFill>
                              <a:latin typeface="Cambria Math" pitchFamily="18" charset="0"/>
                              <a:ea typeface="Cambria Math" pitchFamily="18" charset="0"/>
                              <a:cs typeface="Arial" pitchFamily="34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 sz="3200">
                              <a:solidFill>
                                <a:srgbClr val="006600"/>
                              </a:solidFill>
                              <a:latin typeface="Cambria Math" pitchFamily="18" charset="0"/>
                              <a:ea typeface="Cambria Math" pitchFamily="18" charset="0"/>
                              <a:cs typeface="Arial" pitchFamily="34" charset="0"/>
                            </a:rPr>
                            <m:t>L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sz="3200">
                              <a:solidFill>
                                <a:srgbClr val="006600"/>
                              </a:solidFill>
                              <a:latin typeface="Cambria Math" pitchFamily="18" charset="0"/>
                              <a:ea typeface="Cambria Math" pitchFamily="18" charset="0"/>
                              <a:cs typeface="Arial" pitchFamily="34" charset="0"/>
                            </a:rPr>
                            <m:t>z</m:t>
                          </m:r>
                        </m:sub>
                      </m:sSub>
                      <m:r>
                        <a:rPr lang="en-GB" sz="3200">
                          <a:solidFill>
                            <a:srgbClr val="006600"/>
                          </a:solidFill>
                          <a:latin typeface="Cambria Math" pitchFamily="18" charset="0"/>
                          <a:ea typeface="Cambria Math" pitchFamily="18" charset="0"/>
                          <a:cs typeface="Arial" pitchFamily="34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GB" sz="3200">
                          <a:solidFill>
                            <a:srgbClr val="006600"/>
                          </a:solidFill>
                          <a:latin typeface="Cambria Math" pitchFamily="18" charset="0"/>
                          <a:ea typeface="Cambria Math" pitchFamily="18" charset="0"/>
                          <a:cs typeface="Arial" pitchFamily="34" charset="0"/>
                        </a:rPr>
                        <m:t>m</m:t>
                      </m:r>
                      <m:r>
                        <a:rPr lang="en-GB" sz="3200">
                          <a:solidFill>
                            <a:srgbClr val="006600"/>
                          </a:solidFill>
                          <a:latin typeface="Cambria Math" pitchFamily="18" charset="0"/>
                          <a:ea typeface="Cambria Math" pitchFamily="18" charset="0"/>
                          <a:cs typeface="Arial" pitchFamily="34" charset="0"/>
                        </a:rPr>
                        <m:t>ℏ</m:t>
                      </m:r>
                    </m:oMath>
                  </m:oMathPara>
                </a14:m>
                <a:endParaRPr lang="en-GB" sz="3200" dirty="0">
                  <a:solidFill>
                    <a:srgbClr val="006600"/>
                  </a:solidFill>
                  <a:latin typeface="Cambria Math" pitchFamily="18" charset="0"/>
                  <a:ea typeface="Cambria Math" pitchFamily="18" charset="0"/>
                  <a:cs typeface="Arial" pitchFamily="34" charset="0"/>
                </a:endParaRPr>
              </a:p>
            </p:txBody>
          </p:sp>
        </mc:Choice>
        <mc:Fallback>
          <p:sp>
            <p:nvSpPr>
              <p:cNvPr id="49" name="TextBox 4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94145" y="7321815"/>
                <a:ext cx="4810161" cy="584775"/>
              </a:xfrm>
              <a:prstGeom prst="rect">
                <a:avLst/>
              </a:prstGeom>
              <a:blipFill rotWithShape="1">
                <a:blip r:embed="rId2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813200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1258975" y="1062108"/>
                <a:ext cx="5720998" cy="72943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GB" dirty="0">
                    <a:latin typeface="Arial" pitchFamily="34" charset="0"/>
                    <a:ea typeface="Cambria Math" pitchFamily="18" charset="0"/>
                    <a:cs typeface="Arial" pitchFamily="34" charset="0"/>
                  </a:rPr>
                  <a:t>What is the radial quantum number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effectLst/>
                            <a:latin typeface="Cambria Math"/>
                            <a:ea typeface="Cambria Math" pitchFamily="18" charset="0"/>
                            <a:cs typeface="Times New Roman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GB">
                            <a:effectLst/>
                            <a:latin typeface="Cambria Math" pitchFamily="18" charset="0"/>
                            <a:ea typeface="Cambria Math" pitchFamily="18" charset="0"/>
                            <a:cs typeface="Times New Roman"/>
                          </a:rPr>
                          <m:t>n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>
                            <a:effectLst/>
                            <a:latin typeface="Cambria Math" pitchFamily="18" charset="0"/>
                            <a:ea typeface="Cambria Math" pitchFamily="18" charset="0"/>
                            <a:cs typeface="Times New Roman"/>
                          </a:rPr>
                          <m:t>r</m:t>
                        </m:r>
                      </m:sub>
                    </m:sSub>
                  </m:oMath>
                </a14:m>
                <a:r>
                  <a:rPr lang="en-GB" dirty="0">
                    <a:latin typeface="Arial" pitchFamily="34" charset="0"/>
                    <a:ea typeface="Cambria Math" pitchFamily="18" charset="0"/>
                    <a:cs typeface="Arial" pitchFamily="34" charset="0"/>
                  </a:rPr>
                  <a:t> </a:t>
                </a:r>
                <a:br>
                  <a:rPr lang="en-GB" dirty="0">
                    <a:latin typeface="Arial" pitchFamily="34" charset="0"/>
                    <a:ea typeface="Cambria Math" pitchFamily="18" charset="0"/>
                    <a:cs typeface="Arial" pitchFamily="34" charset="0"/>
                  </a:rPr>
                </a:br>
                <a:r>
                  <a:rPr lang="en-GB" dirty="0" smtClean="0">
                    <a:latin typeface="Arial" pitchFamily="34" charset="0"/>
                    <a:ea typeface="Cambria Math" pitchFamily="18" charset="0"/>
                    <a:cs typeface="Arial" pitchFamily="34" charset="0"/>
                  </a:rPr>
                  <a:t>corresponding </a:t>
                </a:r>
                <a:r>
                  <a:rPr lang="en-GB" dirty="0">
                    <a:latin typeface="Arial" pitchFamily="34" charset="0"/>
                    <a:ea typeface="Cambria Math" pitchFamily="18" charset="0"/>
                    <a:cs typeface="Arial" pitchFamily="34" charset="0"/>
                  </a:rPr>
                  <a:t>to the probability density shown?</a:t>
                </a:r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58975" y="1062108"/>
                <a:ext cx="5720998" cy="729430"/>
              </a:xfrm>
              <a:prstGeom prst="rect">
                <a:avLst/>
              </a:prstGeom>
              <a:blipFill rotWithShape="1">
                <a:blip r:embed="rId2"/>
                <a:stretch>
                  <a:fillRect t="-1667" b="-91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ectangle 4"/>
          <p:cNvSpPr/>
          <p:nvPr/>
        </p:nvSpPr>
        <p:spPr>
          <a:xfrm>
            <a:off x="1362274" y="1772815"/>
            <a:ext cx="5459683" cy="7089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GB" dirty="0">
                <a:latin typeface="Arial"/>
                <a:ea typeface="Calibri"/>
                <a:cs typeface="Times New Roman"/>
              </a:rPr>
              <a:t>What is the azimuth quantum number m corresponding to the probability density shown?</a:t>
            </a:r>
            <a:endParaRPr lang="en-GB" dirty="0">
              <a:ea typeface="Calibri"/>
              <a:cs typeface="Times New Roman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1533593" y="2512125"/>
                <a:ext cx="5461238" cy="104797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GB" dirty="0" smtClean="0">
                    <a:latin typeface="Arial" pitchFamily="34" charset="0"/>
                    <a:ea typeface="Cambria Math" pitchFamily="18" charset="0"/>
                    <a:cs typeface="Arial" pitchFamily="34" charset="0"/>
                  </a:rPr>
                  <a:t>By selecting the quantum numbers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latin typeface="Cambria Math"/>
                            <a:ea typeface="Cambria Math" pitchFamily="18" charset="0"/>
                            <a:cs typeface="Times New Roman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GB" b="0" i="0" smtClean="0">
                            <a:latin typeface="Cambria Math" pitchFamily="18" charset="0"/>
                            <a:ea typeface="Cambria Math" pitchFamily="18" charset="0"/>
                            <a:cs typeface="Times New Roman"/>
                          </a:rPr>
                          <m:t>n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b="0" i="0" smtClean="0">
                            <a:latin typeface="Cambria Math" pitchFamily="18" charset="0"/>
                            <a:ea typeface="Cambria Math" pitchFamily="18" charset="0"/>
                            <a:cs typeface="Times New Roman"/>
                          </a:rPr>
                          <m:t>r</m:t>
                        </m:r>
                      </m:sub>
                    </m:sSub>
                  </m:oMath>
                </a14:m>
                <a:r>
                  <a:rPr lang="en-GB" dirty="0" smtClean="0">
                    <a:latin typeface="Arial" pitchFamily="34" charset="0"/>
                    <a:ea typeface="Cambria Math" pitchFamily="18" charset="0"/>
                    <a:cs typeface="Arial" pitchFamily="34" charset="0"/>
                  </a:rPr>
                  <a:t> and </a:t>
                </a:r>
                <a:r>
                  <a:rPr lang="en-GB" dirty="0">
                    <a:latin typeface="Arial" pitchFamily="34" charset="0"/>
                    <a:ea typeface="Cambria Math" pitchFamily="18" charset="0"/>
                    <a:cs typeface="Arial" pitchFamily="34" charset="0"/>
                  </a:rPr>
                  <a:t>m, </a:t>
                </a:r>
                <a:r>
                  <a:rPr lang="en-GB" dirty="0" smtClean="0">
                    <a:latin typeface="Arial" pitchFamily="34" charset="0"/>
                    <a:ea typeface="Cambria Math" pitchFamily="18" charset="0"/>
                    <a:cs typeface="Arial" pitchFamily="34" charset="0"/>
                  </a:rPr>
                  <a:t/>
                </a:r>
                <a:br>
                  <a:rPr lang="en-GB" dirty="0" smtClean="0">
                    <a:latin typeface="Arial" pitchFamily="34" charset="0"/>
                    <a:ea typeface="Cambria Math" pitchFamily="18" charset="0"/>
                    <a:cs typeface="Arial" pitchFamily="34" charset="0"/>
                  </a:rPr>
                </a:br>
                <a:r>
                  <a:rPr lang="en-GB" dirty="0" smtClean="0">
                    <a:latin typeface="Arial" pitchFamily="34" charset="0"/>
                    <a:ea typeface="Cambria Math" pitchFamily="18" charset="0"/>
                    <a:cs typeface="Arial" pitchFamily="34" charset="0"/>
                  </a:rPr>
                  <a:t>find </a:t>
                </a:r>
                <a:r>
                  <a:rPr lang="en-GB" dirty="0">
                    <a:latin typeface="Arial" pitchFamily="34" charset="0"/>
                    <a:ea typeface="Cambria Math" pitchFamily="18" charset="0"/>
                    <a:cs typeface="Arial" pitchFamily="34" charset="0"/>
                  </a:rPr>
                  <a:t>a combination of quantum numbers that gives maximal energy but zero angular momentum. </a:t>
                </a:r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33593" y="2512125"/>
                <a:ext cx="5461238" cy="1047979"/>
              </a:xfrm>
              <a:prstGeom prst="rect">
                <a:avLst/>
              </a:prstGeom>
              <a:blipFill rotWithShape="1">
                <a:blip r:embed="rId3"/>
                <a:stretch>
                  <a:fillRect t="-1163" r="-112" b="-581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/>
              <p:nvPr/>
            </p:nvSpPr>
            <p:spPr>
              <a:xfrm>
                <a:off x="1362274" y="3717032"/>
                <a:ext cx="5946029" cy="92333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GB" dirty="0" smtClean="0">
                    <a:latin typeface="Arial" pitchFamily="34" charset="0"/>
                    <a:ea typeface="Cambria Math" pitchFamily="18" charset="0"/>
                    <a:cs typeface="Arial" pitchFamily="34" charset="0"/>
                  </a:rPr>
                  <a:t>By selecting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latin typeface="Cambria Math"/>
                            <a:ea typeface="Cambria Math" pitchFamily="18" charset="0"/>
                            <a:cs typeface="Arial" pitchFamily="34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GB" b="0" i="0" smtClean="0">
                            <a:latin typeface="Cambria Math" pitchFamily="18" charset="0"/>
                            <a:ea typeface="Cambria Math" pitchFamily="18" charset="0"/>
                            <a:cs typeface="Arial" pitchFamily="34" charset="0"/>
                          </a:rPr>
                          <m:t>n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b="0" i="0" smtClean="0">
                            <a:latin typeface="Cambria Math" pitchFamily="18" charset="0"/>
                            <a:ea typeface="Cambria Math" pitchFamily="18" charset="0"/>
                            <a:cs typeface="Arial" pitchFamily="34" charset="0"/>
                          </a:rPr>
                          <m:t>r</m:t>
                        </m:r>
                      </m:sub>
                    </m:sSub>
                  </m:oMath>
                </a14:m>
                <a:r>
                  <a:rPr lang="en-GB" dirty="0" smtClean="0">
                    <a:latin typeface="Arial" pitchFamily="34" charset="0"/>
                    <a:ea typeface="Cambria Math" pitchFamily="18" charset="0"/>
                    <a:cs typeface="Arial" pitchFamily="34" charset="0"/>
                  </a:rPr>
                  <a:t> </a:t>
                </a:r>
                <a:r>
                  <a:rPr lang="en-GB" dirty="0">
                    <a:latin typeface="Arial" pitchFamily="34" charset="0"/>
                    <a:ea typeface="Cambria Math" pitchFamily="18" charset="0"/>
                    <a:cs typeface="Arial" pitchFamily="34" charset="0"/>
                  </a:rPr>
                  <a:t>and m, find a state that has the </a:t>
                </a:r>
                <a:endParaRPr lang="en-GB" dirty="0" smtClean="0">
                  <a:latin typeface="Arial" pitchFamily="34" charset="0"/>
                  <a:ea typeface="Cambria Math" pitchFamily="18" charset="0"/>
                  <a:cs typeface="Arial" pitchFamily="34" charset="0"/>
                </a:endParaRPr>
              </a:p>
              <a:p>
                <a:pPr algn="ctr"/>
                <a:r>
                  <a:rPr lang="en-GB" dirty="0" smtClean="0">
                    <a:latin typeface="Arial" pitchFamily="34" charset="0"/>
                    <a:ea typeface="Cambria Math" pitchFamily="18" charset="0"/>
                    <a:cs typeface="Arial" pitchFamily="34" charset="0"/>
                  </a:rPr>
                  <a:t>same </a:t>
                </a:r>
                <a:r>
                  <a:rPr lang="en-GB" dirty="0">
                    <a:latin typeface="Arial" pitchFamily="34" charset="0"/>
                    <a:ea typeface="Cambria Math" pitchFamily="18" charset="0"/>
                    <a:cs typeface="Arial" pitchFamily="34" charset="0"/>
                  </a:rPr>
                  <a:t>angular momentum as the one shown, but a different average fraction of energy in rotation.</a:t>
                </a:r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62274" y="3717032"/>
                <a:ext cx="5946029" cy="923330"/>
              </a:xfrm>
              <a:prstGeom prst="rect">
                <a:avLst/>
              </a:prstGeom>
              <a:blipFill rotWithShape="1">
                <a:blip r:embed="rId4"/>
                <a:stretch>
                  <a:fillRect t="-3311" b="-993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581362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4" name="Rectangle 3"/>
              <p:cNvSpPr/>
              <p:nvPr/>
            </p:nvSpPr>
            <p:spPr>
              <a:xfrm>
                <a:off x="0" y="10816"/>
                <a:ext cx="9253536" cy="156966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GB" sz="3200" dirty="0" smtClean="0">
                    <a:solidFill>
                      <a:srgbClr val="009F00"/>
                    </a:solidFill>
                    <a:latin typeface="Arial" pitchFamily="34" charset="0"/>
                    <a:ea typeface="Cambria Math" pitchFamily="18" charset="0"/>
                    <a:cs typeface="Arial" pitchFamily="34" charset="0"/>
                  </a:rPr>
                  <a:t>Congratulations! The probability density has   	 </a:t>
                </a:r>
              </a:p>
              <a:p>
                <a:pPr algn="ctr"/>
                <a:r>
                  <a:rPr lang="en-GB" sz="3200" dirty="0" smtClean="0">
                    <a:solidFill>
                      <a:srgbClr val="009F00"/>
                    </a:solidFill>
                    <a:latin typeface="Arial" pitchFamily="34" charset="0"/>
                    <a:ea typeface="Cambria Math" pitchFamily="18" charset="0"/>
                    <a:cs typeface="Arial" pitchFamily="34" charset="0"/>
                  </a:rPr>
                  <a:t>    radial nodes lying in between zero and infinity. </a:t>
                </a:r>
                <a:r>
                  <a:rPr lang="en-GB" sz="3200" dirty="0" smtClean="0">
                    <a:solidFill>
                      <a:srgbClr val="009F00"/>
                    </a:solidFill>
                    <a:latin typeface="Arial" pitchFamily="34" charset="0"/>
                    <a:ea typeface="Cambria Math" pitchFamily="18" charset="0"/>
                    <a:cs typeface="Arial" pitchFamily="34" charset="0"/>
                  </a:rPr>
                  <a:t>Thus,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3200" i="1" dirty="0" smtClean="0">
                            <a:solidFill>
                              <a:srgbClr val="009F00"/>
                            </a:solidFill>
                            <a:latin typeface="Cambria Math"/>
                            <a:ea typeface="Cambria Math" pitchFamily="18" charset="0"/>
                            <a:cs typeface="Arial" pitchFamily="34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GB" sz="3200" i="0" dirty="0" smtClean="0">
                            <a:solidFill>
                              <a:srgbClr val="009F00"/>
                            </a:solidFill>
                            <a:latin typeface="Cambria Math" pitchFamily="18" charset="0"/>
                            <a:ea typeface="Cambria Math" pitchFamily="18" charset="0"/>
                            <a:cs typeface="Arial" pitchFamily="34" charset="0"/>
                          </a:rPr>
                          <m:t>n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sz="3200" i="0" dirty="0" smtClean="0">
                            <a:solidFill>
                              <a:srgbClr val="009F00"/>
                            </a:solidFill>
                            <a:latin typeface="Cambria Math" pitchFamily="18" charset="0"/>
                            <a:ea typeface="Cambria Math" pitchFamily="18" charset="0"/>
                            <a:cs typeface="Arial" pitchFamily="34" charset="0"/>
                          </a:rPr>
                          <m:t>r</m:t>
                        </m:r>
                      </m:sub>
                    </m:sSub>
                    <m:r>
                      <a:rPr lang="en-GB" sz="3200" b="0" i="0" dirty="0" smtClean="0">
                        <a:solidFill>
                          <a:srgbClr val="009F00"/>
                        </a:solidFill>
                        <a:latin typeface="Cambria Math"/>
                        <a:ea typeface="Cambria Math" pitchFamily="18" charset="0"/>
                        <a:cs typeface="Arial" pitchFamily="34" charset="0"/>
                      </a:rPr>
                      <m:t>=</m:t>
                    </m:r>
                  </m:oMath>
                </a14:m>
                <a:r>
                  <a:rPr lang="en-GB" sz="3200" dirty="0" smtClean="0">
                    <a:solidFill>
                      <a:srgbClr val="009F00"/>
                    </a:solidFill>
                    <a:latin typeface="Arial" pitchFamily="34" charset="0"/>
                    <a:ea typeface="Cambria Math" pitchFamily="18" charset="0"/>
                    <a:cs typeface="Arial" pitchFamily="34" charset="0"/>
                  </a:rPr>
                  <a:t>    . </a:t>
                </a:r>
                <a:endParaRPr lang="en-GB" sz="3200" dirty="0">
                  <a:solidFill>
                    <a:srgbClr val="009F00"/>
                  </a:solidFill>
                  <a:latin typeface="Arial" pitchFamily="34" charset="0"/>
                  <a:ea typeface="Cambria Math" pitchFamily="18" charset="0"/>
                  <a:cs typeface="Arial" pitchFamily="34" charset="0"/>
                </a:endParaRPr>
              </a:p>
            </p:txBody>
          </p:sp>
        </mc:Choice>
        <mc:Fallback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0816"/>
                <a:ext cx="9253536" cy="1569660"/>
              </a:xfrm>
              <a:prstGeom prst="rect">
                <a:avLst/>
              </a:prstGeom>
              <a:blipFill rotWithShape="1">
                <a:blip r:embed="rId2"/>
                <a:stretch>
                  <a:fillRect t="-5058" r="-922" b="-1206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0" y="1166962"/>
                <a:ext cx="9253536" cy="181722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GB" sz="3200" dirty="0" smtClean="0">
                    <a:solidFill>
                      <a:srgbClr val="009F00"/>
                    </a:solidFill>
                    <a:latin typeface="Arial" pitchFamily="34" charset="0"/>
                    <a:ea typeface="Cambria Math" pitchFamily="18" charset="0"/>
                    <a:cs typeface="Arial" pitchFamily="34" charset="0"/>
                  </a:rPr>
                  <a:t>Congratulations! The probability density has 	</a:t>
                </a:r>
              </a:p>
              <a:p>
                <a:pPr algn="ctr"/>
                <a:r>
                  <a:rPr lang="en-GB" sz="3200" dirty="0" smtClean="0">
                    <a:solidFill>
                      <a:srgbClr val="009F00"/>
                    </a:solidFill>
                    <a:latin typeface="Arial" pitchFamily="34" charset="0"/>
                    <a:ea typeface="Cambria Math" pitchFamily="18" charset="0"/>
                    <a:cs typeface="Arial" pitchFamily="34" charset="0"/>
                  </a:rPr>
                  <a:t>nodes </a:t>
                </a:r>
                <a:r>
                  <a:rPr lang="en-GB" sz="3200" dirty="0">
                    <a:solidFill>
                      <a:srgbClr val="009F00"/>
                    </a:solidFill>
                    <a:latin typeface="Arial" pitchFamily="34" charset="0"/>
                    <a:ea typeface="Cambria Math" pitchFamily="18" charset="0"/>
                    <a:cs typeface="Arial" pitchFamily="34" charset="0"/>
                  </a:rPr>
                  <a:t>along the azimuth direction. </a:t>
                </a:r>
                <a:endParaRPr lang="en-GB" sz="3200" dirty="0" smtClean="0">
                  <a:solidFill>
                    <a:srgbClr val="009F00"/>
                  </a:solidFill>
                  <a:latin typeface="Arial" pitchFamily="34" charset="0"/>
                  <a:ea typeface="Cambria Math" pitchFamily="18" charset="0"/>
                  <a:cs typeface="Arial" pitchFamily="34" charset="0"/>
                </a:endParaRPr>
              </a:p>
              <a:p>
                <a:pPr algn="ctr"/>
                <a:r>
                  <a:rPr lang="en-GB" sz="3200" dirty="0" smtClean="0">
                    <a:solidFill>
                      <a:srgbClr val="009F00"/>
                    </a:solidFill>
                    <a:latin typeface="Arial" pitchFamily="34" charset="0"/>
                    <a:ea typeface="Cambria Math" pitchFamily="18" charset="0"/>
                    <a:cs typeface="Arial" pitchFamily="34" charset="0"/>
                  </a:rPr>
                  <a:t>Thus</a:t>
                </a:r>
                <a:r>
                  <a:rPr lang="en-GB" sz="3200" dirty="0">
                    <a:solidFill>
                      <a:srgbClr val="009F00"/>
                    </a:solidFill>
                    <a:latin typeface="Arial" pitchFamily="34" charset="0"/>
                    <a:ea typeface="Cambria Math" pitchFamily="18" charset="0"/>
                    <a:cs typeface="Arial" pitchFamily="34" charset="0"/>
                  </a:rPr>
                  <a:t>,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sz="3200" b="0" i="0" smtClean="0">
                        <a:solidFill>
                          <a:srgbClr val="009F00"/>
                        </a:solidFill>
                        <a:latin typeface="Cambria Math"/>
                        <a:ea typeface="Cambria Math" pitchFamily="18" charset="0"/>
                        <a:cs typeface="Arial" pitchFamily="34" charset="0"/>
                      </a:rPr>
                      <m:t>m</m:t>
                    </m:r>
                    <m:r>
                      <a:rPr lang="en-GB" sz="3200" b="0" i="0" smtClean="0">
                        <a:solidFill>
                          <a:srgbClr val="009F00"/>
                        </a:solidFill>
                        <a:latin typeface="Cambria Math"/>
                        <a:ea typeface="Cambria Math" pitchFamily="18" charset="0"/>
                        <a:cs typeface="Arial" pitchFamily="34" charset="0"/>
                      </a:rPr>
                      <m:t>=</m:t>
                    </m:r>
                    <m:f>
                      <m:fPr>
                        <m:ctrlPr>
                          <a:rPr lang="en-GB" sz="3200" b="0" i="1" smtClean="0">
                            <a:solidFill>
                              <a:srgbClr val="009F00"/>
                            </a:solidFill>
                            <a:latin typeface="Cambria Math"/>
                            <a:ea typeface="Cambria Math" pitchFamily="18" charset="0"/>
                            <a:cs typeface="Arial" pitchFamily="34" charset="0"/>
                          </a:rPr>
                        </m:ctrlPr>
                      </m:fPr>
                      <m:num/>
                      <m:den>
                        <m:r>
                          <a:rPr lang="en-GB" sz="3200" b="0" i="0" smtClean="0">
                            <a:solidFill>
                              <a:srgbClr val="009F00"/>
                            </a:solidFill>
                            <a:latin typeface="Cambria Math"/>
                            <a:ea typeface="Cambria Math" pitchFamily="18" charset="0"/>
                            <a:cs typeface="Arial" pitchFamily="34" charset="0"/>
                          </a:rPr>
                          <m:t>2</m:t>
                        </m:r>
                      </m:den>
                    </m:f>
                    <m:r>
                      <a:rPr lang="en-GB" sz="3200" b="0" i="0" smtClean="0">
                        <a:solidFill>
                          <a:srgbClr val="009F00"/>
                        </a:solidFill>
                        <a:latin typeface="Cambria Math"/>
                        <a:ea typeface="Cambria Math" pitchFamily="18" charset="0"/>
                        <a:cs typeface="Arial" pitchFamily="34" charset="0"/>
                      </a:rPr>
                      <m:t>=</m:t>
                    </m:r>
                  </m:oMath>
                </a14:m>
                <a:r>
                  <a:rPr lang="en-GB" sz="3200" dirty="0" smtClean="0">
                    <a:solidFill>
                      <a:srgbClr val="009F00"/>
                    </a:solidFill>
                    <a:latin typeface="Arial" pitchFamily="34" charset="0"/>
                    <a:ea typeface="Cambria Math" pitchFamily="18" charset="0"/>
                    <a:cs typeface="Arial" pitchFamily="34" charset="0"/>
                  </a:rPr>
                  <a:t>    .</a:t>
                </a:r>
                <a:endParaRPr lang="en-GB" sz="3200" dirty="0">
                  <a:solidFill>
                    <a:srgbClr val="009F00"/>
                  </a:solidFill>
                  <a:latin typeface="Arial" pitchFamily="34" charset="0"/>
                  <a:ea typeface="Cambria Math" pitchFamily="18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166962"/>
                <a:ext cx="9253536" cy="1817229"/>
              </a:xfrm>
              <a:prstGeom prst="rect">
                <a:avLst/>
              </a:prstGeom>
              <a:blipFill rotWithShape="1">
                <a:blip r:embed="rId3"/>
                <a:stretch>
                  <a:fillRect t="-4348" b="-367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0" y="2981115"/>
                <a:ext cx="9253536" cy="206210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GB" sz="3200" dirty="0" smtClean="0">
                    <a:solidFill>
                      <a:srgbClr val="B80000"/>
                    </a:solidFill>
                    <a:latin typeface="Arial" pitchFamily="34" charset="0"/>
                    <a:ea typeface="Cambria Math" pitchFamily="18" charset="0"/>
                    <a:cs typeface="Arial" pitchFamily="34" charset="0"/>
                  </a:rPr>
                  <a:t>This is not correct. Consider that the angular momentum of the particle is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3200" b="0" i="1" smtClean="0">
                            <a:solidFill>
                              <a:srgbClr val="B80000"/>
                            </a:solidFill>
                            <a:latin typeface="Cambria Math"/>
                            <a:ea typeface="Cambria Math" pitchFamily="18" charset="0"/>
                            <a:cs typeface="Arial" pitchFamily="34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GB" sz="3200" b="0" i="0" smtClean="0">
                            <a:solidFill>
                              <a:srgbClr val="B80000"/>
                            </a:solidFill>
                            <a:latin typeface="Cambria Math" pitchFamily="18" charset="0"/>
                            <a:ea typeface="Cambria Math" pitchFamily="18" charset="0"/>
                            <a:cs typeface="Arial" pitchFamily="34" charset="0"/>
                          </a:rPr>
                          <m:t>L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sz="3200" b="0" i="0" smtClean="0">
                            <a:solidFill>
                              <a:srgbClr val="B80000"/>
                            </a:solidFill>
                            <a:latin typeface="Cambria Math" pitchFamily="18" charset="0"/>
                            <a:ea typeface="Cambria Math" pitchFamily="18" charset="0"/>
                            <a:cs typeface="Arial" pitchFamily="34" charset="0"/>
                          </a:rPr>
                          <m:t>z</m:t>
                        </m:r>
                      </m:sub>
                    </m:sSub>
                    <m:r>
                      <a:rPr lang="en-GB" sz="3200" b="0" i="0" smtClean="0">
                        <a:solidFill>
                          <a:srgbClr val="B80000"/>
                        </a:solidFill>
                        <a:latin typeface="Cambria Math" pitchFamily="18" charset="0"/>
                        <a:ea typeface="Cambria Math" pitchFamily="18" charset="0"/>
                        <a:cs typeface="Arial" pitchFamily="34" charset="0"/>
                      </a:rPr>
                      <m:t>=</m:t>
                    </m:r>
                    <m:r>
                      <m:rPr>
                        <m:sty m:val="p"/>
                      </m:rPr>
                      <a:rPr lang="en-GB" sz="3200" b="0" i="0" smtClean="0">
                        <a:solidFill>
                          <a:srgbClr val="B80000"/>
                        </a:solidFill>
                        <a:latin typeface="Cambria Math" pitchFamily="18" charset="0"/>
                        <a:ea typeface="Cambria Math" pitchFamily="18" charset="0"/>
                        <a:cs typeface="Arial" pitchFamily="34" charset="0"/>
                      </a:rPr>
                      <m:t>m</m:t>
                    </m:r>
                    <m:r>
                      <a:rPr lang="en-GB" sz="3200" b="0" i="0" smtClean="0">
                        <a:solidFill>
                          <a:srgbClr val="B80000"/>
                        </a:solidFill>
                        <a:latin typeface="Cambria Math" pitchFamily="18" charset="0"/>
                        <a:ea typeface="Cambria Math" pitchFamily="18" charset="0"/>
                        <a:cs typeface="Arial" pitchFamily="34" charset="0"/>
                      </a:rPr>
                      <m:t>ℏ</m:t>
                    </m:r>
                  </m:oMath>
                </a14:m>
                <a:r>
                  <a:rPr lang="en-GB" sz="3200" dirty="0" smtClean="0">
                    <a:solidFill>
                      <a:srgbClr val="B80000"/>
                    </a:solidFill>
                    <a:latin typeface="Arial" pitchFamily="34" charset="0"/>
                    <a:ea typeface="Cambria Math" pitchFamily="18" charset="0"/>
                    <a:cs typeface="Arial" pitchFamily="34" charset="0"/>
                  </a:rPr>
                  <a:t> </a:t>
                </a:r>
                <a:r>
                  <a:rPr lang="en-GB" sz="3200" dirty="0">
                    <a:solidFill>
                      <a:srgbClr val="B80000"/>
                    </a:solidFill>
                    <a:latin typeface="Arial" pitchFamily="34" charset="0"/>
                    <a:ea typeface="Cambria Math" pitchFamily="18" charset="0"/>
                    <a:cs typeface="Arial" pitchFamily="34" charset="0"/>
                  </a:rPr>
                  <a:t>and that the particle’s energy depends on both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3200" i="1" dirty="0" smtClean="0">
                            <a:solidFill>
                              <a:srgbClr val="B80000"/>
                            </a:solidFill>
                            <a:latin typeface="Cambria Math"/>
                            <a:ea typeface="Cambria Math" pitchFamily="18" charset="0"/>
                            <a:cs typeface="Arial" pitchFamily="34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GB" sz="3200" i="0" dirty="0" smtClean="0">
                            <a:solidFill>
                              <a:srgbClr val="B80000"/>
                            </a:solidFill>
                            <a:latin typeface="Cambria Math" pitchFamily="18" charset="0"/>
                            <a:ea typeface="Cambria Math" pitchFamily="18" charset="0"/>
                            <a:cs typeface="Arial" pitchFamily="34" charset="0"/>
                          </a:rPr>
                          <m:t>n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sz="3200" i="0" dirty="0" smtClean="0">
                            <a:solidFill>
                              <a:srgbClr val="B80000"/>
                            </a:solidFill>
                            <a:latin typeface="Cambria Math" pitchFamily="18" charset="0"/>
                            <a:ea typeface="Cambria Math" pitchFamily="18" charset="0"/>
                            <a:cs typeface="Arial" pitchFamily="34" charset="0"/>
                          </a:rPr>
                          <m:t>r</m:t>
                        </m:r>
                      </m:sub>
                    </m:sSub>
                  </m:oMath>
                </a14:m>
                <a:r>
                  <a:rPr lang="en-GB" sz="3200" dirty="0" smtClean="0">
                    <a:solidFill>
                      <a:srgbClr val="B80000"/>
                    </a:solidFill>
                    <a:latin typeface="Arial" pitchFamily="34" charset="0"/>
                    <a:ea typeface="Cambria Math" pitchFamily="18" charset="0"/>
                    <a:cs typeface="Arial" pitchFamily="34" charset="0"/>
                  </a:rPr>
                  <a:t> </a:t>
                </a:r>
                <a:r>
                  <a:rPr lang="en-GB" sz="3200" dirty="0">
                    <a:solidFill>
                      <a:srgbClr val="B80000"/>
                    </a:solidFill>
                    <a:latin typeface="Arial" pitchFamily="34" charset="0"/>
                    <a:ea typeface="Cambria Math" pitchFamily="18" charset="0"/>
                    <a:cs typeface="Arial" pitchFamily="34" charset="0"/>
                  </a:rPr>
                  <a:t>and m. Please try again.</a:t>
                </a:r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2981115"/>
                <a:ext cx="9253536" cy="2062103"/>
              </a:xfrm>
              <a:prstGeom prst="rect">
                <a:avLst/>
              </a:prstGeom>
              <a:blipFill rotWithShape="1">
                <a:blip r:embed="rId4"/>
                <a:stretch>
                  <a:fillRect l="-461" t="-3846" r="-1647" b="-887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/>
              <p:nvPr/>
            </p:nvSpPr>
            <p:spPr>
              <a:xfrm>
                <a:off x="0" y="4987816"/>
                <a:ext cx="9253536" cy="156966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GB" sz="3200" dirty="0" smtClean="0">
                    <a:solidFill>
                      <a:srgbClr val="009F00"/>
                    </a:solidFill>
                    <a:latin typeface="Arial" pitchFamily="34" charset="0"/>
                    <a:ea typeface="Cambria Math" pitchFamily="18" charset="0"/>
                    <a:cs typeface="Arial" pitchFamily="34" charset="0"/>
                  </a:rPr>
                  <a:t>Congratulations! The quantum numbers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3200" i="1" dirty="0" smtClean="0">
                            <a:solidFill>
                              <a:srgbClr val="009F00"/>
                            </a:solidFill>
                            <a:latin typeface="Cambria Math"/>
                            <a:ea typeface="Cambria Math" pitchFamily="18" charset="0"/>
                            <a:cs typeface="Arial" pitchFamily="34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GB" sz="3200" i="0" dirty="0" smtClean="0">
                            <a:solidFill>
                              <a:srgbClr val="009F00"/>
                            </a:solidFill>
                            <a:latin typeface="Cambria Math" pitchFamily="18" charset="0"/>
                            <a:ea typeface="Cambria Math" pitchFamily="18" charset="0"/>
                            <a:cs typeface="Arial" pitchFamily="34" charset="0"/>
                          </a:rPr>
                          <m:t>n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sz="3200" i="0" dirty="0" smtClean="0">
                            <a:solidFill>
                              <a:srgbClr val="009F00"/>
                            </a:solidFill>
                            <a:latin typeface="Cambria Math" pitchFamily="18" charset="0"/>
                            <a:ea typeface="Cambria Math" pitchFamily="18" charset="0"/>
                            <a:cs typeface="Arial" pitchFamily="34" charset="0"/>
                          </a:rPr>
                          <m:t>r</m:t>
                        </m:r>
                      </m:sub>
                    </m:sSub>
                    <m:r>
                      <a:rPr lang="en-GB" sz="3200" b="0" i="0" dirty="0" smtClean="0">
                        <a:solidFill>
                          <a:srgbClr val="009F00"/>
                        </a:solidFill>
                        <a:latin typeface="Cambria Math"/>
                        <a:ea typeface="Cambria Math" pitchFamily="18" charset="0"/>
                        <a:cs typeface="Arial" pitchFamily="34" charset="0"/>
                      </a:rPr>
                      <m:t>=4</m:t>
                    </m:r>
                  </m:oMath>
                </a14:m>
                <a:r>
                  <a:rPr lang="en-GB" sz="3200" dirty="0">
                    <a:solidFill>
                      <a:srgbClr val="009F00"/>
                    </a:solidFill>
                    <a:latin typeface="Arial" pitchFamily="34" charset="0"/>
                    <a:ea typeface="Cambria Math" pitchFamily="18" charset="0"/>
                    <a:cs typeface="Arial" pitchFamily="34" charset="0"/>
                  </a:rPr>
                  <a:t> and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sz="3200" i="0" dirty="0" smtClean="0">
                        <a:solidFill>
                          <a:srgbClr val="009F00"/>
                        </a:solidFill>
                        <a:latin typeface="Cambria Math"/>
                        <a:ea typeface="Cambria Math" pitchFamily="18" charset="0"/>
                        <a:cs typeface="Arial" pitchFamily="34" charset="0"/>
                      </a:rPr>
                      <m:t>m</m:t>
                    </m:r>
                    <m:r>
                      <a:rPr lang="en-GB" sz="3200" i="0" dirty="0" smtClean="0">
                        <a:solidFill>
                          <a:srgbClr val="009F00"/>
                        </a:solidFill>
                        <a:latin typeface="Cambria Math"/>
                        <a:ea typeface="Cambria Math" pitchFamily="18" charset="0"/>
                        <a:cs typeface="Arial" pitchFamily="34" charset="0"/>
                      </a:rPr>
                      <m:t>=0</m:t>
                    </m:r>
                  </m:oMath>
                </a14:m>
                <a:r>
                  <a:rPr lang="en-GB" sz="3200" dirty="0">
                    <a:solidFill>
                      <a:srgbClr val="009F00"/>
                    </a:solidFill>
                    <a:latin typeface="Arial" pitchFamily="34" charset="0"/>
                    <a:ea typeface="Cambria Math" pitchFamily="18" charset="0"/>
                    <a:cs typeface="Arial" pitchFamily="34" charset="0"/>
                  </a:rPr>
                  <a:t> give the greatest total energy </a:t>
                </a:r>
                <a:r>
                  <a:rPr lang="en-GB" sz="3200" dirty="0" smtClean="0">
                    <a:solidFill>
                      <a:srgbClr val="009F00"/>
                    </a:solidFill>
                    <a:latin typeface="Arial" pitchFamily="34" charset="0"/>
                    <a:ea typeface="Cambria Math" pitchFamily="18" charset="0"/>
                    <a:cs typeface="Arial" pitchFamily="34" charset="0"/>
                  </a:rPr>
                  <a:t>but</a:t>
                </a:r>
              </a:p>
              <a:p>
                <a:pPr algn="ctr"/>
                <a:r>
                  <a:rPr lang="en-GB" sz="3200" dirty="0" smtClean="0">
                    <a:solidFill>
                      <a:srgbClr val="009F00"/>
                    </a:solidFill>
                    <a:latin typeface="Arial" pitchFamily="34" charset="0"/>
                    <a:ea typeface="Cambria Math" pitchFamily="18" charset="0"/>
                    <a:cs typeface="Arial" pitchFamily="34" charset="0"/>
                  </a:rPr>
                  <a:t>zero </a:t>
                </a:r>
                <a:r>
                  <a:rPr lang="en-GB" sz="3200" dirty="0">
                    <a:solidFill>
                      <a:srgbClr val="009F00"/>
                    </a:solidFill>
                    <a:latin typeface="Arial" pitchFamily="34" charset="0"/>
                    <a:ea typeface="Cambria Math" pitchFamily="18" charset="0"/>
                    <a:cs typeface="Arial" pitchFamily="34" charset="0"/>
                  </a:rPr>
                  <a:t>angular momentum.</a:t>
                </a:r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4987816"/>
                <a:ext cx="9253536" cy="1569660"/>
              </a:xfrm>
              <a:prstGeom prst="rect">
                <a:avLst/>
              </a:prstGeom>
              <a:blipFill rotWithShape="1">
                <a:blip r:embed="rId5"/>
                <a:stretch>
                  <a:fillRect t="-5039" b="-1162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/>
              <p:cNvSpPr/>
              <p:nvPr/>
            </p:nvSpPr>
            <p:spPr>
              <a:xfrm>
                <a:off x="0" y="6858000"/>
                <a:ext cx="9396536" cy="255454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GB" sz="3200" dirty="0" smtClean="0">
                    <a:solidFill>
                      <a:srgbClr val="009F00"/>
                    </a:solidFill>
                    <a:latin typeface="Arial" pitchFamily="34" charset="0"/>
                    <a:ea typeface="Cambria Math" pitchFamily="18" charset="0"/>
                    <a:cs typeface="Arial" pitchFamily="34" charset="0"/>
                  </a:rPr>
                  <a:t>Congratulations! The quantum numbers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3200" b="0" i="1" smtClean="0">
                            <a:solidFill>
                              <a:srgbClr val="009F00"/>
                            </a:solidFill>
                            <a:latin typeface="Cambria Math"/>
                            <a:ea typeface="Cambria Math" pitchFamily="18" charset="0"/>
                            <a:cs typeface="Arial" pitchFamily="34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GB" sz="3200" b="0" i="0" smtClean="0">
                            <a:solidFill>
                              <a:srgbClr val="009F00"/>
                            </a:solidFill>
                            <a:latin typeface="Cambria Math" pitchFamily="18" charset="0"/>
                            <a:ea typeface="Cambria Math" pitchFamily="18" charset="0"/>
                            <a:cs typeface="Arial" pitchFamily="34" charset="0"/>
                          </a:rPr>
                          <m:t>n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sz="3200" b="0" i="0" smtClean="0">
                            <a:solidFill>
                              <a:srgbClr val="009F00"/>
                            </a:solidFill>
                            <a:latin typeface="Cambria Math" pitchFamily="18" charset="0"/>
                            <a:ea typeface="Cambria Math" pitchFamily="18" charset="0"/>
                            <a:cs typeface="Arial" pitchFamily="34" charset="0"/>
                          </a:rPr>
                          <m:t>r</m:t>
                        </m:r>
                      </m:sub>
                    </m:sSub>
                    <m:r>
                      <a:rPr lang="en-GB" sz="3200" b="0" i="0" smtClean="0">
                        <a:solidFill>
                          <a:srgbClr val="009F00"/>
                        </a:solidFill>
                        <a:latin typeface="Cambria Math"/>
                        <a:ea typeface="Cambria Math" pitchFamily="18" charset="0"/>
                        <a:cs typeface="Arial" pitchFamily="34" charset="0"/>
                      </a:rPr>
                      <m:t>=</m:t>
                    </m:r>
                  </m:oMath>
                </a14:m>
                <a:r>
                  <a:rPr lang="en-GB" sz="3200" dirty="0" smtClean="0">
                    <a:solidFill>
                      <a:srgbClr val="009F00"/>
                    </a:solidFill>
                    <a:latin typeface="Arial" pitchFamily="34" charset="0"/>
                    <a:ea typeface="Cambria Math" pitchFamily="18" charset="0"/>
                    <a:cs typeface="Arial" pitchFamily="34" charset="0"/>
                  </a:rPr>
                  <a:t>   	</a:t>
                </a:r>
              </a:p>
              <a:p>
                <a:pPr algn="ctr"/>
                <a:r>
                  <a:rPr lang="en-GB" sz="3200" dirty="0" smtClean="0">
                    <a:solidFill>
                      <a:srgbClr val="009F00"/>
                    </a:solidFill>
                    <a:latin typeface="Arial" pitchFamily="34" charset="0"/>
                    <a:ea typeface="Cambria Math" pitchFamily="18" charset="0"/>
                    <a:cs typeface="Arial" pitchFamily="34" charset="0"/>
                  </a:rPr>
                  <a:t>and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sz="3200" i="0" dirty="0" smtClean="0">
                        <a:solidFill>
                          <a:srgbClr val="009F00"/>
                        </a:solidFill>
                        <a:latin typeface="Cambria Math"/>
                        <a:ea typeface="Cambria Math" pitchFamily="18" charset="0"/>
                        <a:cs typeface="Arial" pitchFamily="34" charset="0"/>
                      </a:rPr>
                      <m:t>m</m:t>
                    </m:r>
                    <m:r>
                      <a:rPr lang="en-GB" sz="3200" i="0" dirty="0" smtClean="0">
                        <a:solidFill>
                          <a:srgbClr val="009F00"/>
                        </a:solidFill>
                        <a:latin typeface="Cambria Math"/>
                        <a:ea typeface="Cambria Math" pitchFamily="18" charset="0"/>
                        <a:cs typeface="Arial" pitchFamily="34" charset="0"/>
                      </a:rPr>
                      <m:t>=     </m:t>
                    </m:r>
                  </m:oMath>
                </a14:m>
                <a:r>
                  <a:rPr lang="en-GB" sz="3200" dirty="0" smtClean="0">
                    <a:solidFill>
                      <a:srgbClr val="009F00"/>
                    </a:solidFill>
                    <a:latin typeface="Arial" pitchFamily="34" charset="0"/>
                    <a:ea typeface="Cambria Math" pitchFamily="18" charset="0"/>
                    <a:cs typeface="Arial" pitchFamily="34" charset="0"/>
                  </a:rPr>
                  <a:t> </a:t>
                </a:r>
                <a:r>
                  <a:rPr lang="en-GB" sz="3200" dirty="0">
                    <a:solidFill>
                      <a:srgbClr val="009F00"/>
                    </a:solidFill>
                    <a:latin typeface="Arial" pitchFamily="34" charset="0"/>
                    <a:ea typeface="Cambria Math" pitchFamily="18" charset="0"/>
                    <a:cs typeface="Arial" pitchFamily="34" charset="0"/>
                  </a:rPr>
                  <a:t>shown in the graph and your chosen quantum numbers give the same angular momentum (same m) but a different average fraction of energy in rotation. </a:t>
                </a:r>
              </a:p>
            </p:txBody>
          </p:sp>
        </mc:Choice>
        <mc:Fallback xmlns=""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6858000"/>
                <a:ext cx="9396536" cy="2554545"/>
              </a:xfrm>
              <a:prstGeom prst="rect">
                <a:avLst/>
              </a:prstGeom>
              <a:blipFill rotWithShape="1">
                <a:blip r:embed="rId6"/>
                <a:stretch>
                  <a:fillRect l="-1298" t="-3103" b="-692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8"/>
              <p:cNvSpPr/>
              <p:nvPr/>
            </p:nvSpPr>
            <p:spPr>
              <a:xfrm>
                <a:off x="-24036" y="-2588998"/>
                <a:ext cx="9253536" cy="206210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GB" sz="3200" dirty="0" smtClean="0">
                    <a:solidFill>
                      <a:srgbClr val="B80000"/>
                    </a:solidFill>
                    <a:latin typeface="Arial" pitchFamily="34" charset="0"/>
                    <a:ea typeface="Cambria Math" pitchFamily="18" charset="0"/>
                    <a:cs typeface="Arial" pitchFamily="34" charset="0"/>
                  </a:rPr>
                  <a:t>This is not correct. Consider that the angular momentum of the </a:t>
                </a:r>
                <a:r>
                  <a:rPr lang="en-GB" sz="3200" dirty="0">
                    <a:solidFill>
                      <a:srgbClr val="B80000"/>
                    </a:solidFill>
                    <a:latin typeface="Arial" pitchFamily="34" charset="0"/>
                    <a:ea typeface="Cambria Math" pitchFamily="18" charset="0"/>
                    <a:cs typeface="Arial" pitchFamily="34" charset="0"/>
                  </a:rPr>
                  <a:t>particle is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3200" i="1">
                            <a:solidFill>
                              <a:srgbClr val="B80000"/>
                            </a:solidFill>
                            <a:latin typeface="Cambria Math"/>
                            <a:ea typeface="Cambria Math" pitchFamily="18" charset="0"/>
                            <a:cs typeface="Arial" pitchFamily="34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GB" sz="3200" i="0">
                            <a:solidFill>
                              <a:srgbClr val="B80000"/>
                            </a:solidFill>
                            <a:latin typeface="Cambria Math" pitchFamily="18" charset="0"/>
                            <a:ea typeface="Cambria Math" pitchFamily="18" charset="0"/>
                            <a:cs typeface="Arial" pitchFamily="34" charset="0"/>
                          </a:rPr>
                          <m:t>L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sz="3200" i="0">
                            <a:solidFill>
                              <a:srgbClr val="B80000"/>
                            </a:solidFill>
                            <a:latin typeface="Cambria Math" pitchFamily="18" charset="0"/>
                            <a:ea typeface="Cambria Math" pitchFamily="18" charset="0"/>
                            <a:cs typeface="Arial" pitchFamily="34" charset="0"/>
                          </a:rPr>
                          <m:t>z</m:t>
                        </m:r>
                      </m:sub>
                    </m:sSub>
                    <m:r>
                      <a:rPr lang="en-GB" sz="3200" i="0">
                        <a:solidFill>
                          <a:srgbClr val="B80000"/>
                        </a:solidFill>
                        <a:latin typeface="Cambria Math" pitchFamily="18" charset="0"/>
                        <a:ea typeface="Cambria Math" pitchFamily="18" charset="0"/>
                        <a:cs typeface="Arial" pitchFamily="34" charset="0"/>
                      </a:rPr>
                      <m:t>=</m:t>
                    </m:r>
                    <m:r>
                      <m:rPr>
                        <m:sty m:val="p"/>
                      </m:rPr>
                      <a:rPr lang="en-GB" sz="3200" i="0">
                        <a:solidFill>
                          <a:srgbClr val="B80000"/>
                        </a:solidFill>
                        <a:latin typeface="Cambria Math" pitchFamily="18" charset="0"/>
                        <a:ea typeface="Cambria Math" pitchFamily="18" charset="0"/>
                        <a:cs typeface="Arial" pitchFamily="34" charset="0"/>
                      </a:rPr>
                      <m:t>m</m:t>
                    </m:r>
                    <m:r>
                      <a:rPr lang="en-GB" sz="3200" i="0">
                        <a:solidFill>
                          <a:srgbClr val="B80000"/>
                        </a:solidFill>
                        <a:latin typeface="Cambria Math" pitchFamily="18" charset="0"/>
                        <a:ea typeface="Cambria Math" pitchFamily="18" charset="0"/>
                        <a:cs typeface="Arial" pitchFamily="34" charset="0"/>
                      </a:rPr>
                      <m:t>ℏ</m:t>
                    </m:r>
                  </m:oMath>
                </a14:m>
                <a:r>
                  <a:rPr lang="en-GB" sz="3200" dirty="0">
                    <a:solidFill>
                      <a:srgbClr val="B80000"/>
                    </a:solidFill>
                    <a:latin typeface="Arial" pitchFamily="34" charset="0"/>
                    <a:ea typeface="Cambria Math" pitchFamily="18" charset="0"/>
                    <a:cs typeface="Arial" pitchFamily="34" charset="0"/>
                  </a:rPr>
                  <a:t> and that for fixed m energy increases with increasing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3200" i="1" dirty="0">
                            <a:solidFill>
                              <a:srgbClr val="B80000"/>
                            </a:solidFill>
                            <a:latin typeface="Cambria Math"/>
                            <a:ea typeface="Cambria Math" pitchFamily="18" charset="0"/>
                            <a:cs typeface="Arial" pitchFamily="34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GB" sz="3200" i="0" dirty="0">
                            <a:solidFill>
                              <a:srgbClr val="B80000"/>
                            </a:solidFill>
                            <a:latin typeface="Cambria Math" pitchFamily="18" charset="0"/>
                            <a:ea typeface="Cambria Math" pitchFamily="18" charset="0"/>
                            <a:cs typeface="Arial" pitchFamily="34" charset="0"/>
                          </a:rPr>
                          <m:t>n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sz="3200" i="0" dirty="0">
                            <a:solidFill>
                              <a:srgbClr val="B80000"/>
                            </a:solidFill>
                            <a:latin typeface="Cambria Math" pitchFamily="18" charset="0"/>
                            <a:ea typeface="Cambria Math" pitchFamily="18" charset="0"/>
                            <a:cs typeface="Arial" pitchFamily="34" charset="0"/>
                          </a:rPr>
                          <m:t>r</m:t>
                        </m:r>
                      </m:sub>
                    </m:sSub>
                  </m:oMath>
                </a14:m>
                <a:r>
                  <a:rPr lang="en-GB" sz="3200" dirty="0">
                    <a:solidFill>
                      <a:srgbClr val="B80000"/>
                    </a:solidFill>
                    <a:latin typeface="Arial" pitchFamily="34" charset="0"/>
                    <a:ea typeface="Cambria Math" pitchFamily="18" charset="0"/>
                    <a:cs typeface="Arial" pitchFamily="34" charset="0"/>
                  </a:rPr>
                  <a:t>. Please try again.</a:t>
                </a:r>
              </a:p>
            </p:txBody>
          </p:sp>
        </mc:Choice>
        <mc:Fallback xmlns="">
          <p:sp>
            <p:nvSpPr>
              <p:cNvPr id="9" name="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24036" y="-2588998"/>
                <a:ext cx="9253536" cy="2062103"/>
              </a:xfrm>
              <a:prstGeom prst="rect">
                <a:avLst/>
              </a:prstGeom>
              <a:blipFill rotWithShape="1">
                <a:blip r:embed="rId7"/>
                <a:stretch>
                  <a:fillRect t="-3835" r="-1186" b="-855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9"/>
              <p:cNvSpPr/>
              <p:nvPr/>
            </p:nvSpPr>
            <p:spPr>
              <a:xfrm>
                <a:off x="-26690" y="9412545"/>
                <a:ext cx="9253536" cy="58477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GB" sz="3200" dirty="0" smtClean="0">
                    <a:solidFill>
                      <a:srgbClr val="B80000"/>
                    </a:solidFill>
                    <a:latin typeface="Arial" pitchFamily="34" charset="0"/>
                    <a:ea typeface="Cambria Math" pitchFamily="18" charset="0"/>
                    <a:cs typeface="Arial" pitchFamily="34" charset="0"/>
                  </a:rPr>
                  <a:t>Please choose values for both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3200" b="0" i="1" smtClean="0">
                            <a:solidFill>
                              <a:srgbClr val="B80000"/>
                            </a:solidFill>
                            <a:latin typeface="Cambria Math"/>
                            <a:ea typeface="Cambria Math" pitchFamily="18" charset="0"/>
                            <a:cs typeface="Arial" pitchFamily="34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GB" sz="3200" b="0" i="0" smtClean="0">
                            <a:solidFill>
                              <a:srgbClr val="B80000"/>
                            </a:solidFill>
                            <a:latin typeface="Cambria Math" pitchFamily="18" charset="0"/>
                            <a:ea typeface="Cambria Math" pitchFamily="18" charset="0"/>
                            <a:cs typeface="Arial" pitchFamily="34" charset="0"/>
                          </a:rPr>
                          <m:t>n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sz="3200" b="0" i="0" smtClean="0">
                            <a:solidFill>
                              <a:srgbClr val="B80000"/>
                            </a:solidFill>
                            <a:latin typeface="Cambria Math" pitchFamily="18" charset="0"/>
                            <a:ea typeface="Cambria Math" pitchFamily="18" charset="0"/>
                            <a:cs typeface="Arial" pitchFamily="34" charset="0"/>
                          </a:rPr>
                          <m:t>r</m:t>
                        </m:r>
                      </m:sub>
                    </m:sSub>
                  </m:oMath>
                </a14:m>
                <a:r>
                  <a:rPr lang="en-GB" sz="3200" dirty="0" smtClean="0">
                    <a:solidFill>
                      <a:srgbClr val="B80000"/>
                    </a:solidFill>
                    <a:latin typeface="Arial" pitchFamily="34" charset="0"/>
                    <a:ea typeface="Cambria Math" pitchFamily="18" charset="0"/>
                    <a:cs typeface="Arial" pitchFamily="34" charset="0"/>
                  </a:rPr>
                  <a:t> and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sz="3200" i="0" dirty="0" smtClean="0">
                        <a:solidFill>
                          <a:srgbClr val="B80000"/>
                        </a:solidFill>
                        <a:latin typeface="Cambria Math" pitchFamily="18" charset="0"/>
                        <a:ea typeface="Cambria Math" pitchFamily="18" charset="0"/>
                        <a:cs typeface="Arial" pitchFamily="34" charset="0"/>
                      </a:rPr>
                      <m:t>m</m:t>
                    </m:r>
                  </m:oMath>
                </a14:m>
                <a:r>
                  <a:rPr lang="en-GB" sz="3200" dirty="0" smtClean="0">
                    <a:solidFill>
                      <a:srgbClr val="B80000"/>
                    </a:solidFill>
                    <a:latin typeface="Arial" pitchFamily="34" charset="0"/>
                    <a:ea typeface="Cambria Math" pitchFamily="18" charset="0"/>
                    <a:cs typeface="Arial" pitchFamily="34" charset="0"/>
                  </a:rPr>
                  <a:t>.</a:t>
                </a:r>
                <a:endParaRPr lang="en-GB" sz="3200" dirty="0">
                  <a:solidFill>
                    <a:srgbClr val="B80000"/>
                  </a:solidFill>
                  <a:latin typeface="Arial" pitchFamily="34" charset="0"/>
                  <a:ea typeface="Cambria Math" pitchFamily="18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10" name="Rectangle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26690" y="9412545"/>
                <a:ext cx="9253536" cy="584775"/>
              </a:xfrm>
              <a:prstGeom prst="rect">
                <a:avLst/>
              </a:prstGeom>
              <a:blipFill rotWithShape="1">
                <a:blip r:embed="rId8"/>
                <a:stretch>
                  <a:fillRect t="-13542" b="-33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60664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4" name="Rectangle 3"/>
              <p:cNvSpPr/>
              <p:nvPr/>
            </p:nvSpPr>
            <p:spPr>
              <a:xfrm>
                <a:off x="0" y="0"/>
                <a:ext cx="5689289" cy="403187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GB" sz="3200" dirty="0">
                    <a:latin typeface="Arial" pitchFamily="34" charset="0"/>
                    <a:ea typeface="Cambria Math" pitchFamily="18" charset="0"/>
                    <a:cs typeface="Arial" pitchFamily="34" charset="0"/>
                  </a:rPr>
                  <a:t>You can see that the quantum number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3200" i="1">
                            <a:latin typeface="Cambria Math" pitchFamily="18" charset="0"/>
                            <a:ea typeface="Cambria Math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GB" sz="3200">
                            <a:latin typeface="Cambria Math" pitchFamily="18" charset="0"/>
                            <a:ea typeface="Cambria Math" pitchFamily="18" charset="0"/>
                          </a:rPr>
                          <m:t>n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sz="3200">
                            <a:latin typeface="Cambria Math" pitchFamily="18" charset="0"/>
                            <a:ea typeface="Cambria Math" pitchFamily="18" charset="0"/>
                          </a:rPr>
                          <m:t>r</m:t>
                        </m:r>
                      </m:sub>
                    </m:sSub>
                  </m:oMath>
                </a14:m>
                <a:r>
                  <a:rPr lang="en-GB" sz="3200" dirty="0">
                    <a:latin typeface="Arial" pitchFamily="34" charset="0"/>
                    <a:ea typeface="Cambria Math" pitchFamily="18" charset="0"/>
                    <a:cs typeface="Arial" pitchFamily="34" charset="0"/>
                  </a:rPr>
                  <a:t> equals the number of nodes along the radial direction in between zero and infinity. The quantum number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sz="3200">
                        <a:latin typeface="Cambria Math" pitchFamily="18" charset="0"/>
                        <a:ea typeface="Cambria Math" pitchFamily="18" charset="0"/>
                      </a:rPr>
                      <m:t>m</m:t>
                    </m:r>
                  </m:oMath>
                </a14:m>
                <a:r>
                  <a:rPr lang="en-GB" sz="3200" dirty="0">
                    <a:latin typeface="Arial" pitchFamily="34" charset="0"/>
                    <a:ea typeface="Cambria Math" pitchFamily="18" charset="0"/>
                    <a:cs typeface="Arial" pitchFamily="34" charset="0"/>
                  </a:rPr>
                  <a:t> equals twice the number of nodes along the azimuthal direction. </a:t>
                </a:r>
              </a:p>
            </p:txBody>
          </p:sp>
        </mc:Choice>
        <mc:Fallback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0"/>
                <a:ext cx="5689289" cy="4031873"/>
              </a:xfrm>
              <a:prstGeom prst="rect">
                <a:avLst/>
              </a:prstGeom>
              <a:blipFill rotWithShape="1">
                <a:blip r:embed="rId2"/>
                <a:stretch>
                  <a:fillRect l="-1715" t="-1967" r="-3430" b="-408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Rectangle 4"/>
              <p:cNvSpPr/>
              <p:nvPr/>
            </p:nvSpPr>
            <p:spPr>
              <a:xfrm>
                <a:off x="0" y="4031873"/>
                <a:ext cx="5689289" cy="501675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GB" sz="3200" dirty="0">
                    <a:latin typeface="Arial" pitchFamily="34" charset="0"/>
                    <a:ea typeface="Cambria Math" pitchFamily="18" charset="0"/>
                    <a:cs typeface="Arial" pitchFamily="34" charset="0"/>
                  </a:rPr>
                  <a:t>You can see that states with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sz="3200">
                        <a:latin typeface="Cambria Math" pitchFamily="18" charset="0"/>
                        <a:ea typeface="Cambria Math" pitchFamily="18" charset="0"/>
                      </a:rPr>
                      <m:t>m</m:t>
                    </m:r>
                    <m:r>
                      <a:rPr lang="en-GB" sz="3200">
                        <a:latin typeface="Cambria Math" pitchFamily="18" charset="0"/>
                        <a:ea typeface="Cambria Math" pitchFamily="18" charset="0"/>
                      </a:rPr>
                      <m:t>=0</m:t>
                    </m:r>
                  </m:oMath>
                </a14:m>
                <a:r>
                  <a:rPr lang="en-GB" sz="3200" dirty="0">
                    <a:latin typeface="Arial" pitchFamily="34" charset="0"/>
                    <a:ea typeface="Cambria Math" pitchFamily="18" charset="0"/>
                    <a:cs typeface="Arial" pitchFamily="34" charset="0"/>
                  </a:rPr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3200" i="1">
                            <a:latin typeface="Cambria Math" pitchFamily="18" charset="0"/>
                            <a:ea typeface="Cambria Math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GB" sz="3200">
                            <a:latin typeface="Cambria Math" pitchFamily="18" charset="0"/>
                            <a:ea typeface="Cambria Math" pitchFamily="18" charset="0"/>
                          </a:rPr>
                          <m:t>n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sz="3200">
                            <a:latin typeface="Cambria Math" pitchFamily="18" charset="0"/>
                            <a:ea typeface="Cambria Math" pitchFamily="18" charset="0"/>
                          </a:rPr>
                          <m:t>r</m:t>
                        </m:r>
                      </m:sub>
                    </m:sSub>
                    <m:r>
                      <a:rPr lang="en-GB" sz="3200">
                        <a:latin typeface="Cambria Math" pitchFamily="18" charset="0"/>
                        <a:ea typeface="Cambria Math" pitchFamily="18" charset="0"/>
                      </a:rPr>
                      <m:t>&gt;0</m:t>
                    </m:r>
                  </m:oMath>
                </a14:m>
                <a:r>
                  <a:rPr lang="en-GB" sz="3200" dirty="0">
                    <a:latin typeface="Arial" pitchFamily="34" charset="0"/>
                    <a:ea typeface="Cambria Math" pitchFamily="18" charset="0"/>
                    <a:cs typeface="Arial" pitchFamily="34" charset="0"/>
                  </a:rPr>
                  <a:t> are radially excited, with zero angular momentum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3200" i="1">
                            <a:latin typeface="Cambria Math" pitchFamily="18" charset="0"/>
                            <a:ea typeface="Cambria Math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GB" sz="3200">
                            <a:latin typeface="Cambria Math" pitchFamily="18" charset="0"/>
                            <a:ea typeface="Cambria Math" pitchFamily="18" charset="0"/>
                          </a:rPr>
                          <m:t>L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sz="3200">
                            <a:latin typeface="Cambria Math" pitchFamily="18" charset="0"/>
                            <a:ea typeface="Cambria Math" pitchFamily="18" charset="0"/>
                          </a:rPr>
                          <m:t>z</m:t>
                        </m:r>
                      </m:sub>
                    </m:sSub>
                    <m:r>
                      <a:rPr lang="en-GB" sz="3200">
                        <a:latin typeface="Cambria Math" pitchFamily="18" charset="0"/>
                        <a:ea typeface="Cambria Math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lang="en-GB" sz="3200">
                        <a:latin typeface="Cambria Math" pitchFamily="18" charset="0"/>
                        <a:ea typeface="Cambria Math" pitchFamily="18" charset="0"/>
                      </a:rPr>
                      <m:t>m</m:t>
                    </m:r>
                    <m:r>
                      <a:rPr lang="en-GB" sz="3200">
                        <a:latin typeface="Cambria Math" pitchFamily="18" charset="0"/>
                        <a:ea typeface="Cambria Math" pitchFamily="18" charset="0"/>
                      </a:rPr>
                      <m:t>ℏ</m:t>
                    </m:r>
                  </m:oMath>
                </a14:m>
                <a:r>
                  <a:rPr lang="en-GB" sz="3200" dirty="0">
                    <a:latin typeface="Arial" pitchFamily="34" charset="0"/>
                    <a:ea typeface="Cambria Math" pitchFamily="18" charset="0"/>
                    <a:cs typeface="Arial" pitchFamily="34" charset="0"/>
                  </a:rPr>
                  <a:t>. The probability density is oscillatory in the radial direction only. There is no energy in rotation. The greater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3200" i="1">
                            <a:latin typeface="Cambria Math" pitchFamily="18" charset="0"/>
                            <a:ea typeface="Cambria Math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GB" sz="3200">
                            <a:latin typeface="Cambria Math" pitchFamily="18" charset="0"/>
                            <a:ea typeface="Cambria Math" pitchFamily="18" charset="0"/>
                          </a:rPr>
                          <m:t>n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sz="3200">
                            <a:latin typeface="Cambria Math" pitchFamily="18" charset="0"/>
                            <a:ea typeface="Cambria Math" pitchFamily="18" charset="0"/>
                          </a:rPr>
                          <m:t>r</m:t>
                        </m:r>
                      </m:sub>
                    </m:sSub>
                  </m:oMath>
                </a14:m>
                <a:r>
                  <a:rPr lang="en-GB" sz="3200" dirty="0">
                    <a:latin typeface="Arial" pitchFamily="34" charset="0"/>
                    <a:ea typeface="Cambria Math" pitchFamily="18" charset="0"/>
                    <a:cs typeface="Arial" pitchFamily="34" charset="0"/>
                  </a:rPr>
                  <a:t>, the greater the energy of the particle. </a:t>
                </a:r>
              </a:p>
            </p:txBody>
          </p:sp>
        </mc:Choice>
        <mc:Fallback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4031873"/>
                <a:ext cx="5689289" cy="5016758"/>
              </a:xfrm>
              <a:prstGeom prst="rect">
                <a:avLst/>
              </a:prstGeom>
              <a:blipFill rotWithShape="1">
                <a:blip r:embed="rId3"/>
                <a:stretch>
                  <a:fillRect l="-2251" t="-1580" r="-4180" b="-303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Rectangle 5"/>
              <p:cNvSpPr/>
              <p:nvPr/>
            </p:nvSpPr>
            <p:spPr>
              <a:xfrm>
                <a:off x="0" y="9048631"/>
                <a:ext cx="5689289" cy="304698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GB" sz="3200" dirty="0">
                    <a:latin typeface="Arial" pitchFamily="34" charset="0"/>
                    <a:ea typeface="Cambria Math" pitchFamily="18" charset="0"/>
                    <a:cs typeface="Arial" pitchFamily="34" charset="0"/>
                  </a:rPr>
                  <a:t>For a given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3200" i="1">
                            <a:latin typeface="Cambria Math" pitchFamily="18" charset="0"/>
                            <a:ea typeface="Cambria Math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GB" sz="3200">
                            <a:latin typeface="Cambria Math" pitchFamily="18" charset="0"/>
                            <a:ea typeface="Cambria Math" pitchFamily="18" charset="0"/>
                          </a:rPr>
                          <m:t>n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sz="3200">
                            <a:latin typeface="Cambria Math" pitchFamily="18" charset="0"/>
                            <a:ea typeface="Cambria Math" pitchFamily="18" charset="0"/>
                          </a:rPr>
                          <m:t>r</m:t>
                        </m:r>
                      </m:sub>
                    </m:sSub>
                  </m:oMath>
                </a14:m>
                <a:r>
                  <a:rPr lang="en-GB" sz="3200" dirty="0">
                    <a:latin typeface="Arial" pitchFamily="34" charset="0"/>
                    <a:ea typeface="Cambria Math" pitchFamily="18" charset="0"/>
                    <a:cs typeface="Arial" pitchFamily="34" charset="0"/>
                  </a:rPr>
                  <a:t>, the greater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sz="3200">
                        <a:latin typeface="Cambria Math" pitchFamily="18" charset="0"/>
                        <a:ea typeface="Cambria Math" pitchFamily="18" charset="0"/>
                      </a:rPr>
                      <m:t>m</m:t>
                    </m:r>
                  </m:oMath>
                </a14:m>
                <a:r>
                  <a:rPr lang="en-GB" sz="3200" dirty="0">
                    <a:latin typeface="Arial" pitchFamily="34" charset="0"/>
                    <a:ea typeface="Cambria Math" pitchFamily="18" charset="0"/>
                    <a:cs typeface="Arial" pitchFamily="34" charset="0"/>
                  </a:rPr>
                  <a:t>, the greater the angular momentum of the particle, and hence the more kinetic energy is in the form of rotational energy. </a:t>
                </a:r>
              </a:p>
            </p:txBody>
          </p:sp>
        </mc:Choice>
        <mc:Fallback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9048631"/>
                <a:ext cx="5689289" cy="3046988"/>
              </a:xfrm>
              <a:prstGeom prst="rect">
                <a:avLst/>
              </a:prstGeom>
              <a:blipFill rotWithShape="1">
                <a:blip r:embed="rId4"/>
                <a:stretch>
                  <a:fillRect l="-2465" t="-2600" r="-4502" b="-56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Rectangle 6"/>
              <p:cNvSpPr/>
              <p:nvPr/>
            </p:nvSpPr>
            <p:spPr>
              <a:xfrm>
                <a:off x="9144000" y="2554545"/>
                <a:ext cx="4717032" cy="255454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/>
                <a:r>
                  <a:rPr lang="en-GB" sz="3200" dirty="0" smtClean="0">
                    <a:latin typeface="Arial" pitchFamily="34" charset="0"/>
                    <a:ea typeface="Cambria Math" pitchFamily="18" charset="0"/>
                    <a:cs typeface="Arial" pitchFamily="34" charset="0"/>
                  </a:rPr>
                  <a:t>Can you determine the quantum numbers</a:t>
                </a:r>
                <a14:m>
                  <m:oMath xmlns:m="http://schemas.openxmlformats.org/officeDocument/2006/math">
                    <m:r>
                      <a:rPr lang="en-GB" sz="3200" b="0" i="0" smtClean="0">
                        <a:latin typeface="Cambria Math"/>
                        <a:ea typeface="Cambria Math" pitchFamily="18" charset="0"/>
                      </a:rPr>
                      <m:t> </m:t>
                    </m:r>
                    <m:sSub>
                      <m:sSubPr>
                        <m:ctrlPr>
                          <a:rPr lang="en-GB" sz="3200" b="0" smtClean="0">
                            <a:latin typeface="Cambria Math" pitchFamily="18" charset="0"/>
                            <a:ea typeface="Cambria Math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GB" sz="3200" b="0" i="0" smtClean="0">
                            <a:latin typeface="Cambria Math" pitchFamily="18" charset="0"/>
                            <a:ea typeface="Cambria Math" pitchFamily="18" charset="0"/>
                          </a:rPr>
                          <m:t>n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sz="3200" b="0" i="0" smtClean="0">
                            <a:latin typeface="Cambria Math" pitchFamily="18" charset="0"/>
                            <a:ea typeface="Cambria Math" pitchFamily="18" charset="0"/>
                          </a:rPr>
                          <m:t>r</m:t>
                        </m:r>
                      </m:sub>
                    </m:sSub>
                  </m:oMath>
                </a14:m>
                <a:r>
                  <a:rPr lang="en-GB" sz="3200" dirty="0" smtClean="0">
                    <a:latin typeface="Arial" pitchFamily="34" charset="0"/>
                    <a:ea typeface="Cambria Math" pitchFamily="18" charset="0"/>
                    <a:cs typeface="Arial" pitchFamily="34" charset="0"/>
                  </a:rPr>
                  <a:t>  and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sz="3200" b="0" i="0" smtClean="0">
                        <a:latin typeface="Cambria Math" pitchFamily="18" charset="0"/>
                        <a:ea typeface="Cambria Math" pitchFamily="18" charset="0"/>
                      </a:rPr>
                      <m:t>m</m:t>
                    </m:r>
                  </m:oMath>
                </a14:m>
                <a:r>
                  <a:rPr lang="en-GB" sz="3200" dirty="0" smtClean="0">
                    <a:latin typeface="Arial" pitchFamily="34" charset="0"/>
                    <a:ea typeface="Cambria Math" pitchFamily="18" charset="0"/>
                    <a:cs typeface="Arial" pitchFamily="34" charset="0"/>
                  </a:rPr>
                  <a:t> and </a:t>
                </a:r>
                <a:r>
                  <a:rPr lang="en-GB" sz="3200" dirty="0">
                    <a:latin typeface="Arial" pitchFamily="34" charset="0"/>
                    <a:ea typeface="Cambria Math" pitchFamily="18" charset="0"/>
                    <a:cs typeface="Arial" pitchFamily="34" charset="0"/>
                  </a:rPr>
                  <a:t>the </a:t>
                </a:r>
                <a:r>
                  <a:rPr lang="en-GB" sz="3200" dirty="0" smtClean="0">
                    <a:latin typeface="Arial" pitchFamily="34" charset="0"/>
                    <a:ea typeface="Cambria Math" pitchFamily="18" charset="0"/>
                    <a:cs typeface="Arial" pitchFamily="34" charset="0"/>
                  </a:rPr>
                  <a:t>particle's angular momentum from </a:t>
                </a:r>
                <a:r>
                  <a:rPr lang="en-GB" sz="3200" dirty="0">
                    <a:latin typeface="Arial" pitchFamily="34" charset="0"/>
                    <a:ea typeface="Cambria Math" pitchFamily="18" charset="0"/>
                    <a:cs typeface="Arial" pitchFamily="34" charset="0"/>
                  </a:rPr>
                  <a:t>the graph?</a:t>
                </a:r>
              </a:p>
            </p:txBody>
          </p:sp>
        </mc:Choice>
        <mc:Fallback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44000" y="2554545"/>
                <a:ext cx="4717032" cy="2554545"/>
              </a:xfrm>
              <a:prstGeom prst="rect">
                <a:avLst/>
              </a:prstGeom>
              <a:blipFill rotWithShape="1">
                <a:blip r:embed="rId5"/>
                <a:stretch>
                  <a:fillRect l="-3230" t="-3103" r="-3230" b="-692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466063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2117</TotalTime>
  <Words>838</Words>
  <Application>Microsoft Office PowerPoint</Application>
  <PresentationFormat>On-screen Show (4:3)</PresentationFormat>
  <Paragraphs>72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 of St Andrews (PandA)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QMAnim</dc:creator>
  <cp:lastModifiedBy>QMAnim</cp:lastModifiedBy>
  <cp:revision>62</cp:revision>
  <dcterms:created xsi:type="dcterms:W3CDTF">2014-06-17T08:37:17Z</dcterms:created>
  <dcterms:modified xsi:type="dcterms:W3CDTF">2014-08-27T17:32:26Z</dcterms:modified>
</cp:coreProperties>
</file>